
<file path=[Content_Types].xml><?xml version="1.0" encoding="utf-8"?>
<Types xmlns="http://schemas.openxmlformats.org/package/2006/content-types">
  <Default Extension="bin" ContentType="application/vnd.openxmlformats-officedocument.oleObject"/>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5.xml" ContentType="application/vnd.openxmlformats-officedocument.presentationml.tags+xml"/>
  <Override PartName="/ppt/tags/tag1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648" r:id="rId1"/>
  </p:sldMasterIdLst>
  <p:notesMasterIdLst>
    <p:notesMasterId r:id="rId60"/>
  </p:notesMasterIdLst>
  <p:handoutMasterIdLst>
    <p:handoutMasterId r:id="rId61"/>
  </p:handoutMasterIdLst>
  <p:sldIdLst>
    <p:sldId id="328" r:id="rId2"/>
    <p:sldId id="374" r:id="rId3"/>
    <p:sldId id="350" r:id="rId4"/>
    <p:sldId id="260" r:id="rId5"/>
    <p:sldId id="351" r:id="rId6"/>
    <p:sldId id="294" r:id="rId7"/>
    <p:sldId id="282" r:id="rId8"/>
    <p:sldId id="338" r:id="rId9"/>
    <p:sldId id="352" r:id="rId10"/>
    <p:sldId id="319" r:id="rId11"/>
    <p:sldId id="342" r:id="rId12"/>
    <p:sldId id="336" r:id="rId13"/>
    <p:sldId id="353" r:id="rId14"/>
    <p:sldId id="354" r:id="rId15"/>
    <p:sldId id="355" r:id="rId16"/>
    <p:sldId id="356" r:id="rId17"/>
    <p:sldId id="357" r:id="rId18"/>
    <p:sldId id="343" r:id="rId19"/>
    <p:sldId id="337" r:id="rId20"/>
    <p:sldId id="358" r:id="rId21"/>
    <p:sldId id="370" r:id="rId22"/>
    <p:sldId id="360" r:id="rId23"/>
    <p:sldId id="359" r:id="rId24"/>
    <p:sldId id="361" r:id="rId25"/>
    <p:sldId id="306" r:id="rId26"/>
    <p:sldId id="307" r:id="rId27"/>
    <p:sldId id="308" r:id="rId28"/>
    <p:sldId id="312" r:id="rId29"/>
    <p:sldId id="309" r:id="rId30"/>
    <p:sldId id="313" r:id="rId31"/>
    <p:sldId id="314" r:id="rId32"/>
    <p:sldId id="362" r:id="rId33"/>
    <p:sldId id="316" r:id="rId34"/>
    <p:sldId id="311" r:id="rId35"/>
    <p:sldId id="317" r:id="rId36"/>
    <p:sldId id="363" r:id="rId37"/>
    <p:sldId id="364" r:id="rId38"/>
    <p:sldId id="371" r:id="rId39"/>
    <p:sldId id="365" r:id="rId40"/>
    <p:sldId id="366" r:id="rId41"/>
    <p:sldId id="367" r:id="rId42"/>
    <p:sldId id="368" r:id="rId43"/>
    <p:sldId id="369" r:id="rId44"/>
    <p:sldId id="372" r:id="rId45"/>
    <p:sldId id="295" r:id="rId46"/>
    <p:sldId id="297" r:id="rId47"/>
    <p:sldId id="296" r:id="rId48"/>
    <p:sldId id="302" r:id="rId49"/>
    <p:sldId id="304" r:id="rId50"/>
    <p:sldId id="301" r:id="rId51"/>
    <p:sldId id="331" r:id="rId52"/>
    <p:sldId id="298" r:id="rId53"/>
    <p:sldId id="305" r:id="rId54"/>
    <p:sldId id="300" r:id="rId55"/>
    <p:sldId id="332" r:id="rId56"/>
    <p:sldId id="333" r:id="rId57"/>
    <p:sldId id="373" r:id="rId58"/>
    <p:sldId id="278" r:id="rId59"/>
  </p:sldIdLst>
  <p:sldSz cx="9906000" cy="6858000" type="A4"/>
  <p:notesSz cx="7010400" cy="9296400"/>
  <p:custDataLst>
    <p:tags r:id="rId6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9"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3C39"/>
    <a:srgbClr val="B3843E"/>
    <a:srgbClr val="114C76"/>
    <a:srgbClr val="E33B38"/>
    <a:srgbClr val="C59E52"/>
    <a:srgbClr val="C0C0C0"/>
    <a:srgbClr val="1D4B22"/>
    <a:srgbClr val="2D7536"/>
    <a:srgbClr val="9F9F9F"/>
    <a:srgbClr val="D5EC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90" autoAdjust="0"/>
  </p:normalViewPr>
  <p:slideViewPr>
    <p:cSldViewPr showGuides="1">
      <p:cViewPr varScale="1">
        <p:scale>
          <a:sx n="167" d="100"/>
          <a:sy n="167" d="100"/>
        </p:scale>
        <p:origin x="1268" y="80"/>
      </p:cViewPr>
      <p:guideLst>
        <p:guide orient="horz" pos="2160"/>
        <p:guide pos="312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0" d="100"/>
          <a:sy n="80" d="100"/>
        </p:scale>
        <p:origin x="-1560" y="-7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handoutMaster" Target="handoutMasters/handout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D774F4-6307-4E1B-A812-84F7A9A64763}" type="doc">
      <dgm:prSet loTypeId="urn:microsoft.com/office/officeart/2011/layout/CircleProcess" loCatId="process" qsTypeId="urn:microsoft.com/office/officeart/2005/8/quickstyle/simple1" qsCatId="simple" csTypeId="urn:microsoft.com/office/officeart/2005/8/colors/accent1_3" csCatId="accent1" phldr="1"/>
      <dgm:spPr/>
      <dgm:t>
        <a:bodyPr/>
        <a:lstStyle/>
        <a:p>
          <a:endParaRPr lang="en-US"/>
        </a:p>
      </dgm:t>
    </dgm:pt>
    <dgm:pt modelId="{6487ED1D-1602-435D-8EC5-623EF9EC0E5E}">
      <dgm:prSet phldrT="[Text]"/>
      <dgm:spPr/>
      <dgm:t>
        <a:bodyPr/>
        <a:lstStyle/>
        <a:p>
          <a:r>
            <a:rPr lang="en-US" dirty="0"/>
            <a:t>Cum-</a:t>
          </a:r>
          <a:r>
            <a:rPr lang="en-US" dirty="0" err="1"/>
            <a:t>Div</a:t>
          </a:r>
          <a:r>
            <a:rPr lang="en-US" dirty="0"/>
            <a:t> Date</a:t>
          </a:r>
        </a:p>
      </dgm:t>
    </dgm:pt>
    <dgm:pt modelId="{B125AC22-8613-4D55-984E-40BCE1E58806}" type="parTrans" cxnId="{4ACFB161-05C7-454A-8006-A95B337D2AEE}">
      <dgm:prSet/>
      <dgm:spPr/>
      <dgm:t>
        <a:bodyPr/>
        <a:lstStyle/>
        <a:p>
          <a:endParaRPr lang="en-US"/>
        </a:p>
      </dgm:t>
    </dgm:pt>
    <dgm:pt modelId="{2FC767CD-2B0A-4181-AEC6-CDE3B6E2EC99}" type="sibTrans" cxnId="{4ACFB161-05C7-454A-8006-A95B337D2AEE}">
      <dgm:prSet/>
      <dgm:spPr/>
      <dgm:t>
        <a:bodyPr/>
        <a:lstStyle/>
        <a:p>
          <a:endParaRPr lang="en-US"/>
        </a:p>
      </dgm:t>
    </dgm:pt>
    <dgm:pt modelId="{0DC2D41C-4ED8-4B84-BED0-67C00DC1550B}">
      <dgm:prSet phldrT="[Text]"/>
      <dgm:spPr/>
      <dgm:t>
        <a:bodyPr/>
        <a:lstStyle/>
        <a:p>
          <a:r>
            <a:rPr lang="en-US" dirty="0"/>
            <a:t>Record Date</a:t>
          </a:r>
        </a:p>
      </dgm:t>
    </dgm:pt>
    <dgm:pt modelId="{4CD0DD26-46A8-4B75-BF56-0D52F87773A2}" type="parTrans" cxnId="{E1F824C5-22F2-415D-A38F-A37CE7141AE1}">
      <dgm:prSet/>
      <dgm:spPr/>
      <dgm:t>
        <a:bodyPr/>
        <a:lstStyle/>
        <a:p>
          <a:endParaRPr lang="en-US"/>
        </a:p>
      </dgm:t>
    </dgm:pt>
    <dgm:pt modelId="{493AE0C1-326F-419C-82DB-325E852A0919}" type="sibTrans" cxnId="{E1F824C5-22F2-415D-A38F-A37CE7141AE1}">
      <dgm:prSet/>
      <dgm:spPr/>
      <dgm:t>
        <a:bodyPr/>
        <a:lstStyle/>
        <a:p>
          <a:endParaRPr lang="en-US"/>
        </a:p>
      </dgm:t>
    </dgm:pt>
    <dgm:pt modelId="{6F0025D0-A6A4-43B4-8BE2-B2CB12C87ED8}">
      <dgm:prSet phldrT="[Text]"/>
      <dgm:spPr/>
      <dgm:t>
        <a:bodyPr/>
        <a:lstStyle/>
        <a:p>
          <a:r>
            <a:rPr lang="en-US" dirty="0"/>
            <a:t>Payment Date </a:t>
          </a:r>
        </a:p>
      </dgm:t>
    </dgm:pt>
    <dgm:pt modelId="{14681A02-366C-41EF-9A93-621912936DC7}" type="parTrans" cxnId="{DFCF0AAC-FD72-45E4-BD80-B366180342C5}">
      <dgm:prSet/>
      <dgm:spPr/>
      <dgm:t>
        <a:bodyPr/>
        <a:lstStyle/>
        <a:p>
          <a:endParaRPr lang="en-US"/>
        </a:p>
      </dgm:t>
    </dgm:pt>
    <dgm:pt modelId="{7CF5DB3D-AED4-4A0F-B7BA-0E0BD95DF463}" type="sibTrans" cxnId="{DFCF0AAC-FD72-45E4-BD80-B366180342C5}">
      <dgm:prSet/>
      <dgm:spPr/>
      <dgm:t>
        <a:bodyPr/>
        <a:lstStyle/>
        <a:p>
          <a:endParaRPr lang="en-US"/>
        </a:p>
      </dgm:t>
    </dgm:pt>
    <dgm:pt modelId="{9ED2BE37-7D0D-4590-9371-11CC50F3466E}">
      <dgm:prSet/>
      <dgm:spPr/>
      <dgm:t>
        <a:bodyPr/>
        <a:lstStyle/>
        <a:p>
          <a:r>
            <a:rPr lang="en-US" dirty="0"/>
            <a:t>Ex-</a:t>
          </a:r>
          <a:r>
            <a:rPr lang="en-US" dirty="0" err="1"/>
            <a:t>Div</a:t>
          </a:r>
          <a:r>
            <a:rPr lang="en-US" dirty="0"/>
            <a:t> Date</a:t>
          </a:r>
        </a:p>
      </dgm:t>
    </dgm:pt>
    <dgm:pt modelId="{0A187D53-C041-4D1D-A614-C70469BC6184}" type="parTrans" cxnId="{964896CE-AF47-438D-A31F-04913BFD2EC0}">
      <dgm:prSet/>
      <dgm:spPr/>
      <dgm:t>
        <a:bodyPr/>
        <a:lstStyle/>
        <a:p>
          <a:endParaRPr lang="en-US"/>
        </a:p>
      </dgm:t>
    </dgm:pt>
    <dgm:pt modelId="{486A4F20-DD0C-41CB-B57D-E5002C2373A2}" type="sibTrans" cxnId="{964896CE-AF47-438D-A31F-04913BFD2EC0}">
      <dgm:prSet/>
      <dgm:spPr/>
      <dgm:t>
        <a:bodyPr/>
        <a:lstStyle/>
        <a:p>
          <a:endParaRPr lang="en-US"/>
        </a:p>
      </dgm:t>
    </dgm:pt>
    <dgm:pt modelId="{BED31A6C-729A-4675-A770-A99C33BB0F54}" type="pres">
      <dgm:prSet presAssocID="{B0D774F4-6307-4E1B-A812-84F7A9A64763}" presName="Name0" presStyleCnt="0">
        <dgm:presLayoutVars>
          <dgm:chMax val="11"/>
          <dgm:chPref val="11"/>
          <dgm:dir/>
          <dgm:resizeHandles/>
        </dgm:presLayoutVars>
      </dgm:prSet>
      <dgm:spPr/>
      <dgm:t>
        <a:bodyPr/>
        <a:lstStyle/>
        <a:p>
          <a:endParaRPr lang="en-US"/>
        </a:p>
      </dgm:t>
    </dgm:pt>
    <dgm:pt modelId="{57497B2C-1AF8-45FE-A67D-D389F59EDFED}" type="pres">
      <dgm:prSet presAssocID="{6F0025D0-A6A4-43B4-8BE2-B2CB12C87ED8}" presName="Accent4" presStyleCnt="0"/>
      <dgm:spPr/>
    </dgm:pt>
    <dgm:pt modelId="{EC3413EA-677C-45AD-AF68-532592DFFDE0}" type="pres">
      <dgm:prSet presAssocID="{6F0025D0-A6A4-43B4-8BE2-B2CB12C87ED8}" presName="Accent" presStyleLbl="node1" presStyleIdx="0" presStyleCnt="4"/>
      <dgm:spPr/>
    </dgm:pt>
    <dgm:pt modelId="{B63C5DF2-2550-497C-8B82-35B00536CA77}" type="pres">
      <dgm:prSet presAssocID="{6F0025D0-A6A4-43B4-8BE2-B2CB12C87ED8}" presName="ParentBackground4" presStyleCnt="0"/>
      <dgm:spPr/>
    </dgm:pt>
    <dgm:pt modelId="{FE3682EF-E10A-482E-975D-1B977C93729E}" type="pres">
      <dgm:prSet presAssocID="{6F0025D0-A6A4-43B4-8BE2-B2CB12C87ED8}" presName="ParentBackground" presStyleLbl="fgAcc1" presStyleIdx="0" presStyleCnt="4"/>
      <dgm:spPr/>
      <dgm:t>
        <a:bodyPr/>
        <a:lstStyle/>
        <a:p>
          <a:endParaRPr lang="en-US"/>
        </a:p>
      </dgm:t>
    </dgm:pt>
    <dgm:pt modelId="{13080D29-A8D0-4E03-9B31-23115CA366CC}" type="pres">
      <dgm:prSet presAssocID="{6F0025D0-A6A4-43B4-8BE2-B2CB12C87ED8}" presName="Parent4" presStyleLbl="revTx" presStyleIdx="0" presStyleCnt="0">
        <dgm:presLayoutVars>
          <dgm:chMax val="1"/>
          <dgm:chPref val="1"/>
          <dgm:bulletEnabled val="1"/>
        </dgm:presLayoutVars>
      </dgm:prSet>
      <dgm:spPr/>
      <dgm:t>
        <a:bodyPr/>
        <a:lstStyle/>
        <a:p>
          <a:endParaRPr lang="en-US"/>
        </a:p>
      </dgm:t>
    </dgm:pt>
    <dgm:pt modelId="{A66DBB9E-7320-494E-A01A-43AA7927A3BC}" type="pres">
      <dgm:prSet presAssocID="{0DC2D41C-4ED8-4B84-BED0-67C00DC1550B}" presName="Accent3" presStyleCnt="0"/>
      <dgm:spPr/>
    </dgm:pt>
    <dgm:pt modelId="{7D2D0A58-19BC-440C-B18C-2FA81557BA98}" type="pres">
      <dgm:prSet presAssocID="{0DC2D41C-4ED8-4B84-BED0-67C00DC1550B}" presName="Accent" presStyleLbl="node1" presStyleIdx="1" presStyleCnt="4"/>
      <dgm:spPr/>
    </dgm:pt>
    <dgm:pt modelId="{9FCE6AAD-8EA1-40FB-BE6C-BF7CDBDDBB5D}" type="pres">
      <dgm:prSet presAssocID="{0DC2D41C-4ED8-4B84-BED0-67C00DC1550B}" presName="ParentBackground3" presStyleCnt="0"/>
      <dgm:spPr/>
    </dgm:pt>
    <dgm:pt modelId="{64AC7B45-8C76-424E-A218-E1D7E1DF52E7}" type="pres">
      <dgm:prSet presAssocID="{0DC2D41C-4ED8-4B84-BED0-67C00DC1550B}" presName="ParentBackground" presStyleLbl="fgAcc1" presStyleIdx="1" presStyleCnt="4"/>
      <dgm:spPr/>
      <dgm:t>
        <a:bodyPr/>
        <a:lstStyle/>
        <a:p>
          <a:endParaRPr lang="en-US"/>
        </a:p>
      </dgm:t>
    </dgm:pt>
    <dgm:pt modelId="{91B58A32-8B20-4297-9FB4-72D935B6F83A}" type="pres">
      <dgm:prSet presAssocID="{0DC2D41C-4ED8-4B84-BED0-67C00DC1550B}" presName="Parent3" presStyleLbl="revTx" presStyleIdx="0" presStyleCnt="0">
        <dgm:presLayoutVars>
          <dgm:chMax val="1"/>
          <dgm:chPref val="1"/>
          <dgm:bulletEnabled val="1"/>
        </dgm:presLayoutVars>
      </dgm:prSet>
      <dgm:spPr/>
      <dgm:t>
        <a:bodyPr/>
        <a:lstStyle/>
        <a:p>
          <a:endParaRPr lang="en-US"/>
        </a:p>
      </dgm:t>
    </dgm:pt>
    <dgm:pt modelId="{300779A8-B0C2-4E6A-AC1C-7E2E450A21B8}" type="pres">
      <dgm:prSet presAssocID="{9ED2BE37-7D0D-4590-9371-11CC50F3466E}" presName="Accent2" presStyleCnt="0"/>
      <dgm:spPr/>
    </dgm:pt>
    <dgm:pt modelId="{503A6126-FAA4-4549-9BD5-F67522BB5EAF}" type="pres">
      <dgm:prSet presAssocID="{9ED2BE37-7D0D-4590-9371-11CC50F3466E}" presName="Accent" presStyleLbl="node1" presStyleIdx="2" presStyleCnt="4"/>
      <dgm:spPr/>
    </dgm:pt>
    <dgm:pt modelId="{C2A04705-31BB-452E-8446-C470D1378660}" type="pres">
      <dgm:prSet presAssocID="{9ED2BE37-7D0D-4590-9371-11CC50F3466E}" presName="ParentBackground2" presStyleCnt="0"/>
      <dgm:spPr/>
    </dgm:pt>
    <dgm:pt modelId="{FC4CB377-AF2E-49A3-9001-A0DB6E5B5A2F}" type="pres">
      <dgm:prSet presAssocID="{9ED2BE37-7D0D-4590-9371-11CC50F3466E}" presName="ParentBackground" presStyleLbl="fgAcc1" presStyleIdx="2" presStyleCnt="4"/>
      <dgm:spPr/>
      <dgm:t>
        <a:bodyPr/>
        <a:lstStyle/>
        <a:p>
          <a:endParaRPr lang="en-US"/>
        </a:p>
      </dgm:t>
    </dgm:pt>
    <dgm:pt modelId="{D297F8EF-A3C2-44EC-A664-18A39B424009}" type="pres">
      <dgm:prSet presAssocID="{9ED2BE37-7D0D-4590-9371-11CC50F3466E}" presName="Parent2" presStyleLbl="revTx" presStyleIdx="0" presStyleCnt="0">
        <dgm:presLayoutVars>
          <dgm:chMax val="1"/>
          <dgm:chPref val="1"/>
          <dgm:bulletEnabled val="1"/>
        </dgm:presLayoutVars>
      </dgm:prSet>
      <dgm:spPr/>
      <dgm:t>
        <a:bodyPr/>
        <a:lstStyle/>
        <a:p>
          <a:endParaRPr lang="en-US"/>
        </a:p>
      </dgm:t>
    </dgm:pt>
    <dgm:pt modelId="{29EAC1F4-F608-4BCA-B9C9-B9CAEA3B080E}" type="pres">
      <dgm:prSet presAssocID="{6487ED1D-1602-435D-8EC5-623EF9EC0E5E}" presName="Accent1" presStyleCnt="0"/>
      <dgm:spPr/>
    </dgm:pt>
    <dgm:pt modelId="{D8E53C88-9AFF-4F34-BC9B-13B997DC3C4F}" type="pres">
      <dgm:prSet presAssocID="{6487ED1D-1602-435D-8EC5-623EF9EC0E5E}" presName="Accent" presStyleLbl="node1" presStyleIdx="3" presStyleCnt="4"/>
      <dgm:spPr/>
    </dgm:pt>
    <dgm:pt modelId="{404695A0-F402-421D-B080-867AF470BD5A}" type="pres">
      <dgm:prSet presAssocID="{6487ED1D-1602-435D-8EC5-623EF9EC0E5E}" presName="ParentBackground1" presStyleCnt="0"/>
      <dgm:spPr/>
    </dgm:pt>
    <dgm:pt modelId="{AE738DFF-EBBF-4F7F-B73D-7F6D0D67999B}" type="pres">
      <dgm:prSet presAssocID="{6487ED1D-1602-435D-8EC5-623EF9EC0E5E}" presName="ParentBackground" presStyleLbl="fgAcc1" presStyleIdx="3" presStyleCnt="4"/>
      <dgm:spPr/>
      <dgm:t>
        <a:bodyPr/>
        <a:lstStyle/>
        <a:p>
          <a:endParaRPr lang="en-US"/>
        </a:p>
      </dgm:t>
    </dgm:pt>
    <dgm:pt modelId="{88A533C3-3C29-4AD5-8A7A-2E4A113C9D2C}" type="pres">
      <dgm:prSet presAssocID="{6487ED1D-1602-435D-8EC5-623EF9EC0E5E}" presName="Parent1" presStyleLbl="revTx" presStyleIdx="0" presStyleCnt="0">
        <dgm:presLayoutVars>
          <dgm:chMax val="1"/>
          <dgm:chPref val="1"/>
          <dgm:bulletEnabled val="1"/>
        </dgm:presLayoutVars>
      </dgm:prSet>
      <dgm:spPr/>
      <dgm:t>
        <a:bodyPr/>
        <a:lstStyle/>
        <a:p>
          <a:endParaRPr lang="en-US"/>
        </a:p>
      </dgm:t>
    </dgm:pt>
  </dgm:ptLst>
  <dgm:cxnLst>
    <dgm:cxn modelId="{D1885D6E-4F28-4072-9E60-7816846FA6C5}" type="presOf" srcId="{0DC2D41C-4ED8-4B84-BED0-67C00DC1550B}" destId="{91B58A32-8B20-4297-9FB4-72D935B6F83A}" srcOrd="1" destOrd="0" presId="urn:microsoft.com/office/officeart/2011/layout/CircleProcess"/>
    <dgm:cxn modelId="{6216C364-0ED7-4458-8547-BC8BE6A41F78}" type="presOf" srcId="{6487ED1D-1602-435D-8EC5-623EF9EC0E5E}" destId="{88A533C3-3C29-4AD5-8A7A-2E4A113C9D2C}" srcOrd="1" destOrd="0" presId="urn:microsoft.com/office/officeart/2011/layout/CircleProcess"/>
    <dgm:cxn modelId="{E1F824C5-22F2-415D-A38F-A37CE7141AE1}" srcId="{B0D774F4-6307-4E1B-A812-84F7A9A64763}" destId="{0DC2D41C-4ED8-4B84-BED0-67C00DC1550B}" srcOrd="2" destOrd="0" parTransId="{4CD0DD26-46A8-4B75-BF56-0D52F87773A2}" sibTransId="{493AE0C1-326F-419C-82DB-325E852A0919}"/>
    <dgm:cxn modelId="{DFCF0AAC-FD72-45E4-BD80-B366180342C5}" srcId="{B0D774F4-6307-4E1B-A812-84F7A9A64763}" destId="{6F0025D0-A6A4-43B4-8BE2-B2CB12C87ED8}" srcOrd="3" destOrd="0" parTransId="{14681A02-366C-41EF-9A93-621912936DC7}" sibTransId="{7CF5DB3D-AED4-4A0F-B7BA-0E0BD95DF463}"/>
    <dgm:cxn modelId="{58E5B4A3-4252-470C-948C-F1BB6E811133}" type="presOf" srcId="{6487ED1D-1602-435D-8EC5-623EF9EC0E5E}" destId="{AE738DFF-EBBF-4F7F-B73D-7F6D0D67999B}" srcOrd="0" destOrd="0" presId="urn:microsoft.com/office/officeart/2011/layout/CircleProcess"/>
    <dgm:cxn modelId="{702F87B1-2E12-4D92-ADAB-4BA10BA1AA0A}" type="presOf" srcId="{6F0025D0-A6A4-43B4-8BE2-B2CB12C87ED8}" destId="{FE3682EF-E10A-482E-975D-1B977C93729E}" srcOrd="0" destOrd="0" presId="urn:microsoft.com/office/officeart/2011/layout/CircleProcess"/>
    <dgm:cxn modelId="{F5EF3A15-863B-4A99-9254-1FCEDEADB28E}" type="presOf" srcId="{0DC2D41C-4ED8-4B84-BED0-67C00DC1550B}" destId="{64AC7B45-8C76-424E-A218-E1D7E1DF52E7}" srcOrd="0" destOrd="0" presId="urn:microsoft.com/office/officeart/2011/layout/CircleProcess"/>
    <dgm:cxn modelId="{4ACFB161-05C7-454A-8006-A95B337D2AEE}" srcId="{B0D774F4-6307-4E1B-A812-84F7A9A64763}" destId="{6487ED1D-1602-435D-8EC5-623EF9EC0E5E}" srcOrd="0" destOrd="0" parTransId="{B125AC22-8613-4D55-984E-40BCE1E58806}" sibTransId="{2FC767CD-2B0A-4181-AEC6-CDE3B6E2EC99}"/>
    <dgm:cxn modelId="{E2883467-3492-44FF-9F02-80B980920C4F}" type="presOf" srcId="{9ED2BE37-7D0D-4590-9371-11CC50F3466E}" destId="{FC4CB377-AF2E-49A3-9001-A0DB6E5B5A2F}" srcOrd="0" destOrd="0" presId="urn:microsoft.com/office/officeart/2011/layout/CircleProcess"/>
    <dgm:cxn modelId="{964896CE-AF47-438D-A31F-04913BFD2EC0}" srcId="{B0D774F4-6307-4E1B-A812-84F7A9A64763}" destId="{9ED2BE37-7D0D-4590-9371-11CC50F3466E}" srcOrd="1" destOrd="0" parTransId="{0A187D53-C041-4D1D-A614-C70469BC6184}" sibTransId="{486A4F20-DD0C-41CB-B57D-E5002C2373A2}"/>
    <dgm:cxn modelId="{C7DD3F86-75F5-49BE-B221-1470BC97868A}" type="presOf" srcId="{B0D774F4-6307-4E1B-A812-84F7A9A64763}" destId="{BED31A6C-729A-4675-A770-A99C33BB0F54}" srcOrd="0" destOrd="0" presId="urn:microsoft.com/office/officeart/2011/layout/CircleProcess"/>
    <dgm:cxn modelId="{031A3FCE-013E-45EE-BA5C-3DCFB686934C}" type="presOf" srcId="{6F0025D0-A6A4-43B4-8BE2-B2CB12C87ED8}" destId="{13080D29-A8D0-4E03-9B31-23115CA366CC}" srcOrd="1" destOrd="0" presId="urn:microsoft.com/office/officeart/2011/layout/CircleProcess"/>
    <dgm:cxn modelId="{7C0B4DEE-2121-4E35-AC37-75B131A5379C}" type="presOf" srcId="{9ED2BE37-7D0D-4590-9371-11CC50F3466E}" destId="{D297F8EF-A3C2-44EC-A664-18A39B424009}" srcOrd="1" destOrd="0" presId="urn:microsoft.com/office/officeart/2011/layout/CircleProcess"/>
    <dgm:cxn modelId="{8925E396-7C5F-495C-B40C-902CC98E3332}" type="presParOf" srcId="{BED31A6C-729A-4675-A770-A99C33BB0F54}" destId="{57497B2C-1AF8-45FE-A67D-D389F59EDFED}" srcOrd="0" destOrd="0" presId="urn:microsoft.com/office/officeart/2011/layout/CircleProcess"/>
    <dgm:cxn modelId="{269F5E83-5BDF-4EB2-8D4B-7E824C1B4CF5}" type="presParOf" srcId="{57497B2C-1AF8-45FE-A67D-D389F59EDFED}" destId="{EC3413EA-677C-45AD-AF68-532592DFFDE0}" srcOrd="0" destOrd="0" presId="urn:microsoft.com/office/officeart/2011/layout/CircleProcess"/>
    <dgm:cxn modelId="{C21B97FB-597C-4690-BFC7-C223EAF6E55C}" type="presParOf" srcId="{BED31A6C-729A-4675-A770-A99C33BB0F54}" destId="{B63C5DF2-2550-497C-8B82-35B00536CA77}" srcOrd="1" destOrd="0" presId="urn:microsoft.com/office/officeart/2011/layout/CircleProcess"/>
    <dgm:cxn modelId="{279AD715-268F-4805-889A-293894A67C8E}" type="presParOf" srcId="{B63C5DF2-2550-497C-8B82-35B00536CA77}" destId="{FE3682EF-E10A-482E-975D-1B977C93729E}" srcOrd="0" destOrd="0" presId="urn:microsoft.com/office/officeart/2011/layout/CircleProcess"/>
    <dgm:cxn modelId="{23D43B99-F92D-4C91-B596-34FBF99879CA}" type="presParOf" srcId="{BED31A6C-729A-4675-A770-A99C33BB0F54}" destId="{13080D29-A8D0-4E03-9B31-23115CA366CC}" srcOrd="2" destOrd="0" presId="urn:microsoft.com/office/officeart/2011/layout/CircleProcess"/>
    <dgm:cxn modelId="{962FAC96-B58A-408F-A532-E2A5891881AE}" type="presParOf" srcId="{BED31A6C-729A-4675-A770-A99C33BB0F54}" destId="{A66DBB9E-7320-494E-A01A-43AA7927A3BC}" srcOrd="3" destOrd="0" presId="urn:microsoft.com/office/officeart/2011/layout/CircleProcess"/>
    <dgm:cxn modelId="{8CCAF0B8-F68D-408F-AB91-DDE3C95B18EB}" type="presParOf" srcId="{A66DBB9E-7320-494E-A01A-43AA7927A3BC}" destId="{7D2D0A58-19BC-440C-B18C-2FA81557BA98}" srcOrd="0" destOrd="0" presId="urn:microsoft.com/office/officeart/2011/layout/CircleProcess"/>
    <dgm:cxn modelId="{2B2851C3-442A-4D29-9F1F-5B7438B09B5B}" type="presParOf" srcId="{BED31A6C-729A-4675-A770-A99C33BB0F54}" destId="{9FCE6AAD-8EA1-40FB-BE6C-BF7CDBDDBB5D}" srcOrd="4" destOrd="0" presId="urn:microsoft.com/office/officeart/2011/layout/CircleProcess"/>
    <dgm:cxn modelId="{01DDF8BD-1E0A-44EA-AF34-8662F46708A8}" type="presParOf" srcId="{9FCE6AAD-8EA1-40FB-BE6C-BF7CDBDDBB5D}" destId="{64AC7B45-8C76-424E-A218-E1D7E1DF52E7}" srcOrd="0" destOrd="0" presId="urn:microsoft.com/office/officeart/2011/layout/CircleProcess"/>
    <dgm:cxn modelId="{3197D404-7356-4D9C-88E3-DCC2F0E6FCE0}" type="presParOf" srcId="{BED31A6C-729A-4675-A770-A99C33BB0F54}" destId="{91B58A32-8B20-4297-9FB4-72D935B6F83A}" srcOrd="5" destOrd="0" presId="urn:microsoft.com/office/officeart/2011/layout/CircleProcess"/>
    <dgm:cxn modelId="{B7AB5303-64F2-47D1-9EF7-C08F40B6250B}" type="presParOf" srcId="{BED31A6C-729A-4675-A770-A99C33BB0F54}" destId="{300779A8-B0C2-4E6A-AC1C-7E2E450A21B8}" srcOrd="6" destOrd="0" presId="urn:microsoft.com/office/officeart/2011/layout/CircleProcess"/>
    <dgm:cxn modelId="{B6A81781-EB9D-4295-B8AE-E11964BE3F7B}" type="presParOf" srcId="{300779A8-B0C2-4E6A-AC1C-7E2E450A21B8}" destId="{503A6126-FAA4-4549-9BD5-F67522BB5EAF}" srcOrd="0" destOrd="0" presId="urn:microsoft.com/office/officeart/2011/layout/CircleProcess"/>
    <dgm:cxn modelId="{91B5EA25-3687-48D7-9DF8-C25B2F07D62D}" type="presParOf" srcId="{BED31A6C-729A-4675-A770-A99C33BB0F54}" destId="{C2A04705-31BB-452E-8446-C470D1378660}" srcOrd="7" destOrd="0" presId="urn:microsoft.com/office/officeart/2011/layout/CircleProcess"/>
    <dgm:cxn modelId="{9B46E4BA-40C8-4BB4-AF1A-7E4077D1F4DB}" type="presParOf" srcId="{C2A04705-31BB-452E-8446-C470D1378660}" destId="{FC4CB377-AF2E-49A3-9001-A0DB6E5B5A2F}" srcOrd="0" destOrd="0" presId="urn:microsoft.com/office/officeart/2011/layout/CircleProcess"/>
    <dgm:cxn modelId="{BCDFC906-5835-46B3-A602-B2E863F7E7E2}" type="presParOf" srcId="{BED31A6C-729A-4675-A770-A99C33BB0F54}" destId="{D297F8EF-A3C2-44EC-A664-18A39B424009}" srcOrd="8" destOrd="0" presId="urn:microsoft.com/office/officeart/2011/layout/CircleProcess"/>
    <dgm:cxn modelId="{D476FF52-3C57-4992-BDEF-33344C2DD5C9}" type="presParOf" srcId="{BED31A6C-729A-4675-A770-A99C33BB0F54}" destId="{29EAC1F4-F608-4BCA-B9C9-B9CAEA3B080E}" srcOrd="9" destOrd="0" presId="urn:microsoft.com/office/officeart/2011/layout/CircleProcess"/>
    <dgm:cxn modelId="{926543ED-A5FF-46FB-843E-2A9A24720B6F}" type="presParOf" srcId="{29EAC1F4-F608-4BCA-B9C9-B9CAEA3B080E}" destId="{D8E53C88-9AFF-4F34-BC9B-13B997DC3C4F}" srcOrd="0" destOrd="0" presId="urn:microsoft.com/office/officeart/2011/layout/CircleProcess"/>
    <dgm:cxn modelId="{889D89A8-E79A-4CA0-8345-9BF0590E4C3A}" type="presParOf" srcId="{BED31A6C-729A-4675-A770-A99C33BB0F54}" destId="{404695A0-F402-421D-B080-867AF470BD5A}" srcOrd="10" destOrd="0" presId="urn:microsoft.com/office/officeart/2011/layout/CircleProcess"/>
    <dgm:cxn modelId="{9893A480-60EE-4348-822F-CC7F7BF4AF93}" type="presParOf" srcId="{404695A0-F402-421D-B080-867AF470BD5A}" destId="{AE738DFF-EBBF-4F7F-B73D-7F6D0D67999B}" srcOrd="0" destOrd="0" presId="urn:microsoft.com/office/officeart/2011/layout/CircleProcess"/>
    <dgm:cxn modelId="{502CC08B-6593-4C40-8F88-D95501203B58}" type="presParOf" srcId="{BED31A6C-729A-4675-A770-A99C33BB0F54}" destId="{88A533C3-3C29-4AD5-8A7A-2E4A113C9D2C}"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3413EA-677C-45AD-AF68-532592DFFDE0}">
      <dsp:nvSpPr>
        <dsp:cNvPr id="0" name=""/>
        <dsp:cNvSpPr/>
      </dsp:nvSpPr>
      <dsp:spPr>
        <a:xfrm>
          <a:off x="5374102" y="1054358"/>
          <a:ext cx="1608350" cy="1608432"/>
        </a:xfrm>
        <a:prstGeom prst="ellipse">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3682EF-E10A-482E-975D-1B977C93729E}">
      <dsp:nvSpPr>
        <dsp:cNvPr id="0" name=""/>
        <dsp:cNvSpPr/>
      </dsp:nvSpPr>
      <dsp:spPr>
        <a:xfrm>
          <a:off x="5427898" y="1107982"/>
          <a:ext cx="1501448" cy="1501184"/>
        </a:xfrm>
        <a:prstGeom prst="ellipse">
          <a:avLst/>
        </a:prstGeom>
        <a:solidFill>
          <a:schemeClr val="lt1">
            <a:alpha val="90000"/>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a:t>Payment Date </a:t>
          </a:r>
        </a:p>
      </dsp:txBody>
      <dsp:txXfrm>
        <a:off x="5642390" y="1322477"/>
        <a:ext cx="1072463" cy="1072194"/>
      </dsp:txXfrm>
    </dsp:sp>
    <dsp:sp modelId="{7D2D0A58-19BC-440C-B18C-2FA81557BA98}">
      <dsp:nvSpPr>
        <dsp:cNvPr id="0" name=""/>
        <dsp:cNvSpPr/>
      </dsp:nvSpPr>
      <dsp:spPr>
        <a:xfrm rot="2700000">
          <a:off x="3705046" y="1054245"/>
          <a:ext cx="1608376" cy="1608376"/>
        </a:xfrm>
        <a:prstGeom prst="teardrop">
          <a:avLst>
            <a:gd name="adj" fmla="val 100000"/>
          </a:avLst>
        </a:prstGeom>
        <a:solidFill>
          <a:schemeClr val="accent1">
            <a:shade val="80000"/>
            <a:hueOff val="0"/>
            <a:satOff val="0"/>
            <a:lumOff val="398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AC7B45-8C76-424E-A218-E1D7E1DF52E7}">
      <dsp:nvSpPr>
        <dsp:cNvPr id="0" name=""/>
        <dsp:cNvSpPr/>
      </dsp:nvSpPr>
      <dsp:spPr>
        <a:xfrm>
          <a:off x="3765752" y="1107982"/>
          <a:ext cx="1501448" cy="1501184"/>
        </a:xfrm>
        <a:prstGeom prst="ellipse">
          <a:avLst/>
        </a:prstGeom>
        <a:solidFill>
          <a:schemeClr val="lt1">
            <a:alpha val="90000"/>
            <a:hueOff val="0"/>
            <a:satOff val="0"/>
            <a:lumOff val="0"/>
            <a:alphaOff val="0"/>
          </a:schemeClr>
        </a:solidFill>
        <a:ln w="25400" cap="flat" cmpd="sng" algn="ctr">
          <a:solidFill>
            <a:schemeClr val="accent1">
              <a:shade val="80000"/>
              <a:hueOff val="0"/>
              <a:satOff val="0"/>
              <a:lumOff val="398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a:t>Record Date</a:t>
          </a:r>
        </a:p>
      </dsp:txBody>
      <dsp:txXfrm>
        <a:off x="3980244" y="1322477"/>
        <a:ext cx="1072463" cy="1072194"/>
      </dsp:txXfrm>
    </dsp:sp>
    <dsp:sp modelId="{503A6126-FAA4-4549-9BD5-F67522BB5EAF}">
      <dsp:nvSpPr>
        <dsp:cNvPr id="0" name=""/>
        <dsp:cNvSpPr/>
      </dsp:nvSpPr>
      <dsp:spPr>
        <a:xfrm rot="2700000">
          <a:off x="2049797" y="1054245"/>
          <a:ext cx="1608376" cy="1608376"/>
        </a:xfrm>
        <a:prstGeom prst="teardrop">
          <a:avLst>
            <a:gd name="adj" fmla="val 100000"/>
          </a:avLst>
        </a:prstGeom>
        <a:solidFill>
          <a:schemeClr val="accent1">
            <a:shade val="80000"/>
            <a:hueOff val="0"/>
            <a:satOff val="0"/>
            <a:lumOff val="797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C4CB377-AF2E-49A3-9001-A0DB6E5B5A2F}">
      <dsp:nvSpPr>
        <dsp:cNvPr id="0" name=""/>
        <dsp:cNvSpPr/>
      </dsp:nvSpPr>
      <dsp:spPr>
        <a:xfrm>
          <a:off x="2103606" y="1107982"/>
          <a:ext cx="1501448" cy="1501184"/>
        </a:xfrm>
        <a:prstGeom prst="ellipse">
          <a:avLst/>
        </a:prstGeom>
        <a:solidFill>
          <a:schemeClr val="lt1">
            <a:alpha val="90000"/>
            <a:hueOff val="0"/>
            <a:satOff val="0"/>
            <a:lumOff val="0"/>
            <a:alphaOff val="0"/>
          </a:schemeClr>
        </a:solidFill>
        <a:ln w="25400" cap="flat" cmpd="sng" algn="ctr">
          <a:solidFill>
            <a:schemeClr val="accent1">
              <a:shade val="80000"/>
              <a:hueOff val="0"/>
              <a:satOff val="0"/>
              <a:lumOff val="797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a:t>Ex-</a:t>
          </a:r>
          <a:r>
            <a:rPr lang="en-US" sz="2000" kern="1200" dirty="0" err="1"/>
            <a:t>Div</a:t>
          </a:r>
          <a:r>
            <a:rPr lang="en-US" sz="2000" kern="1200" dirty="0"/>
            <a:t> Date</a:t>
          </a:r>
        </a:p>
      </dsp:txBody>
      <dsp:txXfrm>
        <a:off x="2318099" y="1322477"/>
        <a:ext cx="1072463" cy="1072194"/>
      </dsp:txXfrm>
    </dsp:sp>
    <dsp:sp modelId="{D8E53C88-9AFF-4F34-BC9B-13B997DC3C4F}">
      <dsp:nvSpPr>
        <dsp:cNvPr id="0" name=""/>
        <dsp:cNvSpPr/>
      </dsp:nvSpPr>
      <dsp:spPr>
        <a:xfrm rot="2700000">
          <a:off x="387651" y="1054245"/>
          <a:ext cx="1608376" cy="1608376"/>
        </a:xfrm>
        <a:prstGeom prst="teardrop">
          <a:avLst>
            <a:gd name="adj" fmla="val 100000"/>
          </a:avLst>
        </a:prstGeom>
        <a:solidFill>
          <a:schemeClr val="accent1">
            <a:shade val="80000"/>
            <a:hueOff val="0"/>
            <a:satOff val="0"/>
            <a:lumOff val="1196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738DFF-EBBF-4F7F-B73D-7F6D0D67999B}">
      <dsp:nvSpPr>
        <dsp:cNvPr id="0" name=""/>
        <dsp:cNvSpPr/>
      </dsp:nvSpPr>
      <dsp:spPr>
        <a:xfrm>
          <a:off x="441460" y="1107982"/>
          <a:ext cx="1501448" cy="1501184"/>
        </a:xfrm>
        <a:prstGeom prst="ellipse">
          <a:avLst/>
        </a:prstGeom>
        <a:solidFill>
          <a:schemeClr val="lt1">
            <a:alpha val="90000"/>
            <a:hueOff val="0"/>
            <a:satOff val="0"/>
            <a:lumOff val="0"/>
            <a:alphaOff val="0"/>
          </a:schemeClr>
        </a:solidFill>
        <a:ln w="25400" cap="flat" cmpd="sng" algn="ctr">
          <a:solidFill>
            <a:schemeClr val="accent1">
              <a:shade val="80000"/>
              <a:hueOff val="0"/>
              <a:satOff val="0"/>
              <a:lumOff val="1196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a:t>Cum-</a:t>
          </a:r>
          <a:r>
            <a:rPr lang="en-US" sz="2000" kern="1200" dirty="0" err="1"/>
            <a:t>Div</a:t>
          </a:r>
          <a:r>
            <a:rPr lang="en-US" sz="2000" kern="1200" dirty="0"/>
            <a:t> Date</a:t>
          </a:r>
        </a:p>
      </dsp:txBody>
      <dsp:txXfrm>
        <a:off x="655953" y="1322477"/>
        <a:ext cx="1072463" cy="1072194"/>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1440" tIns="45720" rIns="91440" bIns="45720" rtlCol="0"/>
          <a:lstStyle>
            <a:lvl1pPr algn="r">
              <a:defRPr sz="1200"/>
            </a:lvl1pPr>
          </a:lstStyle>
          <a:p>
            <a:fld id="{842B257B-CABF-49F9-B2EF-FBD9EB68C92E}" type="datetimeFigureOut">
              <a:rPr lang="en-US" smtClean="0"/>
              <a:pPr/>
              <a:t>5/1/2019</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1440" tIns="45720" rIns="91440" bIns="45720" rtlCol="0" anchor="b"/>
          <a:lstStyle>
            <a:lvl1pPr algn="r">
              <a:defRPr sz="1200"/>
            </a:lvl1pPr>
          </a:lstStyle>
          <a:p>
            <a:fld id="{75244157-4D84-4ED4-A7D6-B129442F0CA1}" type="slidenum">
              <a:rPr lang="en-US" smtClean="0"/>
              <a:pPr/>
              <a:t>‹#›</a:t>
            </a:fld>
            <a:endParaRPr lang="en-US" dirty="0"/>
          </a:p>
        </p:txBody>
      </p:sp>
    </p:spTree>
    <p:extLst>
      <p:ext uri="{BB962C8B-B14F-4D97-AF65-F5344CB8AC3E}">
        <p14:creationId xmlns:p14="http://schemas.microsoft.com/office/powerpoint/2010/main" val="33681535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1440" tIns="45720" rIns="91440" bIns="45720" rtlCol="0"/>
          <a:lstStyle>
            <a:lvl1pPr algn="r">
              <a:defRPr sz="1200"/>
            </a:lvl1pPr>
          </a:lstStyle>
          <a:p>
            <a:fld id="{FA75A6CE-42F9-4E01-AD14-17456ACECB09}" type="datetimeFigureOut">
              <a:rPr lang="en-US" smtClean="0"/>
              <a:pPr/>
              <a:t>5/1/2019</a:t>
            </a:fld>
            <a:endParaRPr lang="en-US" dirty="0"/>
          </a:p>
        </p:txBody>
      </p:sp>
      <p:sp>
        <p:nvSpPr>
          <p:cNvPr id="4" name="Slide Image Placeholder 3"/>
          <p:cNvSpPr>
            <a:spLocks noGrp="1" noRot="1" noChangeAspect="1"/>
          </p:cNvSpPr>
          <p:nvPr>
            <p:ph type="sldImg" idx="2"/>
          </p:nvPr>
        </p:nvSpPr>
        <p:spPr>
          <a:xfrm>
            <a:off x="987425" y="696913"/>
            <a:ext cx="5035550" cy="348615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1440" tIns="45720" rIns="91440" bIns="45720" rtlCol="0" anchor="b"/>
          <a:lstStyle>
            <a:lvl1pPr algn="r">
              <a:defRPr sz="1200"/>
            </a:lvl1pPr>
          </a:lstStyle>
          <a:p>
            <a:fld id="{0B1C575A-FA3C-4170-BDE2-E20A38399392}" type="slidenum">
              <a:rPr lang="en-US" smtClean="0"/>
              <a:pPr/>
              <a:t>‹#›</a:t>
            </a:fld>
            <a:endParaRPr lang="en-US" dirty="0"/>
          </a:p>
        </p:txBody>
      </p:sp>
    </p:spTree>
    <p:extLst>
      <p:ext uri="{BB962C8B-B14F-4D97-AF65-F5344CB8AC3E}">
        <p14:creationId xmlns:p14="http://schemas.microsoft.com/office/powerpoint/2010/main" val="41046852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B1C575A-FA3C-4170-BDE2-E20A38399392}" type="slidenum">
              <a:rPr lang="en-US" smtClean="0"/>
              <a:pPr/>
              <a:t>0</a:t>
            </a:fld>
            <a:endParaRPr lang="en-US" dirty="0"/>
          </a:p>
        </p:txBody>
      </p:sp>
    </p:spTree>
    <p:extLst>
      <p:ext uri="{BB962C8B-B14F-4D97-AF65-F5344CB8AC3E}">
        <p14:creationId xmlns:p14="http://schemas.microsoft.com/office/powerpoint/2010/main" val="3334340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B1C575A-FA3C-4170-BDE2-E20A38399392}" type="slidenum">
              <a:rPr lang="en-US" smtClean="0"/>
              <a:pPr/>
              <a:t>3</a:t>
            </a:fld>
            <a:endParaRPr lang="en-US" dirty="0"/>
          </a:p>
        </p:txBody>
      </p:sp>
    </p:spTree>
    <p:extLst>
      <p:ext uri="{BB962C8B-B14F-4D97-AF65-F5344CB8AC3E}">
        <p14:creationId xmlns:p14="http://schemas.microsoft.com/office/powerpoint/2010/main" val="31228427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4.emf"/><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5.emf"/><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oleObject" Target="../embeddings/oleObject3.bin"/></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2"/>
            </p:custDataLst>
          </p:nvPr>
        </p:nvGraphicFramePr>
        <p:xfrm>
          <a:off x="1587" y="1588"/>
          <a:ext cx="1587" cy="1587"/>
        </p:xfrm>
        <a:graphic>
          <a:graphicData uri="http://schemas.openxmlformats.org/presentationml/2006/ole">
            <mc:AlternateContent xmlns:mc="http://schemas.openxmlformats.org/markup-compatibility/2006">
              <mc:Choice xmlns:v="urn:schemas-microsoft-com:vml" Requires="v">
                <p:oleObj spid="_x0000_s10720" name="think-cell Slide" r:id="rId4" imgW="270" imgH="270" progId="TCLayout.ActiveDocument.1">
                  <p:embed/>
                </p:oleObj>
              </mc:Choice>
              <mc:Fallback>
                <p:oleObj name="think-cell Slide" r:id="rId4" imgW="270" imgH="270" progId="TCLayout.ActiveDocument.1">
                  <p:embed/>
                  <p:pic>
                    <p:nvPicPr>
                      <p:cNvPr id="0" name="Picture 1"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7"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6" name="Picture 5" descr="Picture 3.png"/>
          <p:cNvPicPr>
            <a:picLocks noChangeAspect="1"/>
          </p:cNvPicPr>
          <p:nvPr userDrawn="1"/>
        </p:nvPicPr>
        <p:blipFill rotWithShape="1">
          <a:blip r:embed="rId6" cstate="print"/>
          <a:srcRect r="75690"/>
          <a:stretch/>
        </p:blipFill>
        <p:spPr>
          <a:xfrm>
            <a:off x="0" y="0"/>
            <a:ext cx="1600200" cy="6858000"/>
          </a:xfrm>
          <a:prstGeom prst="rect">
            <a:avLst/>
          </a:prstGeom>
          <a:ln w="28575">
            <a:noFill/>
          </a:ln>
        </p:spPr>
      </p:pic>
      <p:pic>
        <p:nvPicPr>
          <p:cNvPr id="11" name="Picture 1"/>
          <p:cNvPicPr>
            <a:picLocks noChangeAspect="1" noChangeArrowheads="1"/>
          </p:cNvPicPr>
          <p:nvPr userDrawn="1"/>
        </p:nvPicPr>
        <p:blipFill>
          <a:blip r:embed="rId7" cstate="print"/>
          <a:srcRect/>
          <a:stretch>
            <a:fillRect/>
          </a:stretch>
        </p:blipFill>
        <p:spPr bwMode="auto">
          <a:xfrm>
            <a:off x="2825350" y="5821402"/>
            <a:ext cx="4241800" cy="258763"/>
          </a:xfrm>
          <a:prstGeom prst="rect">
            <a:avLst/>
          </a:prstGeom>
          <a:noFill/>
          <a:ln w="9525">
            <a:noFill/>
            <a:miter lim="800000"/>
            <a:headEnd/>
            <a:tailEnd/>
          </a:ln>
          <a:effectLst/>
        </p:spPr>
      </p:pic>
      <p:sp>
        <p:nvSpPr>
          <p:cNvPr id="2" name="Rectangle 1"/>
          <p:cNvSpPr/>
          <p:nvPr userDrawn="1"/>
        </p:nvSpPr>
        <p:spPr>
          <a:xfrm>
            <a:off x="76200" y="6019800"/>
            <a:ext cx="1752600" cy="685800"/>
          </a:xfrm>
          <a:prstGeom prst="rect">
            <a:avLst/>
          </a:prstGeom>
          <a:solidFill>
            <a:schemeClr val="bg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7779600" y="692248"/>
            <a:ext cx="1670400" cy="663993"/>
          </a:xfrm>
          <a:prstGeom prst="rect">
            <a:avLst/>
          </a:prstGeom>
        </p:spPr>
        <p:txBody>
          <a:bodyPr lIns="90000" tIns="90000" rIns="90000" bIns="90000" anchor="ctr"/>
          <a:lstStyle>
            <a:lvl1pPr algn="ctr">
              <a:defRPr sz="1400" b="0" baseline="0">
                <a:solidFill>
                  <a:srgbClr val="808080"/>
                </a:solidFill>
                <a:latin typeface="Arial" pitchFamily="34" charset="0"/>
                <a:cs typeface="Arial" pitchFamily="34" charset="0"/>
              </a:defRPr>
            </a:lvl1pPr>
          </a:lstStyle>
          <a:p>
            <a:pPr lvl="0"/>
            <a:r>
              <a:rPr lang="en-US"/>
              <a:t>Placeholder for client logo</a:t>
            </a:r>
            <a:endParaRPr lang="en-US" dirty="0"/>
          </a:p>
        </p:txBody>
      </p:sp>
      <p:pic>
        <p:nvPicPr>
          <p:cNvPr id="11" name="Picture 1"/>
          <p:cNvPicPr>
            <a:picLocks noChangeAspect="1" noChangeArrowheads="1"/>
          </p:cNvPicPr>
          <p:nvPr userDrawn="1"/>
        </p:nvPicPr>
        <p:blipFill>
          <a:blip r:embed="rId2" cstate="print"/>
          <a:srcRect/>
          <a:stretch>
            <a:fillRect/>
          </a:stretch>
        </p:blipFill>
        <p:spPr bwMode="auto">
          <a:xfrm>
            <a:off x="2825350" y="5821402"/>
            <a:ext cx="4241800" cy="258763"/>
          </a:xfrm>
          <a:prstGeom prst="rect">
            <a:avLst/>
          </a:prstGeom>
          <a:noFill/>
          <a:ln w="9525">
            <a:noFill/>
            <a:miter lim="800000"/>
            <a:headEnd/>
            <a:tailEnd/>
          </a:ln>
          <a:effectLst/>
        </p:spPr>
      </p:pic>
    </p:spTree>
    <p:extLst>
      <p:ext uri="{BB962C8B-B14F-4D97-AF65-F5344CB8AC3E}">
        <p14:creationId xmlns:p14="http://schemas.microsoft.com/office/powerpoint/2010/main" val="2608610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457200" y="1508760"/>
            <a:ext cx="8992799" cy="4590288"/>
          </a:xfrm>
        </p:spPr>
        <p:txBody>
          <a:bodyPr lIns="0" tIns="0" rIns="0" bIns="0"/>
          <a:lstStyle>
            <a:lvl1pPr>
              <a:spcBef>
                <a:spcPts val="384"/>
              </a:spcBef>
              <a:defRPr/>
            </a:lvl1pPr>
            <a:lvl2pPr marL="457200" indent="-230400">
              <a:spcBef>
                <a:spcPts val="384"/>
              </a:spcBef>
              <a:defRPr/>
            </a:lvl2pPr>
            <a:lvl3pPr marL="914400" indent="-230400">
              <a:spcBef>
                <a:spcPts val="384"/>
              </a:spcBef>
              <a:defRPr/>
            </a:lvl3pPr>
            <a:lvl4pPr marL="1375200" indent="-234000">
              <a:spcBef>
                <a:spcPts val="384"/>
              </a:spcBef>
              <a:defRPr/>
            </a:lvl4pPr>
            <a:lvl5pPr marL="2059200" indent="-230400">
              <a:spcBef>
                <a:spcPts val="384"/>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with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7"/>
          <p:cNvSpPr>
            <a:spLocks noGrp="1"/>
          </p:cNvSpPr>
          <p:nvPr>
            <p:ph type="body" sz="quarter" idx="13"/>
          </p:nvPr>
        </p:nvSpPr>
        <p:spPr>
          <a:xfrm>
            <a:off x="457200" y="1508400"/>
            <a:ext cx="8992799" cy="4590000"/>
          </a:xfrm>
          <a:prstGeom prst="rect">
            <a:avLst/>
          </a:prstGeom>
        </p:spPr>
        <p:txBody>
          <a:bodyPr lIns="0" tIns="0" rIns="0" bIns="0"/>
          <a:lstStyle>
            <a:lvl1pPr marL="172800" indent="-172800">
              <a:spcBef>
                <a:spcPts val="384"/>
              </a:spcBef>
              <a:buClr>
                <a:schemeClr val="tx2"/>
              </a:buClr>
              <a:buFont typeface="Arial" pitchFamily="34" charset="0"/>
              <a:buChar char="•"/>
              <a:tabLst/>
              <a:defRPr b="0"/>
            </a:lvl1pPr>
            <a:lvl2pPr marL="630000" indent="-230400">
              <a:spcBef>
                <a:spcPts val="384"/>
              </a:spcBef>
              <a:buFont typeface="Arial" pitchFamily="34" charset="0"/>
              <a:buChar char="–"/>
              <a:defRPr/>
            </a:lvl2pPr>
            <a:lvl3pPr marL="1076400" indent="-230400">
              <a:spcBef>
                <a:spcPts val="384"/>
              </a:spcBef>
              <a:defRPr/>
            </a:lvl3pPr>
            <a:lvl4pPr marL="1544400" indent="-230400">
              <a:spcBef>
                <a:spcPts val="384"/>
              </a:spcBef>
              <a:defRPr/>
            </a:lvl4pPr>
            <a:lvl5pPr marL="2059200" indent="-230400">
              <a:spcBef>
                <a:spcPts val="384"/>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nvPr>
        </p:nvGraphicFramePr>
        <p:xfrm>
          <a:off x="1587" y="1588"/>
          <a:ext cx="1587" cy="1587"/>
        </p:xfrm>
        <a:graphic>
          <a:graphicData uri="http://schemas.openxmlformats.org/presentationml/2006/ole">
            <mc:AlternateContent xmlns:mc="http://schemas.openxmlformats.org/markup-compatibility/2006">
              <mc:Choice xmlns:v="urn:schemas-microsoft-com:vml" Requires="v">
                <p:oleObj spid="_x0000_s5600" name="think-cell Slide" r:id="rId4" imgW="270" imgH="270" progId="TCLayout.ActiveDocument.1">
                  <p:embed/>
                </p:oleObj>
              </mc:Choice>
              <mc:Fallback>
                <p:oleObj name="think-cell Slide" r:id="rId4" imgW="270" imgH="270" progId="TCLayout.ActiveDocument.1">
                  <p:embed/>
                  <p:pic>
                    <p:nvPicPr>
                      <p:cNvPr id="0" name="Picture 1"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7"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4" name="Picture 3" descr="Picture 3.png"/>
          <p:cNvPicPr>
            <a:picLocks noChangeAspect="1"/>
          </p:cNvPicPr>
          <p:nvPr userDrawn="1"/>
        </p:nvPicPr>
        <p:blipFill rotWithShape="1">
          <a:blip r:embed="rId6" cstate="print"/>
          <a:srcRect r="75690"/>
          <a:stretch/>
        </p:blipFill>
        <p:spPr>
          <a:xfrm>
            <a:off x="0" y="0"/>
            <a:ext cx="2408182" cy="6858000"/>
          </a:xfrm>
          <a:prstGeom prst="rect">
            <a:avLst/>
          </a:prstGeom>
          <a:ln w="28575">
            <a:noFill/>
          </a:ln>
        </p:spPr>
      </p:pic>
      <p:pic>
        <p:nvPicPr>
          <p:cNvPr id="5122" name="Picture 2"/>
          <p:cNvPicPr>
            <a:picLocks noChangeAspect="1" noChangeArrowheads="1"/>
          </p:cNvPicPr>
          <p:nvPr userDrawn="1"/>
        </p:nvPicPr>
        <p:blipFill>
          <a:blip r:embed="rId7" cstate="print"/>
          <a:srcRect/>
          <a:stretch>
            <a:fillRect/>
          </a:stretch>
        </p:blipFill>
        <p:spPr bwMode="auto">
          <a:xfrm>
            <a:off x="1540520" y="2734490"/>
            <a:ext cx="7948984" cy="1392196"/>
          </a:xfrm>
          <a:prstGeom prst="rect">
            <a:avLst/>
          </a:prstGeom>
          <a:noFill/>
          <a:ln w="9525">
            <a:noFill/>
            <a:miter lim="800000"/>
            <a:headEnd/>
            <a:tailEnd/>
          </a:ln>
          <a:effec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Tree>
    <p:extLst>
      <p:ext uri="{BB962C8B-B14F-4D97-AF65-F5344CB8AC3E}">
        <p14:creationId xmlns:p14="http://schemas.microsoft.com/office/powerpoint/2010/main" val="1552930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95300" y="6356351"/>
            <a:ext cx="2311400" cy="365125"/>
          </a:xfrm>
          <a:prstGeom prst="rect">
            <a:avLst/>
          </a:prstGeom>
        </p:spPr>
        <p:txBody>
          <a:bodyPr/>
          <a:lstStyle/>
          <a:p>
            <a:fld id="{5561D0F1-45D5-4D36-A5CB-A6F468EAF9B3}" type="datetimeFigureOut">
              <a:rPr lang="en-GB" smtClean="0"/>
              <a:pPr/>
              <a:t>01/05/2019</a:t>
            </a:fld>
            <a:endParaRPr lang="en-GB"/>
          </a:p>
        </p:txBody>
      </p:sp>
      <p:sp>
        <p:nvSpPr>
          <p:cNvPr id="5" name="Footer Placeholder 4"/>
          <p:cNvSpPr>
            <a:spLocks noGrp="1"/>
          </p:cNvSpPr>
          <p:nvPr>
            <p:ph type="ftr" sz="quarter" idx="11"/>
          </p:nvPr>
        </p:nvSpPr>
        <p:spPr>
          <a:xfrm>
            <a:off x="3384550" y="6356351"/>
            <a:ext cx="31369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7099300" y="6356351"/>
            <a:ext cx="2311400" cy="365125"/>
          </a:xfrm>
          <a:prstGeom prst="rect">
            <a:avLst/>
          </a:prstGeom>
        </p:spPr>
        <p:txBody>
          <a:bodyPr/>
          <a:lstStyle/>
          <a:p>
            <a:fld id="{8DDEC8EC-0F4B-4CDB-8AC0-556EC31B66C3}" type="slidenum">
              <a:rPr lang="en-GB" smtClean="0"/>
              <a:pPr/>
              <a:t>‹#›</a:t>
            </a:fld>
            <a:endParaRPr lang="en-GB"/>
          </a:p>
        </p:txBody>
      </p:sp>
    </p:spTree>
    <p:extLst>
      <p:ext uri="{BB962C8B-B14F-4D97-AF65-F5344CB8AC3E}">
        <p14:creationId xmlns:p14="http://schemas.microsoft.com/office/powerpoint/2010/main" val="3738212828"/>
      </p:ext>
    </p:extLst>
  </p:cSld>
  <p:clrMapOvr>
    <a:masterClrMapping/>
  </p:clrMapOvr>
  <p:transition>
    <p:cu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_and_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5300" y="419101"/>
            <a:ext cx="8915400" cy="800099"/>
          </a:xfrm>
        </p:spPr>
        <p:txBody>
          <a:bodyPr/>
          <a:lstStyle>
            <a:lvl1pPr>
              <a:defRPr/>
            </a:lvl1pPr>
          </a:lstStyle>
          <a:p>
            <a:r>
              <a:rPr lang="en-US" dirty="0"/>
              <a:t>Click to edit master title style</a:t>
            </a:r>
          </a:p>
        </p:txBody>
      </p:sp>
      <p:sp>
        <p:nvSpPr>
          <p:cNvPr id="6" name="Text Placeholder 5"/>
          <p:cNvSpPr>
            <a:spLocks noGrp="1"/>
          </p:cNvSpPr>
          <p:nvPr>
            <p:ph type="body" sz="quarter" idx="12" hasCustomPrompt="1"/>
          </p:nvPr>
        </p:nvSpPr>
        <p:spPr>
          <a:xfrm>
            <a:off x="495300" y="1384343"/>
            <a:ext cx="8915400" cy="4559300"/>
          </a:xfrm>
        </p:spPr>
        <p:txBody>
          <a:bodyPr>
            <a:noAutofit/>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16599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vmlDrawing" Target="../drawings/vmlDrawing1.v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5" name="Object 14" hidden="1"/>
          <p:cNvGraphicFramePr>
            <a:graphicFrameLocks noChangeAspect="1"/>
          </p:cNvGraphicFramePr>
          <p:nvPr>
            <p:custDataLst>
              <p:tags r:id="rId13"/>
            </p:custDataLst>
            <p:extLst>
              <p:ext uri="{D42A27DB-BD31-4B8C-83A1-F6EECF244321}">
                <p14:modId xmlns:p14="http://schemas.microsoft.com/office/powerpoint/2010/main" val="2205310110"/>
              </p:ext>
            </p:extLst>
          </p:nvPr>
        </p:nvGraphicFramePr>
        <p:xfrm>
          <a:off x="1587" y="1588"/>
          <a:ext cx="1587" cy="1587"/>
        </p:xfrm>
        <a:graphic>
          <a:graphicData uri="http://schemas.openxmlformats.org/presentationml/2006/ole">
            <mc:AlternateContent xmlns:mc="http://schemas.openxmlformats.org/markup-compatibility/2006">
              <mc:Choice xmlns:v="urn:schemas-microsoft-com:vml" Requires="v">
                <p:oleObj spid="_x0000_s2532" name="think-cell Slide" r:id="rId14" imgW="360" imgH="360" progId="TCLayout.ActiveDocument.1">
                  <p:embed/>
                </p:oleObj>
              </mc:Choice>
              <mc:Fallback>
                <p:oleObj name="think-cell Slide" r:id="rId14" imgW="360" imgH="360" progId="TCLayout.ActiveDocument.1">
                  <p:embed/>
                  <p:pic>
                    <p:nvPicPr>
                      <p:cNvPr id="0" name="Picture 2" hidden="1"/>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7"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Placeholder 1"/>
          <p:cNvSpPr>
            <a:spLocks noGrp="1"/>
          </p:cNvSpPr>
          <p:nvPr>
            <p:ph type="title"/>
          </p:nvPr>
        </p:nvSpPr>
        <p:spPr>
          <a:xfrm>
            <a:off x="457200" y="162000"/>
            <a:ext cx="8992800" cy="831600"/>
          </a:xfrm>
          <a:prstGeom prst="rect">
            <a:avLst/>
          </a:prstGeom>
        </p:spPr>
        <p:txBody>
          <a:bodyPr vert="horz" lIns="0" tIns="45720" rIns="0" bIns="45720" rtlCol="0" anchor="b" anchorCtr="0">
            <a:noAutofit/>
          </a:bodyPr>
          <a:lstStyle/>
          <a:p>
            <a:r>
              <a:rPr lang="en-US" noProof="0"/>
              <a:t>Click to edit Master title style</a:t>
            </a:r>
            <a:endParaRPr lang="en-US" noProof="0" dirty="0"/>
          </a:p>
        </p:txBody>
      </p:sp>
      <p:sp>
        <p:nvSpPr>
          <p:cNvPr id="7" name="FooterSimple"/>
          <p:cNvSpPr/>
          <p:nvPr/>
        </p:nvSpPr>
        <p:spPr>
          <a:xfrm>
            <a:off x="457200" y="6699600"/>
            <a:ext cx="644400" cy="1077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l"/>
            <a:r>
              <a:rPr lang="en-US" sz="700" noProof="0" dirty="0">
                <a:solidFill>
                  <a:srgbClr val="808080"/>
                </a:solidFill>
              </a:rPr>
              <a:t>Kuwait Market Development Program</a:t>
            </a:r>
          </a:p>
        </p:txBody>
      </p:sp>
      <p:sp>
        <p:nvSpPr>
          <p:cNvPr id="10" name="TextBox 9"/>
          <p:cNvSpPr txBox="1"/>
          <p:nvPr/>
        </p:nvSpPr>
        <p:spPr>
          <a:xfrm>
            <a:off x="9259200" y="6674400"/>
            <a:ext cx="190500" cy="127000"/>
          </a:xfrm>
          <a:prstGeom prst="rect">
            <a:avLst/>
          </a:prstGeom>
          <a:noFill/>
          <a:ln/>
          <a:effectLst/>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53E389-1311-4796-9190-1F74A8EADEA2}" type="slidenum">
              <a:rPr kumimoji="0" lang="en-US" sz="900" b="0" i="0" u="none" strike="noStrike" kern="1200" cap="none" spc="0" normalizeH="0" baseline="0" noProof="0" smtClean="0">
                <a:ln>
                  <a:noFill/>
                </a:ln>
                <a:solidFill>
                  <a:srgbClr val="000000"/>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000000"/>
              </a:solidFill>
              <a:effectLst/>
              <a:uLnTx/>
              <a:uFillTx/>
              <a:latin typeface="+mn-lt"/>
              <a:ea typeface="+mn-ea"/>
              <a:cs typeface="+mn-cs"/>
            </a:endParaRPr>
          </a:p>
          <a:p>
            <a:endParaRPr lang="en-US" sz="900" dirty="0">
              <a:latin typeface="Arial"/>
            </a:endParaRPr>
          </a:p>
        </p:txBody>
      </p:sp>
      <p:sp>
        <p:nvSpPr>
          <p:cNvPr id="13" name="Text Placeholder 12"/>
          <p:cNvSpPr>
            <a:spLocks noGrp="1"/>
          </p:cNvSpPr>
          <p:nvPr>
            <p:ph type="body" idx="1"/>
          </p:nvPr>
        </p:nvSpPr>
        <p:spPr>
          <a:xfrm>
            <a:off x="457200" y="1508760"/>
            <a:ext cx="8997696" cy="4590288"/>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Line 115"/>
          <p:cNvSpPr>
            <a:spLocks noChangeShapeType="1"/>
          </p:cNvSpPr>
          <p:nvPr userDrawn="1"/>
        </p:nvSpPr>
        <p:spPr bwMode="auto">
          <a:xfrm flipH="1">
            <a:off x="0" y="1003300"/>
            <a:ext cx="9906000" cy="0"/>
          </a:xfrm>
          <a:prstGeom prst="line">
            <a:avLst/>
          </a:prstGeom>
          <a:noFill/>
          <a:ln w="28575">
            <a:solidFill>
              <a:srgbClr val="002060"/>
            </a:solidFill>
            <a:round/>
            <a:headEnd/>
            <a:tailEnd/>
          </a:ln>
          <a:effectLst>
            <a:outerShdw dist="25400" dir="5400000" algn="ctr" rotWithShape="0">
              <a:srgbClr val="0070C0"/>
            </a:outerShdw>
          </a:effectLst>
        </p:spPr>
        <p:txBody>
          <a:bodyPr/>
          <a:lstStyle/>
          <a:p>
            <a:endParaRPr lang="en-US" noProof="0" dirty="0"/>
          </a:p>
        </p:txBody>
      </p:sp>
    </p:spTree>
  </p:cSld>
  <p:clrMap bg1="lt1" tx1="dk1" bg2="lt2" tx2="dk2" accent1="accent1" accent2="accent2" accent3="accent3" accent4="accent4" accent5="accent5" accent6="accent6" hlink="hlink" folHlink="folHlink"/>
  <p:sldLayoutIdLst>
    <p:sldLayoutId id="2147483649" r:id="rId1"/>
    <p:sldLayoutId id="2147483658" r:id="rId2"/>
    <p:sldLayoutId id="2147483657" r:id="rId3"/>
    <p:sldLayoutId id="2147483654" r:id="rId4"/>
    <p:sldLayoutId id="2147483655" r:id="rId5"/>
    <p:sldLayoutId id="2147483659" r:id="rId6"/>
    <p:sldLayoutId id="2147483660" r:id="rId7"/>
    <p:sldLayoutId id="2147483661" r:id="rId8"/>
    <p:sldLayoutId id="2147483662" r:id="rId9"/>
    <p:sldLayoutId id="2147483663" r:id="rId10"/>
  </p:sldLayoutIdLst>
  <p:hf hdr="0" ftr="0" dt="0"/>
  <p:txStyles>
    <p:titleStyle>
      <a:lvl1pPr algn="l" defTabSz="914400" rtl="0" eaLnBrk="1" latinLnBrk="0" hangingPunct="1">
        <a:spcBef>
          <a:spcPct val="0"/>
        </a:spcBef>
        <a:buNone/>
        <a:defRPr sz="2400" b="1" kern="1200">
          <a:solidFill>
            <a:schemeClr val="tx2"/>
          </a:solidFill>
          <a:latin typeface="+mj-lt"/>
          <a:ea typeface="+mj-ea"/>
          <a:cs typeface="+mj-cs"/>
        </a:defRPr>
      </a:lvl1pPr>
    </p:titleStyle>
    <p:bodyStyle>
      <a:lvl1pPr marL="0" indent="0" algn="l" defTabSz="914400" rtl="0" eaLnBrk="1" latinLnBrk="0" hangingPunct="1">
        <a:spcBef>
          <a:spcPts val="384"/>
        </a:spcBef>
        <a:buFontTx/>
        <a:buNone/>
        <a:defRPr sz="1600" b="1" kern="1200">
          <a:solidFill>
            <a:schemeClr val="tx1"/>
          </a:solidFill>
          <a:latin typeface="+mn-lt"/>
          <a:ea typeface="+mn-ea"/>
          <a:cs typeface="+mn-cs"/>
        </a:defRPr>
      </a:lvl1pPr>
      <a:lvl2pPr marL="457200" indent="-228600" algn="l" defTabSz="914400" rtl="0" eaLnBrk="1" latinLnBrk="0" hangingPunct="1">
        <a:spcBef>
          <a:spcPts val="384"/>
        </a:spcBef>
        <a:buClr>
          <a:schemeClr val="tx2"/>
        </a:buClr>
        <a:buFont typeface="Arial" pitchFamily="34" charset="0"/>
        <a:buChar char="•"/>
        <a:defRPr sz="1600" kern="1200">
          <a:solidFill>
            <a:schemeClr val="tx1"/>
          </a:solidFill>
          <a:latin typeface="+mn-lt"/>
          <a:ea typeface="+mn-ea"/>
          <a:cs typeface="+mn-cs"/>
        </a:defRPr>
      </a:lvl2pPr>
      <a:lvl3pPr marL="914400" indent="-228600" algn="l" defTabSz="914400" rtl="0" eaLnBrk="1" latinLnBrk="0" hangingPunct="1">
        <a:spcBef>
          <a:spcPts val="384"/>
        </a:spcBef>
        <a:buClr>
          <a:schemeClr val="tx2"/>
        </a:buClr>
        <a:buFont typeface="Arial" pitchFamily="34" charset="0"/>
        <a:buChar char="–"/>
        <a:defRPr sz="1600" kern="1200">
          <a:solidFill>
            <a:schemeClr val="tx1"/>
          </a:solidFill>
          <a:latin typeface="+mn-lt"/>
          <a:ea typeface="+mn-ea"/>
          <a:cs typeface="+mn-cs"/>
        </a:defRPr>
      </a:lvl3pPr>
      <a:lvl4pPr marL="1376363" indent="-233362" algn="l" defTabSz="914400" rtl="0" eaLnBrk="1" latinLnBrk="0" hangingPunct="1">
        <a:spcBef>
          <a:spcPts val="384"/>
        </a:spcBef>
        <a:buClr>
          <a:schemeClr val="tx2"/>
        </a:buClr>
        <a:buFont typeface="Arial" pitchFamily="34" charset="0"/>
        <a:buChar char="–"/>
        <a:defRPr sz="1600" kern="1200">
          <a:solidFill>
            <a:schemeClr val="tx1"/>
          </a:solidFill>
          <a:latin typeface="+mn-lt"/>
          <a:ea typeface="+mn-ea"/>
          <a:cs typeface="+mn-cs"/>
        </a:defRPr>
      </a:lvl4pPr>
      <a:lvl5pPr marL="2058988" indent="-230188" algn="l" defTabSz="914400" rtl="0" eaLnBrk="1" latinLnBrk="0" hangingPunct="1">
        <a:spcBef>
          <a:spcPts val="384"/>
        </a:spcBef>
        <a:buClr>
          <a:schemeClr val="tx2"/>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tags" Target="../tags/tag6.xml"/><Relationship Id="rId7" Type="http://schemas.openxmlformats.org/officeDocument/2006/relationships/oleObject" Target="../embeddings/oleObject4.bin"/><Relationship Id="rId2" Type="http://schemas.openxmlformats.org/officeDocument/2006/relationships/tags" Target="../tags/tag5.xml"/><Relationship Id="rId1" Type="http://schemas.openxmlformats.org/officeDocument/2006/relationships/vmlDrawing" Target="../drawings/vmlDrawing4.vml"/><Relationship Id="rId6" Type="http://schemas.openxmlformats.org/officeDocument/2006/relationships/image" Target="../media/image7.png"/><Relationship Id="rId5" Type="http://schemas.openxmlformats.org/officeDocument/2006/relationships/notesSlide" Target="../notesSlides/notesSlide1.xml"/><Relationship Id="rId4" Type="http://schemas.openxmlformats.org/officeDocument/2006/relationships/slideLayout" Target="../slideLayouts/slideLayout10.xml"/><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7.xml"/><Relationship Id="rId7" Type="http://schemas.openxmlformats.org/officeDocument/2006/relationships/image" Target="../media/image19.png"/><Relationship Id="rId2" Type="http://schemas.openxmlformats.org/officeDocument/2006/relationships/tags" Target="../tags/tag10.xml"/><Relationship Id="rId1" Type="http://schemas.openxmlformats.org/officeDocument/2006/relationships/vmlDrawing" Target="../drawings/vmlDrawing8.vml"/><Relationship Id="rId6" Type="http://schemas.openxmlformats.org/officeDocument/2006/relationships/image" Target="../media/image18.png"/><Relationship Id="rId11" Type="http://schemas.openxmlformats.org/officeDocument/2006/relationships/image" Target="../media/image17.svg"/><Relationship Id="rId5" Type="http://schemas.openxmlformats.org/officeDocument/2006/relationships/image" Target="../media/image17.emf"/><Relationship Id="rId10" Type="http://schemas.openxmlformats.org/officeDocument/2006/relationships/image" Target="../media/image22.png"/><Relationship Id="rId4" Type="http://schemas.openxmlformats.org/officeDocument/2006/relationships/oleObject" Target="../embeddings/oleObject7.bin"/><Relationship Id="rId9" Type="http://schemas.openxmlformats.org/officeDocument/2006/relationships/image" Target="../media/image2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7.xml"/><Relationship Id="rId7" Type="http://schemas.openxmlformats.org/officeDocument/2006/relationships/image" Target="../media/image20.png"/><Relationship Id="rId12" Type="http://schemas.openxmlformats.org/officeDocument/2006/relationships/image" Target="../media/image20.svg"/><Relationship Id="rId2" Type="http://schemas.openxmlformats.org/officeDocument/2006/relationships/tags" Target="../tags/tag11.xml"/><Relationship Id="rId1" Type="http://schemas.openxmlformats.org/officeDocument/2006/relationships/vmlDrawing" Target="../drawings/vmlDrawing9.vml"/><Relationship Id="rId6" Type="http://schemas.openxmlformats.org/officeDocument/2006/relationships/image" Target="../media/image18.png"/><Relationship Id="rId11" Type="http://schemas.openxmlformats.org/officeDocument/2006/relationships/image" Target="../media/image24.png"/><Relationship Id="rId5" Type="http://schemas.openxmlformats.org/officeDocument/2006/relationships/image" Target="../media/image17.emf"/><Relationship Id="rId10" Type="http://schemas.openxmlformats.org/officeDocument/2006/relationships/image" Target="../media/image17.svg"/><Relationship Id="rId4" Type="http://schemas.openxmlformats.org/officeDocument/2006/relationships/oleObject" Target="../embeddings/oleObject7.bin"/><Relationship Id="rId9" Type="http://schemas.openxmlformats.org/officeDocument/2006/relationships/image" Target="../media/image22.png"/></Relationships>
</file>

<file path=ppt/slides/_rels/slide1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7.xml"/><Relationship Id="rId7" Type="http://schemas.openxmlformats.org/officeDocument/2006/relationships/image" Target="../media/image20.png"/><Relationship Id="rId12" Type="http://schemas.openxmlformats.org/officeDocument/2006/relationships/image" Target="../media/image20.svg"/><Relationship Id="rId2" Type="http://schemas.openxmlformats.org/officeDocument/2006/relationships/tags" Target="../tags/tag12.xml"/><Relationship Id="rId1" Type="http://schemas.openxmlformats.org/officeDocument/2006/relationships/vmlDrawing" Target="../drawings/vmlDrawing10.vml"/><Relationship Id="rId6" Type="http://schemas.openxmlformats.org/officeDocument/2006/relationships/image" Target="../media/image18.png"/><Relationship Id="rId11" Type="http://schemas.openxmlformats.org/officeDocument/2006/relationships/image" Target="../media/image24.png"/><Relationship Id="rId5" Type="http://schemas.openxmlformats.org/officeDocument/2006/relationships/image" Target="../media/image17.emf"/><Relationship Id="rId10" Type="http://schemas.openxmlformats.org/officeDocument/2006/relationships/image" Target="../media/image17.svg"/><Relationship Id="rId4" Type="http://schemas.openxmlformats.org/officeDocument/2006/relationships/oleObject" Target="../embeddings/oleObject7.bin"/><Relationship Id="rId9" Type="http://schemas.openxmlformats.org/officeDocument/2006/relationships/image" Target="../media/image22.png"/></Relationships>
</file>

<file path=ppt/slides/_rels/slide1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7.xml"/><Relationship Id="rId7" Type="http://schemas.openxmlformats.org/officeDocument/2006/relationships/image" Target="../media/image20.png"/><Relationship Id="rId12" Type="http://schemas.openxmlformats.org/officeDocument/2006/relationships/image" Target="../media/image20.svg"/><Relationship Id="rId2" Type="http://schemas.openxmlformats.org/officeDocument/2006/relationships/tags" Target="../tags/tag13.xml"/><Relationship Id="rId1" Type="http://schemas.openxmlformats.org/officeDocument/2006/relationships/vmlDrawing" Target="../drawings/vmlDrawing11.vml"/><Relationship Id="rId6" Type="http://schemas.openxmlformats.org/officeDocument/2006/relationships/image" Target="../media/image18.png"/><Relationship Id="rId11" Type="http://schemas.openxmlformats.org/officeDocument/2006/relationships/image" Target="../media/image24.png"/><Relationship Id="rId5" Type="http://schemas.openxmlformats.org/officeDocument/2006/relationships/image" Target="../media/image17.emf"/><Relationship Id="rId10" Type="http://schemas.openxmlformats.org/officeDocument/2006/relationships/image" Target="../media/image17.svg"/><Relationship Id="rId4" Type="http://schemas.openxmlformats.org/officeDocument/2006/relationships/oleObject" Target="../embeddings/oleObject7.bin"/><Relationship Id="rId9" Type="http://schemas.openxmlformats.org/officeDocument/2006/relationships/image" Target="../media/image2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7.xml"/><Relationship Id="rId7" Type="http://schemas.openxmlformats.org/officeDocument/2006/relationships/image" Target="../media/image20.png"/><Relationship Id="rId12" Type="http://schemas.openxmlformats.org/officeDocument/2006/relationships/image" Target="../media/image20.svg"/><Relationship Id="rId2" Type="http://schemas.openxmlformats.org/officeDocument/2006/relationships/tags" Target="../tags/tag14.xml"/><Relationship Id="rId1" Type="http://schemas.openxmlformats.org/officeDocument/2006/relationships/vmlDrawing" Target="../drawings/vmlDrawing12.vml"/><Relationship Id="rId6" Type="http://schemas.openxmlformats.org/officeDocument/2006/relationships/image" Target="../media/image18.png"/><Relationship Id="rId11" Type="http://schemas.openxmlformats.org/officeDocument/2006/relationships/image" Target="../media/image24.png"/><Relationship Id="rId5" Type="http://schemas.openxmlformats.org/officeDocument/2006/relationships/image" Target="../media/image17.emf"/><Relationship Id="rId10" Type="http://schemas.openxmlformats.org/officeDocument/2006/relationships/image" Target="../media/image17.svg"/><Relationship Id="rId4" Type="http://schemas.openxmlformats.org/officeDocument/2006/relationships/oleObject" Target="../embeddings/oleObject7.bin"/><Relationship Id="rId9" Type="http://schemas.openxmlformats.org/officeDocument/2006/relationships/image" Target="../media/image22.png"/></Relationships>
</file>

<file path=ppt/slides/_rels/slide1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Layout" Target="../diagrams/layout1.xml"/><Relationship Id="rId7" Type="http://schemas.openxmlformats.org/officeDocument/2006/relationships/image" Target="../media/image2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image" Target="../media/image27.emf"/><Relationship Id="rId4" Type="http://schemas.openxmlformats.org/officeDocument/2006/relationships/diagramQuickStyle" Target="../diagrams/quickStyle1.xml"/><Relationship Id="rId9" Type="http://schemas.openxmlformats.org/officeDocument/2006/relationships/image" Target="../media/image26.png"/></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7.xml"/><Relationship Id="rId7" Type="http://schemas.openxmlformats.org/officeDocument/2006/relationships/image" Target="../media/image20.png"/><Relationship Id="rId12" Type="http://schemas.openxmlformats.org/officeDocument/2006/relationships/image" Target="../media/image20.svg"/><Relationship Id="rId2" Type="http://schemas.openxmlformats.org/officeDocument/2006/relationships/tags" Target="../tags/tag15.xml"/><Relationship Id="rId1" Type="http://schemas.openxmlformats.org/officeDocument/2006/relationships/vmlDrawing" Target="../drawings/vmlDrawing13.vml"/><Relationship Id="rId6" Type="http://schemas.openxmlformats.org/officeDocument/2006/relationships/image" Target="../media/image18.png"/><Relationship Id="rId11" Type="http://schemas.openxmlformats.org/officeDocument/2006/relationships/image" Target="../media/image24.png"/><Relationship Id="rId5" Type="http://schemas.openxmlformats.org/officeDocument/2006/relationships/image" Target="../media/image17.emf"/><Relationship Id="rId10" Type="http://schemas.openxmlformats.org/officeDocument/2006/relationships/image" Target="../media/image17.svg"/><Relationship Id="rId4" Type="http://schemas.openxmlformats.org/officeDocument/2006/relationships/oleObject" Target="../embeddings/oleObject7.bin"/><Relationship Id="rId9" Type="http://schemas.openxmlformats.org/officeDocument/2006/relationships/image" Target="../media/image2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hyperlink" Target="https://www.boursakuwait.com.kw/stock/205/profile" TargetMode="External"/><Relationship Id="rId13" Type="http://schemas.openxmlformats.org/officeDocument/2006/relationships/hyperlink" Target="https://www.boursakuwait.com.kw/stock/603/profile" TargetMode="External"/><Relationship Id="rId18" Type="http://schemas.openxmlformats.org/officeDocument/2006/relationships/hyperlink" Target="https://www.boursakuwait.com.kw/stock/821/profile" TargetMode="External"/><Relationship Id="rId3" Type="http://schemas.openxmlformats.org/officeDocument/2006/relationships/hyperlink" Target="https://www.boursakuwait.com.kw/stock/102/profile" TargetMode="External"/><Relationship Id="rId7" Type="http://schemas.openxmlformats.org/officeDocument/2006/relationships/hyperlink" Target="https://www.boursakuwait.com.kw/stock/109/profile" TargetMode="External"/><Relationship Id="rId12" Type="http://schemas.openxmlformats.org/officeDocument/2006/relationships/hyperlink" Target="https://www.boursakuwait.com.kw/stock/526/profile" TargetMode="External"/><Relationship Id="rId17" Type="http://schemas.openxmlformats.org/officeDocument/2006/relationships/hyperlink" Target="https://www.boursakuwait.com.kw/stock/818/profile" TargetMode="External"/><Relationship Id="rId2" Type="http://schemas.openxmlformats.org/officeDocument/2006/relationships/hyperlink" Target="https://www.boursakuwait.com.kw/stock/101/profile" TargetMode="External"/><Relationship Id="rId16" Type="http://schemas.openxmlformats.org/officeDocument/2006/relationships/hyperlink" Target="https://www.boursakuwait.com.kw/stock/813/profile" TargetMode="External"/><Relationship Id="rId20" Type="http://schemas.openxmlformats.org/officeDocument/2006/relationships/hyperlink" Target="https://www.boursakuwait.com.kw/stock/824/profile" TargetMode="External"/><Relationship Id="rId1" Type="http://schemas.openxmlformats.org/officeDocument/2006/relationships/slideLayout" Target="../slideLayouts/slideLayout7.xml"/><Relationship Id="rId6" Type="http://schemas.openxmlformats.org/officeDocument/2006/relationships/hyperlink" Target="https://www.boursakuwait.com.kw/stock/108/profile" TargetMode="External"/><Relationship Id="rId11" Type="http://schemas.openxmlformats.org/officeDocument/2006/relationships/hyperlink" Target="https://www.boursakuwait.com.kw/stock/514/profile" TargetMode="External"/><Relationship Id="rId5" Type="http://schemas.openxmlformats.org/officeDocument/2006/relationships/hyperlink" Target="https://www.boursakuwait.com.kw/stock/107/profile" TargetMode="External"/><Relationship Id="rId15" Type="http://schemas.openxmlformats.org/officeDocument/2006/relationships/hyperlink" Target="https://www.boursakuwait.com.kw/stock/623/profile" TargetMode="External"/><Relationship Id="rId10" Type="http://schemas.openxmlformats.org/officeDocument/2006/relationships/hyperlink" Target="https://www.boursakuwait.com.kw/stock/501/profile" TargetMode="External"/><Relationship Id="rId19" Type="http://schemas.openxmlformats.org/officeDocument/2006/relationships/hyperlink" Target="https://www.boursakuwait.com.kw/stock/823/profile" TargetMode="External"/><Relationship Id="rId4" Type="http://schemas.openxmlformats.org/officeDocument/2006/relationships/hyperlink" Target="https://www.boursakuwait.com.kw/stock/106/profile" TargetMode="External"/><Relationship Id="rId9" Type="http://schemas.openxmlformats.org/officeDocument/2006/relationships/hyperlink" Target="https://www.boursakuwait.com.kw/stock/413/profile" TargetMode="External"/><Relationship Id="rId14" Type="http://schemas.openxmlformats.org/officeDocument/2006/relationships/hyperlink" Target="https://www.boursakuwait.com.kw/stock/605/profile"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5.xml"/><Relationship Id="rId6" Type="http://schemas.openxmlformats.org/officeDocument/2006/relationships/image" Target="NULL"/><Relationship Id="rId5" Type="http://schemas.openxmlformats.org/officeDocument/2006/relationships/image" Target="../media/image14.png"/><Relationship Id="rId4" Type="http://schemas.openxmlformats.org/officeDocument/2006/relationships/image" Target="NULL"/><Relationship Id="rId9" Type="http://schemas.openxmlformats.org/officeDocument/2006/relationships/image" Target="NUL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png"/></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png"/></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png"/></Relationships>
</file>

<file path=ppt/slides/_rels/slide4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46.xml.rels><?xml version="1.0" encoding="UTF-8" standalone="yes"?>
<Relationships xmlns="http://schemas.openxmlformats.org/package/2006/relationships"><Relationship Id="rId2" Type="http://schemas.openxmlformats.org/officeDocument/2006/relationships/hyperlink" Target="http://www.ftse.com/products/downloads/FTSE_Country_Classification_Paper.pdf" TargetMode="Externa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47.svg"/><Relationship Id="rId3" Type="http://schemas.openxmlformats.org/officeDocument/2006/relationships/image" Target="../media/image37.svg"/><Relationship Id="rId7" Type="http://schemas.openxmlformats.org/officeDocument/2006/relationships/image" Target="../media/image41.svg"/><Relationship Id="rId12" Type="http://schemas.openxmlformats.org/officeDocument/2006/relationships/image" Target="../media/image48.pn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45.png"/><Relationship Id="rId11" Type="http://schemas.openxmlformats.org/officeDocument/2006/relationships/image" Target="../media/image45.svg"/><Relationship Id="rId5" Type="http://schemas.openxmlformats.org/officeDocument/2006/relationships/image" Target="../media/image39.svg"/><Relationship Id="rId10" Type="http://schemas.openxmlformats.org/officeDocument/2006/relationships/image" Target="../media/image47.png"/><Relationship Id="rId4" Type="http://schemas.openxmlformats.org/officeDocument/2006/relationships/image" Target="../media/image44.png"/><Relationship Id="rId9" Type="http://schemas.openxmlformats.org/officeDocument/2006/relationships/image" Target="../media/image43.sv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hyperlink" Target="http://www.ftse.com/products/downloads/FTSE_FAQ_Document_Kuwait.pdf"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6.xml"/><Relationship Id="rId1" Type="http://schemas.openxmlformats.org/officeDocument/2006/relationships/vmlDrawing" Target="../drawings/vmlDrawing14.vml"/><Relationship Id="rId6" Type="http://schemas.openxmlformats.org/officeDocument/2006/relationships/image" Target="../media/image3.png"/><Relationship Id="rId5" Type="http://schemas.openxmlformats.org/officeDocument/2006/relationships/image" Target="../media/image6.emf"/><Relationship Id="rId4" Type="http://schemas.openxmlformats.org/officeDocument/2006/relationships/oleObject" Target="../embeddings/oleObject8.bin"/></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7.xml"/><Relationship Id="rId1" Type="http://schemas.openxmlformats.org/officeDocument/2006/relationships/vmlDrawing" Target="../drawings/vmlDrawing5.vml"/><Relationship Id="rId5" Type="http://schemas.openxmlformats.org/officeDocument/2006/relationships/image" Target="../media/image16.emf"/><Relationship Id="rId4" Type="http://schemas.openxmlformats.org/officeDocument/2006/relationships/oleObject" Target="../embeddings/oleObject5.bin"/></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vmlDrawing" Target="../drawings/vmlDrawing6.vml"/><Relationship Id="rId5" Type="http://schemas.openxmlformats.org/officeDocument/2006/relationships/image" Target="../media/image17.emf"/><Relationship Id="rId4" Type="http://schemas.openxmlformats.org/officeDocument/2006/relationships/oleObject" Target="../embeddings/oleObject6.bin"/></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7.xml"/><Relationship Id="rId7" Type="http://schemas.openxmlformats.org/officeDocument/2006/relationships/image" Target="../media/image19.png"/><Relationship Id="rId2" Type="http://schemas.openxmlformats.org/officeDocument/2006/relationships/tags" Target="../tags/tag9.xml"/><Relationship Id="rId1" Type="http://schemas.openxmlformats.org/officeDocument/2006/relationships/vmlDrawing" Target="../drawings/vmlDrawing7.vml"/><Relationship Id="rId6" Type="http://schemas.openxmlformats.org/officeDocument/2006/relationships/image" Target="../media/image18.png"/><Relationship Id="rId11" Type="http://schemas.openxmlformats.org/officeDocument/2006/relationships/image" Target="../media/image17.svg"/><Relationship Id="rId5" Type="http://schemas.openxmlformats.org/officeDocument/2006/relationships/image" Target="../media/image17.emf"/><Relationship Id="rId10" Type="http://schemas.openxmlformats.org/officeDocument/2006/relationships/image" Target="../media/image22.png"/><Relationship Id="rId4" Type="http://schemas.openxmlformats.org/officeDocument/2006/relationships/oleObject" Target="../embeddings/oleObject7.bin"/><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A393F5E-C364-4558-9CB5-0AF37BA41D43}"/>
              </a:ext>
            </a:extLst>
          </p:cNvPr>
          <p:cNvPicPr>
            <a:picLocks noChangeAspect="1"/>
          </p:cNvPicPr>
          <p:nvPr/>
        </p:nvPicPr>
        <p:blipFill>
          <a:blip r:embed="rId6"/>
          <a:stretch>
            <a:fillRect/>
          </a:stretch>
        </p:blipFill>
        <p:spPr>
          <a:xfrm>
            <a:off x="0" y="-13451"/>
            <a:ext cx="9906000" cy="4252941"/>
          </a:xfrm>
          <a:prstGeom prst="rect">
            <a:avLst/>
          </a:prstGeom>
        </p:spPr>
      </p:pic>
      <p:graphicFrame>
        <p:nvGraphicFramePr>
          <p:cNvPr id="8" name="Object 7" hidden="1"/>
          <p:cNvGraphicFramePr>
            <a:graphicFrameLocks noChangeAspect="1"/>
          </p:cNvGraphicFramePr>
          <p:nvPr>
            <p:custDataLst>
              <p:tags r:id="rId3"/>
            </p:custDataLst>
          </p:nvPr>
        </p:nvGraphicFramePr>
        <p:xfrm>
          <a:off x="1587" y="1588"/>
          <a:ext cx="1587" cy="1587"/>
        </p:xfrm>
        <a:graphic>
          <a:graphicData uri="http://schemas.openxmlformats.org/presentationml/2006/ole">
            <mc:AlternateContent xmlns:mc="http://schemas.openxmlformats.org/markup-compatibility/2006">
              <mc:Choice xmlns:v="urn:schemas-microsoft-com:vml" Requires="v">
                <p:oleObj spid="_x0000_s21587" name="think-cell Slide" r:id="rId7" imgW="270" imgH="270" progId="TCLayout.ActiveDocument.1">
                  <p:embed/>
                </p:oleObj>
              </mc:Choice>
              <mc:Fallback>
                <p:oleObj name="think-cell Slide" r:id="rId7" imgW="270" imgH="270" progId="TCLayout.ActiveDocument.1">
                  <p:embed/>
                  <p:pic>
                    <p:nvPicPr>
                      <p:cNvPr id="8" name="Object 7" hidden="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87"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coverslide_title"/>
          <p:cNvSpPr/>
          <p:nvPr/>
        </p:nvSpPr>
        <p:spPr bwMode="auto">
          <a:xfrm>
            <a:off x="3174" y="1925999"/>
            <a:ext cx="9902826" cy="2330115"/>
          </a:xfrm>
          <a:prstGeom prst="rect">
            <a:avLst/>
          </a:prstGeom>
          <a:solidFill>
            <a:schemeClr val="tx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dirty="0">
                <a:solidFill>
                  <a:schemeClr val="bg1"/>
                </a:solidFill>
                <a:latin typeface="Arial" pitchFamily="34" charset="0"/>
                <a:cs typeface="mohammad bold art 1" pitchFamily="2" charset="-78"/>
              </a:rPr>
              <a:t>Recent Initiatives to Develop the Kuwaiti Capital Market and Index Upgrades</a:t>
            </a:r>
          </a:p>
          <a:p>
            <a:r>
              <a:rPr lang="en-US" sz="3600" dirty="0">
                <a:solidFill>
                  <a:schemeClr val="bg1"/>
                </a:solidFill>
                <a:latin typeface="Arial" pitchFamily="34" charset="0"/>
                <a:cs typeface="mohammad bold art 1" pitchFamily="2" charset="-78"/>
              </a:rPr>
              <a:t> </a:t>
            </a:r>
            <a:r>
              <a:rPr lang="en-US" dirty="0">
                <a:solidFill>
                  <a:schemeClr val="bg1"/>
                </a:solidFill>
                <a:latin typeface="Arial" pitchFamily="34" charset="0"/>
                <a:cs typeface="mohammad bold art 1" pitchFamily="2" charset="-78"/>
              </a:rPr>
              <a:t>May 2019 – Presentation to Kuwait University </a:t>
            </a:r>
            <a:endParaRPr lang="en-ZA" sz="3600" dirty="0">
              <a:solidFill>
                <a:schemeClr val="bg1"/>
              </a:solidFill>
              <a:latin typeface="Arial" pitchFamily="34" charset="0"/>
              <a:cs typeface="mohammad bold art 1" pitchFamily="2" charset="-78"/>
            </a:endParaRPr>
          </a:p>
        </p:txBody>
      </p:sp>
      <p:sp>
        <p:nvSpPr>
          <p:cNvPr id="10" name="Diamond 9">
            <a:extLst>
              <a:ext uri="{FF2B5EF4-FFF2-40B4-BE49-F238E27FC236}">
                <a16:creationId xmlns:a16="http://schemas.microsoft.com/office/drawing/2014/main" id="{6261414B-CDFF-41C1-9C06-ABC37E6ECFF0}"/>
              </a:ext>
            </a:extLst>
          </p:cNvPr>
          <p:cNvSpPr/>
          <p:nvPr/>
        </p:nvSpPr>
        <p:spPr>
          <a:xfrm>
            <a:off x="403850" y="5109555"/>
            <a:ext cx="515389" cy="465513"/>
          </a:xfrm>
          <a:prstGeom prst="diamond">
            <a:avLst/>
          </a:prstGeom>
          <a:solidFill>
            <a:schemeClr val="bg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
        <p:nvSpPr>
          <p:cNvPr id="25" name="Diamond 24">
            <a:extLst>
              <a:ext uri="{FF2B5EF4-FFF2-40B4-BE49-F238E27FC236}">
                <a16:creationId xmlns:a16="http://schemas.microsoft.com/office/drawing/2014/main" id="{34ED2183-81F8-4425-8872-0FAE906CE5C1}"/>
              </a:ext>
            </a:extLst>
          </p:cNvPr>
          <p:cNvSpPr/>
          <p:nvPr/>
        </p:nvSpPr>
        <p:spPr>
          <a:xfrm>
            <a:off x="2344189" y="4876797"/>
            <a:ext cx="515389" cy="465513"/>
          </a:xfrm>
          <a:prstGeom prst="diamond">
            <a:avLst/>
          </a:prstGeom>
          <a:solidFill>
            <a:schemeClr val="bg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pic>
        <p:nvPicPr>
          <p:cNvPr id="12" name="Picture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58000" y="477219"/>
            <a:ext cx="2679771" cy="908928"/>
          </a:xfrm>
          <a:prstGeom prst="rect">
            <a:avLst/>
          </a:prstGeom>
        </p:spPr>
      </p:pic>
      <p:sp>
        <p:nvSpPr>
          <p:cNvPr id="2" name="TextBox 1"/>
          <p:cNvSpPr txBox="1"/>
          <p:nvPr/>
        </p:nvSpPr>
        <p:spPr>
          <a:xfrm>
            <a:off x="762000" y="4343400"/>
            <a:ext cx="8382000" cy="1997640"/>
          </a:xfrm>
          <a:prstGeom prst="rect">
            <a:avLst/>
          </a:prstGeom>
          <a:noFill/>
        </p:spPr>
        <p:txBody>
          <a:bodyPr wrap="square" tIns="90000" bIns="90000" rtlCol="0" anchor="t">
            <a:spAutoFit/>
          </a:bodyPr>
          <a:lstStyle/>
          <a:p>
            <a:pPr algn="ctr"/>
            <a:endParaRPr lang="en-US" sz="2000" b="1" dirty="0">
              <a:solidFill>
                <a:srgbClr val="000000"/>
              </a:solidFill>
              <a:latin typeface="Arial" pitchFamily="34" charset="0"/>
              <a:cs typeface="Arial" pitchFamily="34" charset="0"/>
            </a:endParaRPr>
          </a:p>
          <a:p>
            <a:pPr algn="ctr"/>
            <a:r>
              <a:rPr lang="en-US" sz="2000" b="1" dirty="0">
                <a:solidFill>
                  <a:srgbClr val="000000"/>
                </a:solidFill>
                <a:latin typeface="Arial" pitchFamily="34" charset="0"/>
                <a:cs typeface="Arial" pitchFamily="34" charset="0"/>
              </a:rPr>
              <a:t>Abdulrahman Y. </a:t>
            </a:r>
            <a:r>
              <a:rPr lang="en-US" sz="2000" b="1" dirty="0" smtClean="0">
                <a:solidFill>
                  <a:srgbClr val="000000"/>
                </a:solidFill>
                <a:latin typeface="Arial" pitchFamily="34" charset="0"/>
                <a:cs typeface="Arial" pitchFamily="34" charset="0"/>
              </a:rPr>
              <a:t>Al-Failakawi</a:t>
            </a:r>
          </a:p>
          <a:p>
            <a:pPr algn="ctr"/>
            <a:endParaRPr lang="en-US" sz="2000" b="1" dirty="0" smtClean="0">
              <a:solidFill>
                <a:srgbClr val="000000"/>
              </a:solidFill>
              <a:latin typeface="Arial" pitchFamily="34" charset="0"/>
              <a:cs typeface="Arial" pitchFamily="34" charset="0"/>
            </a:endParaRPr>
          </a:p>
          <a:p>
            <a:pPr algn="ctr"/>
            <a:r>
              <a:rPr lang="en-US" sz="1600" b="1" dirty="0" smtClean="0">
                <a:solidFill>
                  <a:srgbClr val="000000"/>
                </a:solidFill>
                <a:latin typeface="Arial" pitchFamily="34" charset="0"/>
                <a:cs typeface="Arial" pitchFamily="34" charset="0"/>
              </a:rPr>
              <a:t> Director </a:t>
            </a:r>
            <a:r>
              <a:rPr lang="en-US" sz="1600" b="1" dirty="0">
                <a:solidFill>
                  <a:srgbClr val="000000"/>
                </a:solidFill>
                <a:latin typeface="Arial" pitchFamily="34" charset="0"/>
                <a:cs typeface="Arial" pitchFamily="34" charset="0"/>
              </a:rPr>
              <a:t>– Markets Regulation Department</a:t>
            </a:r>
          </a:p>
          <a:p>
            <a:pPr algn="ctr"/>
            <a:endParaRPr lang="en-US" sz="2000" b="1" dirty="0">
              <a:solidFill>
                <a:srgbClr val="000000"/>
              </a:solidFill>
              <a:latin typeface="Arial" pitchFamily="34" charset="0"/>
              <a:cs typeface="Arial" pitchFamily="34" charset="0"/>
            </a:endParaRPr>
          </a:p>
          <a:p>
            <a:pPr algn="ctr"/>
            <a:r>
              <a:rPr lang="en-US" sz="2000" b="1" dirty="0">
                <a:solidFill>
                  <a:srgbClr val="000000"/>
                </a:solidFill>
                <a:latin typeface="Arial" pitchFamily="34" charset="0"/>
                <a:cs typeface="Arial" pitchFamily="34" charset="0"/>
              </a:rPr>
              <a:t>           </a:t>
            </a:r>
          </a:p>
        </p:txBody>
      </p:sp>
    </p:spTree>
    <p:custDataLst>
      <p:tags r:id="rId2"/>
    </p:custDataLst>
    <p:extLst>
      <p:ext uri="{BB962C8B-B14F-4D97-AF65-F5344CB8AC3E}">
        <p14:creationId xmlns:p14="http://schemas.microsoft.com/office/powerpoint/2010/main" val="34938904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97" name="Object 896"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0563" name="think-cell Slide" r:id="rId4" imgW="216" imgH="216" progId="TCLayout.ActiveDocument.1">
                  <p:embed/>
                </p:oleObj>
              </mc:Choice>
              <mc:Fallback>
                <p:oleObj name="think-cell Slide" r:id="rId4" imgW="216" imgH="216" progId="TCLayout.ActiveDocument.1">
                  <p:embed/>
                  <p:pic>
                    <p:nvPicPr>
                      <p:cNvPr id="897" name="Object 896"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ZA" dirty="0"/>
              <a:t>Overview of Main Aspects of MD-1 Scope</a:t>
            </a:r>
          </a:p>
        </p:txBody>
      </p:sp>
      <p:sp>
        <p:nvSpPr>
          <p:cNvPr id="9" name="Rectangle 8"/>
          <p:cNvSpPr/>
          <p:nvPr/>
        </p:nvSpPr>
        <p:spPr>
          <a:xfrm>
            <a:off x="631266" y="1685546"/>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00" b="1" dirty="0">
                <a:solidFill>
                  <a:srgbClr val="000000"/>
                </a:solidFill>
                <a:latin typeface="Arial" pitchFamily="34" charset="0"/>
                <a:cs typeface="Arial" pitchFamily="34" charset="0"/>
              </a:rPr>
              <a:t>T+3 </a:t>
            </a:r>
          </a:p>
          <a:p>
            <a:pPr algn="ctr"/>
            <a:r>
              <a:rPr lang="en-ZA" sz="1600" b="1" dirty="0">
                <a:solidFill>
                  <a:srgbClr val="000000"/>
                </a:solidFill>
                <a:latin typeface="Arial" pitchFamily="34" charset="0"/>
                <a:cs typeface="Arial" pitchFamily="34" charset="0"/>
              </a:rPr>
              <a:t>settlement cycle</a:t>
            </a: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916" name="NumberBall"/>
          <p:cNvSpPr>
            <a:spLocks noChangeArrowheads="1"/>
          </p:cNvSpPr>
          <p:nvPr/>
        </p:nvSpPr>
        <p:spPr bwMode="gray">
          <a:xfrm>
            <a:off x="475491" y="1578805"/>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1</a:t>
            </a:r>
          </a:p>
        </p:txBody>
      </p:sp>
      <p:sp>
        <p:nvSpPr>
          <p:cNvPr id="7" name="Rectangle 6"/>
          <p:cNvSpPr/>
          <p:nvPr/>
        </p:nvSpPr>
        <p:spPr>
          <a:xfrm>
            <a:off x="6969758" y="1685546"/>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p:txBody>
      </p:sp>
      <p:sp>
        <p:nvSpPr>
          <p:cNvPr id="917" name="NumberBall"/>
          <p:cNvSpPr>
            <a:spLocks noChangeArrowheads="1"/>
          </p:cNvSpPr>
          <p:nvPr/>
        </p:nvSpPr>
        <p:spPr bwMode="gray">
          <a:xfrm>
            <a:off x="6831101" y="1578805"/>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3</a:t>
            </a:r>
          </a:p>
        </p:txBody>
      </p:sp>
      <p:pic>
        <p:nvPicPr>
          <p:cNvPr id="10" name="Picture 9"/>
          <p:cNvPicPr>
            <a:picLocks noChangeAspect="1"/>
          </p:cNvPicPr>
          <p:nvPr/>
        </p:nvPicPr>
        <p:blipFill>
          <a:blip r:embed="rId6"/>
          <a:stretch>
            <a:fillRect/>
          </a:stretch>
        </p:blipFill>
        <p:spPr>
          <a:xfrm>
            <a:off x="7869299" y="2903692"/>
            <a:ext cx="744362" cy="649561"/>
          </a:xfrm>
          <a:prstGeom prst="rect">
            <a:avLst/>
          </a:prstGeom>
        </p:spPr>
      </p:pic>
      <p:sp>
        <p:nvSpPr>
          <p:cNvPr id="12" name="TextBox 11"/>
          <p:cNvSpPr txBox="1"/>
          <p:nvPr/>
        </p:nvSpPr>
        <p:spPr>
          <a:xfrm>
            <a:off x="6972575" y="1594045"/>
            <a:ext cx="2416734" cy="674200"/>
          </a:xfrm>
          <a:prstGeom prst="rect">
            <a:avLst/>
          </a:prstGeom>
          <a:noFill/>
        </p:spPr>
        <p:txBody>
          <a:bodyPr wrap="square" tIns="90000" bIns="90000" rtlCol="0" anchor="t">
            <a:spAutoFit/>
          </a:bodyPr>
          <a:lstStyle/>
          <a:p>
            <a:pPr algn="ctr"/>
            <a:r>
              <a:rPr lang="en-US" sz="1600" b="1" dirty="0">
                <a:solidFill>
                  <a:srgbClr val="000000"/>
                </a:solidFill>
                <a:latin typeface="Arial" pitchFamily="34" charset="0"/>
                <a:cs typeface="Arial" pitchFamily="34" charset="0"/>
              </a:rPr>
              <a:t>Enhanced default procedures</a:t>
            </a:r>
          </a:p>
        </p:txBody>
      </p:sp>
      <p:grpSp>
        <p:nvGrpSpPr>
          <p:cNvPr id="3" name="Group 2"/>
          <p:cNvGrpSpPr/>
          <p:nvPr/>
        </p:nvGrpSpPr>
        <p:grpSpPr>
          <a:xfrm>
            <a:off x="533400" y="4054391"/>
            <a:ext cx="5681642" cy="2071146"/>
            <a:chOff x="484503" y="4134638"/>
            <a:chExt cx="5681642" cy="2071146"/>
          </a:xfrm>
        </p:grpSpPr>
        <p:sp>
          <p:nvSpPr>
            <p:cNvPr id="8" name="Rectangle 7"/>
            <p:cNvSpPr/>
            <p:nvPr/>
          </p:nvSpPr>
          <p:spPr>
            <a:xfrm>
              <a:off x="631266" y="4225784"/>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924" name="NumberBall"/>
            <p:cNvSpPr>
              <a:spLocks noChangeArrowheads="1"/>
            </p:cNvSpPr>
            <p:nvPr/>
          </p:nvSpPr>
          <p:spPr bwMode="gray">
            <a:xfrm>
              <a:off x="484503" y="4134638"/>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4</a:t>
              </a:r>
            </a:p>
          </p:txBody>
        </p:sp>
        <p:sp>
          <p:nvSpPr>
            <p:cNvPr id="24" name="TextBox 23"/>
            <p:cNvSpPr txBox="1"/>
            <p:nvPr/>
          </p:nvSpPr>
          <p:spPr>
            <a:xfrm>
              <a:off x="702588" y="4166548"/>
              <a:ext cx="2317694" cy="1166643"/>
            </a:xfrm>
            <a:prstGeom prst="rect">
              <a:avLst/>
            </a:prstGeom>
            <a:noFill/>
          </p:spPr>
          <p:txBody>
            <a:bodyPr wrap="square" tIns="90000" bIns="90000" rtlCol="0" anchor="t">
              <a:spAutoFit/>
            </a:bodyPr>
            <a:lstStyle/>
            <a:p>
              <a:pPr algn="ctr"/>
              <a:r>
                <a:rPr lang="en-US" sz="1600" b="1" dirty="0">
                  <a:solidFill>
                    <a:srgbClr val="000000"/>
                  </a:solidFill>
                  <a:latin typeface="Arial" pitchFamily="34" charset="0"/>
                  <a:cs typeface="Arial" pitchFamily="34" charset="0"/>
                </a:rPr>
                <a:t>Measures to enhance liquidity </a:t>
              </a:r>
              <a:r>
                <a:rPr lang="en-US" sz="1600" dirty="0">
                  <a:solidFill>
                    <a:srgbClr val="000000"/>
                  </a:solidFill>
                  <a:latin typeface="Arial" pitchFamily="34" charset="0"/>
                  <a:cs typeface="Arial" pitchFamily="34" charset="0"/>
                </a:rPr>
                <a:t>(</a:t>
              </a:r>
              <a:r>
                <a:rPr lang="en-US" sz="1600" dirty="0" err="1">
                  <a:solidFill>
                    <a:srgbClr val="000000"/>
                  </a:solidFill>
                  <a:latin typeface="Arial" pitchFamily="34" charset="0"/>
                  <a:cs typeface="Arial" pitchFamily="34" charset="0"/>
                </a:rPr>
                <a:t>SLB</a:t>
              </a:r>
              <a:r>
                <a:rPr lang="en-US" sz="1600" dirty="0">
                  <a:solidFill>
                    <a:srgbClr val="000000"/>
                  </a:solidFill>
                  <a:latin typeface="Arial" pitchFamily="34" charset="0"/>
                  <a:cs typeface="Arial" pitchFamily="34" charset="0"/>
                </a:rPr>
                <a:t>/ short-selling for market makers, new tick sizes)</a:t>
              </a:r>
            </a:p>
          </p:txBody>
        </p:sp>
        <p:pic>
          <p:nvPicPr>
            <p:cNvPr id="25" name="Picture 24"/>
            <p:cNvPicPr>
              <a:picLocks noChangeAspect="1"/>
            </p:cNvPicPr>
            <p:nvPr/>
          </p:nvPicPr>
          <p:blipFill>
            <a:blip r:embed="rId7"/>
            <a:stretch>
              <a:fillRect/>
            </a:stretch>
          </p:blipFill>
          <p:spPr>
            <a:xfrm>
              <a:off x="1174319" y="5449828"/>
              <a:ext cx="1330628" cy="556360"/>
            </a:xfrm>
            <a:prstGeom prst="rect">
              <a:avLst/>
            </a:prstGeom>
          </p:spPr>
        </p:pic>
        <p:sp>
          <p:nvSpPr>
            <p:cNvPr id="4" name="Rectangle 3"/>
            <p:cNvSpPr/>
            <p:nvPr/>
          </p:nvSpPr>
          <p:spPr>
            <a:xfrm>
              <a:off x="3749411" y="4225784"/>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00" b="1" dirty="0">
                  <a:solidFill>
                    <a:srgbClr val="000000"/>
                  </a:solidFill>
                  <a:latin typeface="Arial" pitchFamily="34" charset="0"/>
                  <a:cs typeface="Arial" pitchFamily="34" charset="0"/>
                </a:rPr>
                <a:t>International-style corporate actions timetable</a:t>
              </a: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grpSp>
          <p:nvGrpSpPr>
            <p:cNvPr id="901" name="Group 900"/>
            <p:cNvGrpSpPr/>
            <p:nvPr/>
          </p:nvGrpSpPr>
          <p:grpSpPr>
            <a:xfrm>
              <a:off x="4176078" y="5443561"/>
              <a:ext cx="1563400" cy="560691"/>
              <a:chOff x="6625156" y="2619462"/>
              <a:chExt cx="2442813" cy="876080"/>
            </a:xfrm>
          </p:grpSpPr>
          <p:pic>
            <p:nvPicPr>
              <p:cNvPr id="16" name="Picture 15"/>
              <p:cNvPicPr>
                <a:picLocks noChangeAspect="1"/>
              </p:cNvPicPr>
              <p:nvPr/>
            </p:nvPicPr>
            <p:blipFill>
              <a:blip r:embed="rId8"/>
              <a:stretch>
                <a:fillRect/>
              </a:stretch>
            </p:blipFill>
            <p:spPr>
              <a:xfrm>
                <a:off x="8183097" y="2645096"/>
                <a:ext cx="884872" cy="824813"/>
              </a:xfrm>
              <a:prstGeom prst="rect">
                <a:avLst/>
              </a:prstGeom>
            </p:spPr>
          </p:pic>
          <p:pic>
            <p:nvPicPr>
              <p:cNvPr id="17" name="Picture 16"/>
              <p:cNvPicPr>
                <a:picLocks noChangeAspect="1"/>
              </p:cNvPicPr>
              <p:nvPr/>
            </p:nvPicPr>
            <p:blipFill>
              <a:blip r:embed="rId9"/>
              <a:stretch>
                <a:fillRect/>
              </a:stretch>
            </p:blipFill>
            <p:spPr>
              <a:xfrm>
                <a:off x="6625156" y="2619462"/>
                <a:ext cx="1014181" cy="876080"/>
              </a:xfrm>
              <a:prstGeom prst="rect">
                <a:avLst/>
              </a:prstGeom>
            </p:spPr>
          </p:pic>
          <p:cxnSp>
            <p:nvCxnSpPr>
              <p:cNvPr id="19" name="Straight Arrow Connector 18"/>
              <p:cNvCxnSpPr/>
              <p:nvPr/>
            </p:nvCxnSpPr>
            <p:spPr>
              <a:xfrm>
                <a:off x="7646831" y="3057502"/>
                <a:ext cx="508970" cy="0"/>
              </a:xfrm>
              <a:prstGeom prst="straightConnector1">
                <a:avLst/>
              </a:prstGeom>
              <a:ln>
                <a:solidFill>
                  <a:schemeClr val="accent5">
                    <a:lumMod val="10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926" name="NumberBall"/>
            <p:cNvSpPr>
              <a:spLocks noChangeArrowheads="1"/>
            </p:cNvSpPr>
            <p:nvPr/>
          </p:nvSpPr>
          <p:spPr bwMode="gray">
            <a:xfrm>
              <a:off x="3601773" y="4134638"/>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5</a:t>
              </a:r>
            </a:p>
          </p:txBody>
        </p:sp>
      </p:grpSp>
      <p:sp>
        <p:nvSpPr>
          <p:cNvPr id="60" name="Rectangle 59"/>
          <p:cNvSpPr/>
          <p:nvPr/>
        </p:nvSpPr>
        <p:spPr>
          <a:xfrm>
            <a:off x="3749411" y="1685546"/>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00" b="1" dirty="0">
                <a:solidFill>
                  <a:srgbClr val="000000"/>
                </a:solidFill>
                <a:latin typeface="Arial" pitchFamily="34" charset="0"/>
                <a:cs typeface="Arial" pitchFamily="34" charset="0"/>
              </a:rPr>
              <a:t>Custodian approval / rejection of trade validity and payment</a:t>
            </a: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61" name="Rectangle 60"/>
          <p:cNvSpPr/>
          <p:nvPr/>
        </p:nvSpPr>
        <p:spPr>
          <a:xfrm>
            <a:off x="3919743" y="3245052"/>
            <a:ext cx="1097280" cy="252000"/>
          </a:xfrm>
          <a:prstGeom prst="rect">
            <a:avLst/>
          </a:prstGeom>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050" b="1" dirty="0">
                <a:solidFill>
                  <a:srgbClr val="4D4D4D"/>
                </a:solidFill>
                <a:latin typeface="Arial" pitchFamily="34" charset="0"/>
                <a:cs typeface="Arial" pitchFamily="34" charset="0"/>
              </a:rPr>
              <a:t>Confirmation</a:t>
            </a:r>
          </a:p>
        </p:txBody>
      </p:sp>
      <p:sp>
        <p:nvSpPr>
          <p:cNvPr id="64" name="Rectangle 63"/>
          <p:cNvSpPr/>
          <p:nvPr/>
        </p:nvSpPr>
        <p:spPr>
          <a:xfrm>
            <a:off x="5184114" y="3245052"/>
            <a:ext cx="324000" cy="252000"/>
          </a:xfrm>
          <a:prstGeom prst="rect">
            <a:avLst/>
          </a:prstGeom>
          <a:solidFill>
            <a:schemeClr val="bg1"/>
          </a:solidFill>
          <a:ln w="952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000" dirty="0">
              <a:solidFill>
                <a:srgbClr val="000000"/>
              </a:solidFill>
              <a:latin typeface="Arial" pitchFamily="34" charset="0"/>
              <a:cs typeface="Arial" pitchFamily="34" charset="0"/>
            </a:endParaRPr>
          </a:p>
        </p:txBody>
      </p:sp>
      <p:sp>
        <p:nvSpPr>
          <p:cNvPr id="66" name="Rectangle 65"/>
          <p:cNvSpPr/>
          <p:nvPr/>
        </p:nvSpPr>
        <p:spPr>
          <a:xfrm>
            <a:off x="5671814" y="3245052"/>
            <a:ext cx="324000" cy="252000"/>
          </a:xfrm>
          <a:prstGeom prst="rect">
            <a:avLst/>
          </a:prstGeom>
          <a:solidFill>
            <a:schemeClr val="bg1"/>
          </a:solidFill>
          <a:ln w="952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000" dirty="0">
              <a:solidFill>
                <a:srgbClr val="000000"/>
              </a:solidFill>
              <a:latin typeface="Arial" pitchFamily="34" charset="0"/>
              <a:cs typeface="Arial" pitchFamily="34" charset="0"/>
            </a:endParaRPr>
          </a:p>
        </p:txBody>
      </p:sp>
      <p:sp>
        <p:nvSpPr>
          <p:cNvPr id="68" name="clipart_tick"/>
          <p:cNvSpPr>
            <a:spLocks/>
          </p:cNvSpPr>
          <p:nvPr/>
        </p:nvSpPr>
        <p:spPr bwMode="gray">
          <a:xfrm>
            <a:off x="5242466" y="3223672"/>
            <a:ext cx="252000" cy="252000"/>
          </a:xfrm>
          <a:custGeom>
            <a:avLst/>
            <a:gdLst>
              <a:gd name="T0" fmla="*/ 2147483647 w 352"/>
              <a:gd name="T1" fmla="*/ 2147483647 h 380"/>
              <a:gd name="T2" fmla="*/ 2147483647 w 352"/>
              <a:gd name="T3" fmla="*/ 2147483647 h 380"/>
              <a:gd name="T4" fmla="*/ 2147483647 w 352"/>
              <a:gd name="T5" fmla="*/ 2147483647 h 380"/>
              <a:gd name="T6" fmla="*/ 2147483647 w 352"/>
              <a:gd name="T7" fmla="*/ 2147483647 h 380"/>
              <a:gd name="T8" fmla="*/ 2147483647 w 352"/>
              <a:gd name="T9" fmla="*/ 2147483647 h 380"/>
              <a:gd name="T10" fmla="*/ 2147483647 w 352"/>
              <a:gd name="T11" fmla="*/ 2147483647 h 380"/>
              <a:gd name="T12" fmla="*/ 2147483647 w 352"/>
              <a:gd name="T13" fmla="*/ 2147483647 h 380"/>
              <a:gd name="T14" fmla="*/ 2147483647 w 352"/>
              <a:gd name="T15" fmla="*/ 2147483647 h 380"/>
              <a:gd name="T16" fmla="*/ 0 60000 65536"/>
              <a:gd name="T17" fmla="*/ 0 60000 65536"/>
              <a:gd name="T18" fmla="*/ 0 60000 65536"/>
              <a:gd name="T19" fmla="*/ 0 60000 65536"/>
              <a:gd name="T20" fmla="*/ 0 60000 65536"/>
              <a:gd name="T21" fmla="*/ 0 60000 65536"/>
              <a:gd name="T22" fmla="*/ 0 60000 65536"/>
              <a:gd name="T23" fmla="*/ 0 60000 65536"/>
              <a:gd name="T24" fmla="*/ 0 w 352"/>
              <a:gd name="T25" fmla="*/ 0 h 380"/>
              <a:gd name="T26" fmla="*/ 352 w 352"/>
              <a:gd name="T27" fmla="*/ 380 h 3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52" h="380">
                <a:moveTo>
                  <a:pt x="2" y="264"/>
                </a:moveTo>
                <a:cubicBezTo>
                  <a:pt x="42" y="304"/>
                  <a:pt x="56" y="361"/>
                  <a:pt x="78" y="380"/>
                </a:cubicBezTo>
                <a:cubicBezTo>
                  <a:pt x="105" y="379"/>
                  <a:pt x="132" y="378"/>
                  <a:pt x="132" y="378"/>
                </a:cubicBezTo>
                <a:cubicBezTo>
                  <a:pt x="190" y="174"/>
                  <a:pt x="352" y="26"/>
                  <a:pt x="352" y="26"/>
                </a:cubicBezTo>
                <a:cubicBezTo>
                  <a:pt x="318" y="0"/>
                  <a:pt x="296" y="14"/>
                  <a:pt x="296" y="14"/>
                </a:cubicBezTo>
                <a:cubicBezTo>
                  <a:pt x="296" y="14"/>
                  <a:pt x="186" y="130"/>
                  <a:pt x="102" y="304"/>
                </a:cubicBezTo>
                <a:cubicBezTo>
                  <a:pt x="86" y="258"/>
                  <a:pt x="28" y="242"/>
                  <a:pt x="28" y="242"/>
                </a:cubicBezTo>
                <a:cubicBezTo>
                  <a:pt x="28" y="242"/>
                  <a:pt x="0" y="246"/>
                  <a:pt x="2" y="264"/>
                </a:cubicBezTo>
                <a:close/>
              </a:path>
            </a:pathLst>
          </a:custGeom>
          <a:solidFill>
            <a:srgbClr val="06C245">
              <a:alpha val="60000"/>
            </a:srgbClr>
          </a:solidFill>
          <a:ln w="9525" cap="flat" cmpd="sng">
            <a:noFill/>
            <a:prstDash val="solid"/>
            <a:round/>
            <a:headEnd type="none" w="med" len="med"/>
            <a:tailEnd type="none" w="med" len="med"/>
          </a:ln>
        </p:spPr>
        <p:txBody>
          <a:bodyPr tIns="91440" bIns="91440" anchor="ctr"/>
          <a:lstStyle/>
          <a:p>
            <a:pPr fontAlgn="base">
              <a:spcBef>
                <a:spcPct val="0"/>
              </a:spcBef>
              <a:spcAft>
                <a:spcPct val="0"/>
              </a:spcAft>
            </a:pPr>
            <a:endParaRPr lang="en-US" sz="1400" b="1" dirty="0">
              <a:solidFill>
                <a:srgbClr val="000000"/>
              </a:solidFill>
              <a:latin typeface="Arial" pitchFamily="34" charset="0"/>
              <a:cs typeface="Arial" pitchFamily="34" charset="0"/>
            </a:endParaRPr>
          </a:p>
        </p:txBody>
      </p:sp>
      <p:sp>
        <p:nvSpPr>
          <p:cNvPr id="70" name="clipart_cross"/>
          <p:cNvSpPr>
            <a:spLocks/>
          </p:cNvSpPr>
          <p:nvPr/>
        </p:nvSpPr>
        <p:spPr bwMode="gray">
          <a:xfrm>
            <a:off x="5730166" y="3264615"/>
            <a:ext cx="216000" cy="216000"/>
          </a:xfrm>
          <a:custGeom>
            <a:avLst/>
            <a:gdLst>
              <a:gd name="T0" fmla="*/ 2147483647 w 324"/>
              <a:gd name="T1" fmla="*/ 2147483647 h 403"/>
              <a:gd name="T2" fmla="*/ 2147483647 w 324"/>
              <a:gd name="T3" fmla="*/ 2147483647 h 403"/>
              <a:gd name="T4" fmla="*/ 2147483647 w 324"/>
              <a:gd name="T5" fmla="*/ 2147483647 h 403"/>
              <a:gd name="T6" fmla="*/ 2147483647 w 324"/>
              <a:gd name="T7" fmla="*/ 2147483647 h 403"/>
              <a:gd name="T8" fmla="*/ 2147483647 w 324"/>
              <a:gd name="T9" fmla="*/ 2147483647 h 403"/>
              <a:gd name="T10" fmla="*/ 2147483647 w 324"/>
              <a:gd name="T11" fmla="*/ 2147483647 h 403"/>
              <a:gd name="T12" fmla="*/ 2147483647 w 324"/>
              <a:gd name="T13" fmla="*/ 2147483647 h 403"/>
              <a:gd name="T14" fmla="*/ 2147483647 w 324"/>
              <a:gd name="T15" fmla="*/ 2147483647 h 403"/>
              <a:gd name="T16" fmla="*/ 2147483647 w 324"/>
              <a:gd name="T17" fmla="*/ 2147483647 h 403"/>
              <a:gd name="T18" fmla="*/ 2147483647 w 324"/>
              <a:gd name="T19" fmla="*/ 2147483647 h 403"/>
              <a:gd name="T20" fmla="*/ 2147483647 w 324"/>
              <a:gd name="T21" fmla="*/ 2147483647 h 403"/>
              <a:gd name="T22" fmla="*/ 2147483647 w 324"/>
              <a:gd name="T23" fmla="*/ 2147483647 h 403"/>
              <a:gd name="T24" fmla="*/ 2147483647 w 324"/>
              <a:gd name="T25" fmla="*/ 2147483647 h 4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24"/>
              <a:gd name="T40" fmla="*/ 0 h 403"/>
              <a:gd name="T41" fmla="*/ 324 w 324"/>
              <a:gd name="T42" fmla="*/ 403 h 4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24" h="403">
                <a:moveTo>
                  <a:pt x="8" y="363"/>
                </a:moveTo>
                <a:cubicBezTo>
                  <a:pt x="8" y="363"/>
                  <a:pt x="49" y="278"/>
                  <a:pt x="127" y="208"/>
                </a:cubicBezTo>
                <a:cubicBezTo>
                  <a:pt x="87" y="122"/>
                  <a:pt x="84" y="64"/>
                  <a:pt x="84" y="33"/>
                </a:cubicBezTo>
                <a:cubicBezTo>
                  <a:pt x="84" y="2"/>
                  <a:pt x="113" y="0"/>
                  <a:pt x="128" y="19"/>
                </a:cubicBezTo>
                <a:cubicBezTo>
                  <a:pt x="128" y="19"/>
                  <a:pt x="141" y="89"/>
                  <a:pt x="175" y="145"/>
                </a:cubicBezTo>
                <a:cubicBezTo>
                  <a:pt x="250" y="52"/>
                  <a:pt x="290" y="27"/>
                  <a:pt x="290" y="27"/>
                </a:cubicBezTo>
                <a:cubicBezTo>
                  <a:pt x="320" y="35"/>
                  <a:pt x="324" y="63"/>
                  <a:pt x="324" y="63"/>
                </a:cubicBezTo>
                <a:cubicBezTo>
                  <a:pt x="311" y="95"/>
                  <a:pt x="259" y="124"/>
                  <a:pt x="212" y="216"/>
                </a:cubicBezTo>
                <a:cubicBezTo>
                  <a:pt x="203" y="266"/>
                  <a:pt x="263" y="330"/>
                  <a:pt x="268" y="361"/>
                </a:cubicBezTo>
                <a:cubicBezTo>
                  <a:pt x="256" y="377"/>
                  <a:pt x="260" y="377"/>
                  <a:pt x="240" y="389"/>
                </a:cubicBezTo>
                <a:cubicBezTo>
                  <a:pt x="240" y="389"/>
                  <a:pt x="188" y="340"/>
                  <a:pt x="154" y="280"/>
                </a:cubicBezTo>
                <a:cubicBezTo>
                  <a:pt x="113" y="315"/>
                  <a:pt x="102" y="339"/>
                  <a:pt x="38" y="403"/>
                </a:cubicBezTo>
                <a:cubicBezTo>
                  <a:pt x="38" y="403"/>
                  <a:pt x="0" y="401"/>
                  <a:pt x="8" y="363"/>
                </a:cubicBezTo>
                <a:close/>
              </a:path>
            </a:pathLst>
          </a:custGeom>
          <a:solidFill>
            <a:srgbClr val="CC0000">
              <a:alpha val="60000"/>
            </a:srgbClr>
          </a:solidFill>
          <a:ln w="12700" cap="flat" cmpd="sng">
            <a:noFill/>
            <a:prstDash val="solid"/>
            <a:round/>
            <a:headEnd type="none" w="med" len="med"/>
            <a:tailEnd type="none" w="med" len="med"/>
          </a:ln>
        </p:spPr>
        <p:txBody>
          <a:bodyPr wrap="none" tIns="91440" bIns="91440" anchor="ctr"/>
          <a:lstStyle/>
          <a:p>
            <a:pPr fontAlgn="base">
              <a:spcBef>
                <a:spcPct val="0"/>
              </a:spcBef>
              <a:spcAft>
                <a:spcPct val="0"/>
              </a:spcAft>
            </a:pPr>
            <a:endParaRPr lang="en-US" sz="1400" b="1" dirty="0">
              <a:solidFill>
                <a:srgbClr val="000000"/>
              </a:solidFill>
              <a:latin typeface="Arial" pitchFamily="34" charset="0"/>
              <a:cs typeface="Arial" pitchFamily="34" charset="0"/>
            </a:endParaRPr>
          </a:p>
        </p:txBody>
      </p:sp>
      <p:sp>
        <p:nvSpPr>
          <p:cNvPr id="71" name="NumberBall"/>
          <p:cNvSpPr>
            <a:spLocks noChangeArrowheads="1"/>
          </p:cNvSpPr>
          <p:nvPr/>
        </p:nvSpPr>
        <p:spPr bwMode="gray">
          <a:xfrm>
            <a:off x="3601773" y="1578805"/>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2</a:t>
            </a:r>
          </a:p>
        </p:txBody>
      </p:sp>
      <p:grpSp>
        <p:nvGrpSpPr>
          <p:cNvPr id="899" name="Group 898"/>
          <p:cNvGrpSpPr/>
          <p:nvPr/>
        </p:nvGrpSpPr>
        <p:grpSpPr>
          <a:xfrm>
            <a:off x="856457" y="2836878"/>
            <a:ext cx="1932116" cy="693580"/>
            <a:chOff x="946408" y="3562602"/>
            <a:chExt cx="1596790" cy="573206"/>
          </a:xfrm>
        </p:grpSpPr>
        <p:sp>
          <p:nvSpPr>
            <p:cNvPr id="11" name="Rectangle 10"/>
            <p:cNvSpPr/>
            <p:nvPr/>
          </p:nvSpPr>
          <p:spPr>
            <a:xfrm>
              <a:off x="946408" y="3849205"/>
              <a:ext cx="272955" cy="286603"/>
            </a:xfrm>
            <a:prstGeom prst="rect">
              <a:avLst/>
            </a:prstGeom>
            <a:ln w="9525">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b="1" dirty="0">
                  <a:solidFill>
                    <a:srgbClr val="000000"/>
                  </a:solidFill>
                  <a:latin typeface="Arial" pitchFamily="34" charset="0"/>
                  <a:cs typeface="Arial" pitchFamily="34" charset="0"/>
                </a:rPr>
                <a:t>T</a:t>
              </a:r>
            </a:p>
          </p:txBody>
        </p:sp>
        <p:sp>
          <p:nvSpPr>
            <p:cNvPr id="13" name="Rectangle 12"/>
            <p:cNvSpPr/>
            <p:nvPr/>
          </p:nvSpPr>
          <p:spPr>
            <a:xfrm>
              <a:off x="1383136" y="3849205"/>
              <a:ext cx="272955" cy="286603"/>
            </a:xfrm>
            <a:prstGeom prst="rect">
              <a:avLst/>
            </a:prstGeom>
            <a:solidFill>
              <a:srgbClr val="DFDFDF"/>
            </a:solidFill>
            <a:ln w="9525">
              <a:solidFill>
                <a:srgbClr val="DFDFDF"/>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94" dirty="0">
                <a:solidFill>
                  <a:srgbClr val="000000"/>
                </a:solidFill>
                <a:latin typeface="Arial" pitchFamily="34" charset="0"/>
                <a:cs typeface="Arial" pitchFamily="34" charset="0"/>
              </a:endParaRPr>
            </a:p>
          </p:txBody>
        </p:sp>
        <p:sp>
          <p:nvSpPr>
            <p:cNvPr id="14" name="Rectangle 13"/>
            <p:cNvSpPr/>
            <p:nvPr/>
          </p:nvSpPr>
          <p:spPr>
            <a:xfrm>
              <a:off x="1833512" y="3849205"/>
              <a:ext cx="272955" cy="286603"/>
            </a:xfrm>
            <a:prstGeom prst="rect">
              <a:avLst/>
            </a:prstGeom>
            <a:solidFill>
              <a:srgbClr val="DFDFDF"/>
            </a:solidFill>
            <a:ln w="9525">
              <a:solidFill>
                <a:srgbClr val="DFDFDF"/>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94" dirty="0">
                <a:solidFill>
                  <a:srgbClr val="000000"/>
                </a:solidFill>
                <a:latin typeface="Arial" pitchFamily="34" charset="0"/>
                <a:cs typeface="Arial" pitchFamily="34" charset="0"/>
              </a:endParaRPr>
            </a:p>
          </p:txBody>
        </p:sp>
        <p:sp>
          <p:nvSpPr>
            <p:cNvPr id="15" name="Rectangle 14"/>
            <p:cNvSpPr/>
            <p:nvPr/>
          </p:nvSpPr>
          <p:spPr>
            <a:xfrm>
              <a:off x="2270243" y="3849205"/>
              <a:ext cx="272955" cy="286603"/>
            </a:xfrm>
            <a:prstGeom prst="rect">
              <a:avLst/>
            </a:prstGeom>
            <a:ln w="9525">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b="1" dirty="0">
                  <a:solidFill>
                    <a:srgbClr val="000000"/>
                  </a:solidFill>
                  <a:latin typeface="Arial" pitchFamily="34" charset="0"/>
                  <a:cs typeface="Arial" pitchFamily="34" charset="0"/>
                </a:rPr>
                <a:t>S</a:t>
              </a:r>
            </a:p>
          </p:txBody>
        </p:sp>
        <p:sp>
          <p:nvSpPr>
            <p:cNvPr id="20" name="Rectangle 19"/>
            <p:cNvSpPr/>
            <p:nvPr/>
          </p:nvSpPr>
          <p:spPr>
            <a:xfrm>
              <a:off x="946408" y="3562602"/>
              <a:ext cx="272955" cy="286603"/>
            </a:xfrm>
            <a:prstGeom prst="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dirty="0">
                  <a:solidFill>
                    <a:srgbClr val="000000"/>
                  </a:solidFill>
                  <a:latin typeface="Arial" pitchFamily="34" charset="0"/>
                  <a:cs typeface="Arial" pitchFamily="34" charset="0"/>
                </a:rPr>
                <a:t>0</a:t>
              </a:r>
            </a:p>
          </p:txBody>
        </p:sp>
        <p:sp>
          <p:nvSpPr>
            <p:cNvPr id="21" name="Rectangle 20"/>
            <p:cNvSpPr/>
            <p:nvPr/>
          </p:nvSpPr>
          <p:spPr>
            <a:xfrm>
              <a:off x="1383136" y="3562602"/>
              <a:ext cx="272955" cy="286603"/>
            </a:xfrm>
            <a:prstGeom prst="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dirty="0">
                  <a:solidFill>
                    <a:srgbClr val="000000"/>
                  </a:solidFill>
                  <a:latin typeface="Arial" pitchFamily="34" charset="0"/>
                  <a:cs typeface="Arial" pitchFamily="34" charset="0"/>
                </a:rPr>
                <a:t>1</a:t>
              </a:r>
            </a:p>
          </p:txBody>
        </p:sp>
        <p:sp>
          <p:nvSpPr>
            <p:cNvPr id="22" name="Rectangle 21"/>
            <p:cNvSpPr/>
            <p:nvPr/>
          </p:nvSpPr>
          <p:spPr>
            <a:xfrm>
              <a:off x="1833512" y="3562602"/>
              <a:ext cx="272955" cy="286603"/>
            </a:xfrm>
            <a:prstGeom prst="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dirty="0">
                  <a:solidFill>
                    <a:srgbClr val="000000"/>
                  </a:solidFill>
                  <a:latin typeface="Arial" pitchFamily="34" charset="0"/>
                  <a:cs typeface="Arial" pitchFamily="34" charset="0"/>
                </a:rPr>
                <a:t>2</a:t>
              </a:r>
            </a:p>
          </p:txBody>
        </p:sp>
        <p:sp>
          <p:nvSpPr>
            <p:cNvPr id="23" name="Rectangle 22"/>
            <p:cNvSpPr/>
            <p:nvPr/>
          </p:nvSpPr>
          <p:spPr>
            <a:xfrm>
              <a:off x="2270243" y="3562602"/>
              <a:ext cx="272955" cy="286603"/>
            </a:xfrm>
            <a:prstGeom prst="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dirty="0">
                  <a:solidFill>
                    <a:srgbClr val="000000"/>
                  </a:solidFill>
                  <a:latin typeface="Arial" pitchFamily="34" charset="0"/>
                  <a:cs typeface="Arial" pitchFamily="34" charset="0"/>
                </a:rPr>
                <a:t>3</a:t>
              </a:r>
            </a:p>
          </p:txBody>
        </p:sp>
      </p:grpSp>
      <p:sp>
        <p:nvSpPr>
          <p:cNvPr id="37" name="Rectangle 36">
            <a:extLst>
              <a:ext uri="{FF2B5EF4-FFF2-40B4-BE49-F238E27FC236}">
                <a16:creationId xmlns:a16="http://schemas.microsoft.com/office/drawing/2014/main" id="{8E5DF38A-1810-4889-A51B-725323CE8773}"/>
              </a:ext>
            </a:extLst>
          </p:cNvPr>
          <p:cNvSpPr/>
          <p:nvPr/>
        </p:nvSpPr>
        <p:spPr>
          <a:xfrm>
            <a:off x="6973592" y="4145537"/>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t" anchorCtr="0"/>
          <a:lstStyle/>
          <a:p>
            <a:pPr algn="ctr"/>
            <a:r>
              <a:rPr lang="en-ZA" sz="1600" b="1" dirty="0">
                <a:solidFill>
                  <a:srgbClr val="000000"/>
                </a:solidFill>
                <a:latin typeface="Arial" pitchFamily="34" charset="0"/>
                <a:cs typeface="Arial" pitchFamily="34" charset="0"/>
              </a:rPr>
              <a:t>Randomized Closing Auction</a:t>
            </a:r>
          </a:p>
        </p:txBody>
      </p:sp>
      <p:sp>
        <p:nvSpPr>
          <p:cNvPr id="38" name="NumberBall">
            <a:extLst>
              <a:ext uri="{FF2B5EF4-FFF2-40B4-BE49-F238E27FC236}">
                <a16:creationId xmlns:a16="http://schemas.microsoft.com/office/drawing/2014/main" id="{8409C811-9BD1-4EFB-975A-D60F342D0783}"/>
              </a:ext>
            </a:extLst>
          </p:cNvPr>
          <p:cNvSpPr>
            <a:spLocks noChangeArrowheads="1"/>
          </p:cNvSpPr>
          <p:nvPr/>
        </p:nvSpPr>
        <p:spPr bwMode="gray">
          <a:xfrm>
            <a:off x="6834935" y="4038796"/>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6</a:t>
            </a:r>
          </a:p>
        </p:txBody>
      </p:sp>
      <p:pic>
        <p:nvPicPr>
          <p:cNvPr id="6" name="Graphic 5" descr="Alarm clock">
            <a:extLst>
              <a:ext uri="{FF2B5EF4-FFF2-40B4-BE49-F238E27FC236}">
                <a16:creationId xmlns:a16="http://schemas.microsoft.com/office/drawing/2014/main" id="{75ACD3DC-2392-483A-BE32-EEE50B7EC2E7}"/>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7768384" y="5085638"/>
            <a:ext cx="914400" cy="914400"/>
          </a:xfrm>
          <a:prstGeom prst="rect">
            <a:avLst/>
          </a:prstGeom>
        </p:spPr>
      </p:pic>
      <p:sp>
        <p:nvSpPr>
          <p:cNvPr id="18" name="Oval 17">
            <a:extLst>
              <a:ext uri="{FF2B5EF4-FFF2-40B4-BE49-F238E27FC236}">
                <a16:creationId xmlns:a16="http://schemas.microsoft.com/office/drawing/2014/main" id="{FF8AF48E-103B-46A4-B5D8-B7D708B8D09C}"/>
              </a:ext>
            </a:extLst>
          </p:cNvPr>
          <p:cNvSpPr/>
          <p:nvPr/>
        </p:nvSpPr>
        <p:spPr>
          <a:xfrm>
            <a:off x="520870" y="1258753"/>
            <a:ext cx="2759909" cy="2711795"/>
          </a:xfrm>
          <a:prstGeom prst="ellipse">
            <a:avLst/>
          </a:prstGeom>
          <a:noFill/>
          <a:ln w="28575">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9490542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Closer Look: Settlement Cycle</a:t>
            </a:r>
          </a:p>
        </p:txBody>
      </p:sp>
      <p:sp>
        <p:nvSpPr>
          <p:cNvPr id="3" name="TextBox 2"/>
          <p:cNvSpPr txBox="1"/>
          <p:nvPr/>
        </p:nvSpPr>
        <p:spPr>
          <a:xfrm>
            <a:off x="685800" y="1811110"/>
            <a:ext cx="7924800" cy="551090"/>
          </a:xfrm>
          <a:prstGeom prst="rect">
            <a:avLst/>
          </a:prstGeom>
          <a:solidFill>
            <a:srgbClr val="D5ECD4"/>
          </a:solidFill>
        </p:spPr>
        <p:txBody>
          <a:bodyPr wrap="square" tIns="90000" bIns="90000" rtlCol="0" anchor="t">
            <a:spAutoFit/>
          </a:bodyPr>
          <a:lstStyle/>
          <a:p>
            <a:pPr marL="342900" indent="-342900">
              <a:buFont typeface="Arial" panose="020B0604020202020204" pitchFamily="34" charset="0"/>
              <a:buChar char="•"/>
            </a:pPr>
            <a:r>
              <a:rPr lang="en-US" sz="2400" dirty="0">
                <a:solidFill>
                  <a:srgbClr val="000000"/>
                </a:solidFill>
                <a:latin typeface="Arial" pitchFamily="34" charset="0"/>
                <a:cs typeface="Arial" pitchFamily="34" charset="0"/>
              </a:rPr>
              <a:t>What is settlement?</a:t>
            </a:r>
          </a:p>
        </p:txBody>
      </p:sp>
      <p:sp>
        <p:nvSpPr>
          <p:cNvPr id="4" name="TextBox 3"/>
          <p:cNvSpPr txBox="1"/>
          <p:nvPr/>
        </p:nvSpPr>
        <p:spPr>
          <a:xfrm>
            <a:off x="685800" y="2649310"/>
            <a:ext cx="7924800" cy="551090"/>
          </a:xfrm>
          <a:prstGeom prst="rect">
            <a:avLst/>
          </a:prstGeom>
          <a:solidFill>
            <a:srgbClr val="D5ECD4"/>
          </a:solidFill>
        </p:spPr>
        <p:txBody>
          <a:bodyPr wrap="square" tIns="90000" bIns="90000" rtlCol="0" anchor="t">
            <a:spAutoFit/>
          </a:bodyPr>
          <a:lstStyle/>
          <a:p>
            <a:pPr marL="342900" indent="-342900">
              <a:buFont typeface="Arial" panose="020B0604020202020204" pitchFamily="34" charset="0"/>
              <a:buChar char="•"/>
            </a:pPr>
            <a:r>
              <a:rPr lang="en-US" sz="2400" dirty="0">
                <a:solidFill>
                  <a:srgbClr val="000000"/>
                </a:solidFill>
                <a:latin typeface="Arial" pitchFamily="34" charset="0"/>
                <a:cs typeface="Arial" pitchFamily="34" charset="0"/>
              </a:rPr>
              <a:t>What do we mean by settlement cycle? </a:t>
            </a:r>
          </a:p>
        </p:txBody>
      </p:sp>
      <p:sp>
        <p:nvSpPr>
          <p:cNvPr id="5" name="TextBox 4"/>
          <p:cNvSpPr txBox="1"/>
          <p:nvPr/>
        </p:nvSpPr>
        <p:spPr>
          <a:xfrm>
            <a:off x="685800" y="3487510"/>
            <a:ext cx="7924800" cy="551090"/>
          </a:xfrm>
          <a:prstGeom prst="rect">
            <a:avLst/>
          </a:prstGeom>
          <a:solidFill>
            <a:srgbClr val="D5ECD4"/>
          </a:solidFill>
        </p:spPr>
        <p:txBody>
          <a:bodyPr wrap="square" tIns="90000" bIns="90000" rtlCol="0" anchor="t">
            <a:spAutoFit/>
          </a:bodyPr>
          <a:lstStyle/>
          <a:p>
            <a:pPr marL="342900" indent="-342900">
              <a:buFont typeface="Arial" panose="020B0604020202020204" pitchFamily="34" charset="0"/>
              <a:buChar char="•"/>
            </a:pPr>
            <a:r>
              <a:rPr lang="en-US" sz="2400" dirty="0">
                <a:solidFill>
                  <a:srgbClr val="000000"/>
                </a:solidFill>
                <a:latin typeface="Arial" pitchFamily="34" charset="0"/>
                <a:cs typeface="Arial" pitchFamily="34" charset="0"/>
              </a:rPr>
              <a:t>What was the practice before May 2017?</a:t>
            </a:r>
          </a:p>
        </p:txBody>
      </p:sp>
      <p:sp>
        <p:nvSpPr>
          <p:cNvPr id="6" name="TextBox 5"/>
          <p:cNvSpPr txBox="1"/>
          <p:nvPr/>
        </p:nvSpPr>
        <p:spPr>
          <a:xfrm>
            <a:off x="685800" y="4325710"/>
            <a:ext cx="7924800" cy="551090"/>
          </a:xfrm>
          <a:prstGeom prst="rect">
            <a:avLst/>
          </a:prstGeom>
          <a:solidFill>
            <a:srgbClr val="D5ECD4"/>
          </a:solidFill>
        </p:spPr>
        <p:txBody>
          <a:bodyPr wrap="square" tIns="90000" bIns="90000" rtlCol="0" anchor="t">
            <a:spAutoFit/>
          </a:bodyPr>
          <a:lstStyle/>
          <a:p>
            <a:pPr marL="342900" indent="-342900">
              <a:buFont typeface="Arial" panose="020B0604020202020204" pitchFamily="34" charset="0"/>
              <a:buChar char="•"/>
            </a:pPr>
            <a:r>
              <a:rPr lang="en-US" sz="2400" dirty="0">
                <a:solidFill>
                  <a:srgbClr val="000000"/>
                </a:solidFill>
                <a:latin typeface="Arial" pitchFamily="34" charset="0"/>
                <a:cs typeface="Arial" pitchFamily="34" charset="0"/>
              </a:rPr>
              <a:t>Why T+3? </a:t>
            </a:r>
          </a:p>
        </p:txBody>
      </p:sp>
    </p:spTree>
    <p:extLst>
      <p:ext uri="{BB962C8B-B14F-4D97-AF65-F5344CB8AC3E}">
        <p14:creationId xmlns:p14="http://schemas.microsoft.com/office/powerpoint/2010/main" val="42113655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T+3 Settlement Cycle</a:t>
            </a:r>
          </a:p>
        </p:txBody>
      </p:sp>
      <p:sp>
        <p:nvSpPr>
          <p:cNvPr id="3" name="Text Placeholder 2"/>
          <p:cNvSpPr>
            <a:spLocks noGrp="1"/>
          </p:cNvSpPr>
          <p:nvPr>
            <p:ph type="body" sz="quarter" idx="10"/>
          </p:nvPr>
        </p:nvSpPr>
        <p:spPr/>
        <p:txBody>
          <a:bodyPr/>
          <a:lstStyle/>
          <a:p>
            <a:endParaRPr lang="en-US"/>
          </a:p>
        </p:txBody>
      </p:sp>
      <p:pic>
        <p:nvPicPr>
          <p:cNvPr id="4" name="Picture 3"/>
          <p:cNvPicPr>
            <a:picLocks noChangeAspect="1"/>
          </p:cNvPicPr>
          <p:nvPr/>
        </p:nvPicPr>
        <p:blipFill>
          <a:blip r:embed="rId2"/>
          <a:stretch>
            <a:fillRect/>
          </a:stretch>
        </p:blipFill>
        <p:spPr>
          <a:xfrm>
            <a:off x="457201" y="1508760"/>
            <a:ext cx="9067800" cy="4753927"/>
          </a:xfrm>
          <a:prstGeom prst="rect">
            <a:avLst/>
          </a:prstGeom>
        </p:spPr>
      </p:pic>
    </p:spTree>
    <p:extLst>
      <p:ext uri="{BB962C8B-B14F-4D97-AF65-F5344CB8AC3E}">
        <p14:creationId xmlns:p14="http://schemas.microsoft.com/office/powerpoint/2010/main" val="23708491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97" name="Object 896"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5629" name="think-cell Slide" r:id="rId4" imgW="216" imgH="216" progId="TCLayout.ActiveDocument.1">
                  <p:embed/>
                </p:oleObj>
              </mc:Choice>
              <mc:Fallback>
                <p:oleObj name="think-cell Slide" r:id="rId4" imgW="216" imgH="216" progId="TCLayout.ActiveDocument.1">
                  <p:embed/>
                  <p:pic>
                    <p:nvPicPr>
                      <p:cNvPr id="897" name="Object 896"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ZA" dirty="0"/>
              <a:t>Overview of Main Aspects of MD-1 Scope</a:t>
            </a:r>
          </a:p>
        </p:txBody>
      </p:sp>
      <p:sp>
        <p:nvSpPr>
          <p:cNvPr id="9" name="Rectangle 8"/>
          <p:cNvSpPr/>
          <p:nvPr/>
        </p:nvSpPr>
        <p:spPr>
          <a:xfrm>
            <a:off x="631266" y="1685546"/>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00" b="1" dirty="0">
                <a:solidFill>
                  <a:srgbClr val="000000"/>
                </a:solidFill>
                <a:latin typeface="Arial" pitchFamily="34" charset="0"/>
                <a:cs typeface="Arial" pitchFamily="34" charset="0"/>
              </a:rPr>
              <a:t>T+3 </a:t>
            </a:r>
          </a:p>
          <a:p>
            <a:pPr algn="ctr"/>
            <a:r>
              <a:rPr lang="en-ZA" sz="1600" b="1" dirty="0">
                <a:solidFill>
                  <a:srgbClr val="000000"/>
                </a:solidFill>
                <a:latin typeface="Arial" pitchFamily="34" charset="0"/>
                <a:cs typeface="Arial" pitchFamily="34" charset="0"/>
              </a:rPr>
              <a:t>settlement cycle</a:t>
            </a: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916" name="NumberBall"/>
          <p:cNvSpPr>
            <a:spLocks noChangeArrowheads="1"/>
          </p:cNvSpPr>
          <p:nvPr/>
        </p:nvSpPr>
        <p:spPr bwMode="gray">
          <a:xfrm>
            <a:off x="475491" y="1578805"/>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1</a:t>
            </a:r>
          </a:p>
        </p:txBody>
      </p:sp>
      <p:sp>
        <p:nvSpPr>
          <p:cNvPr id="7" name="Rectangle 6"/>
          <p:cNvSpPr/>
          <p:nvPr/>
        </p:nvSpPr>
        <p:spPr>
          <a:xfrm>
            <a:off x="6969758" y="1685546"/>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p:txBody>
      </p:sp>
      <p:sp>
        <p:nvSpPr>
          <p:cNvPr id="917" name="NumberBall"/>
          <p:cNvSpPr>
            <a:spLocks noChangeArrowheads="1"/>
          </p:cNvSpPr>
          <p:nvPr/>
        </p:nvSpPr>
        <p:spPr bwMode="gray">
          <a:xfrm>
            <a:off x="6831101" y="1578805"/>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3</a:t>
            </a:r>
          </a:p>
        </p:txBody>
      </p:sp>
      <p:pic>
        <p:nvPicPr>
          <p:cNvPr id="10" name="Picture 9"/>
          <p:cNvPicPr>
            <a:picLocks noChangeAspect="1"/>
          </p:cNvPicPr>
          <p:nvPr/>
        </p:nvPicPr>
        <p:blipFill>
          <a:blip r:embed="rId6"/>
          <a:stretch>
            <a:fillRect/>
          </a:stretch>
        </p:blipFill>
        <p:spPr>
          <a:xfrm>
            <a:off x="7869299" y="2903692"/>
            <a:ext cx="744362" cy="649561"/>
          </a:xfrm>
          <a:prstGeom prst="rect">
            <a:avLst/>
          </a:prstGeom>
        </p:spPr>
      </p:pic>
      <p:sp>
        <p:nvSpPr>
          <p:cNvPr id="12" name="TextBox 11"/>
          <p:cNvSpPr txBox="1"/>
          <p:nvPr/>
        </p:nvSpPr>
        <p:spPr>
          <a:xfrm>
            <a:off x="6972575" y="1594045"/>
            <a:ext cx="2416734" cy="674200"/>
          </a:xfrm>
          <a:prstGeom prst="rect">
            <a:avLst/>
          </a:prstGeom>
          <a:noFill/>
        </p:spPr>
        <p:txBody>
          <a:bodyPr wrap="square" tIns="90000" bIns="90000" rtlCol="0" anchor="t">
            <a:spAutoFit/>
          </a:bodyPr>
          <a:lstStyle/>
          <a:p>
            <a:pPr algn="ctr"/>
            <a:r>
              <a:rPr lang="en-US" sz="1600" b="1" dirty="0">
                <a:solidFill>
                  <a:srgbClr val="000000"/>
                </a:solidFill>
                <a:latin typeface="Arial" pitchFamily="34" charset="0"/>
                <a:cs typeface="Arial" pitchFamily="34" charset="0"/>
              </a:rPr>
              <a:t>Enhanced default procedures</a:t>
            </a:r>
          </a:p>
        </p:txBody>
      </p:sp>
      <p:grpSp>
        <p:nvGrpSpPr>
          <p:cNvPr id="3" name="Group 2"/>
          <p:cNvGrpSpPr/>
          <p:nvPr/>
        </p:nvGrpSpPr>
        <p:grpSpPr>
          <a:xfrm>
            <a:off x="515674" y="4054391"/>
            <a:ext cx="5681642" cy="2071146"/>
            <a:chOff x="484503" y="4134638"/>
            <a:chExt cx="5681642" cy="2071146"/>
          </a:xfrm>
        </p:grpSpPr>
        <p:sp>
          <p:nvSpPr>
            <p:cNvPr id="8" name="Rectangle 7"/>
            <p:cNvSpPr/>
            <p:nvPr/>
          </p:nvSpPr>
          <p:spPr>
            <a:xfrm>
              <a:off x="631266" y="4225784"/>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924" name="NumberBall"/>
            <p:cNvSpPr>
              <a:spLocks noChangeArrowheads="1"/>
            </p:cNvSpPr>
            <p:nvPr/>
          </p:nvSpPr>
          <p:spPr bwMode="gray">
            <a:xfrm>
              <a:off x="484503" y="4134638"/>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4</a:t>
              </a:r>
            </a:p>
          </p:txBody>
        </p:sp>
        <p:sp>
          <p:nvSpPr>
            <p:cNvPr id="24" name="TextBox 23"/>
            <p:cNvSpPr txBox="1"/>
            <p:nvPr/>
          </p:nvSpPr>
          <p:spPr>
            <a:xfrm>
              <a:off x="702588" y="4166548"/>
              <a:ext cx="2317694" cy="427979"/>
            </a:xfrm>
            <a:prstGeom prst="rect">
              <a:avLst/>
            </a:prstGeom>
            <a:noFill/>
          </p:spPr>
          <p:txBody>
            <a:bodyPr wrap="square" tIns="90000" bIns="90000" rtlCol="0" anchor="t">
              <a:spAutoFit/>
            </a:bodyPr>
            <a:lstStyle/>
            <a:p>
              <a:pPr algn="ctr"/>
              <a:r>
                <a:rPr lang="en-US" sz="1600" b="1" dirty="0">
                  <a:solidFill>
                    <a:srgbClr val="000000"/>
                  </a:solidFill>
                  <a:latin typeface="Arial" pitchFamily="34" charset="0"/>
                  <a:cs typeface="Arial" pitchFamily="34" charset="0"/>
                </a:rPr>
                <a:t>New tick sizes</a:t>
              </a:r>
              <a:endParaRPr lang="en-US" sz="1600" dirty="0">
                <a:solidFill>
                  <a:srgbClr val="000000"/>
                </a:solidFill>
                <a:latin typeface="Arial" pitchFamily="34" charset="0"/>
                <a:cs typeface="Arial" pitchFamily="34" charset="0"/>
              </a:endParaRPr>
            </a:p>
          </p:txBody>
        </p:sp>
        <p:sp>
          <p:nvSpPr>
            <p:cNvPr id="4" name="Rectangle 3"/>
            <p:cNvSpPr/>
            <p:nvPr/>
          </p:nvSpPr>
          <p:spPr>
            <a:xfrm>
              <a:off x="3749411" y="4225784"/>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00" b="1" dirty="0">
                  <a:solidFill>
                    <a:srgbClr val="000000"/>
                  </a:solidFill>
                  <a:latin typeface="Arial" pitchFamily="34" charset="0"/>
                  <a:cs typeface="Arial" pitchFamily="34" charset="0"/>
                </a:rPr>
                <a:t>International-style corporate actions timetable</a:t>
              </a: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grpSp>
          <p:nvGrpSpPr>
            <p:cNvPr id="901" name="Group 900"/>
            <p:cNvGrpSpPr/>
            <p:nvPr/>
          </p:nvGrpSpPr>
          <p:grpSpPr>
            <a:xfrm>
              <a:off x="4176078" y="5443561"/>
              <a:ext cx="1563400" cy="560691"/>
              <a:chOff x="6625156" y="2619462"/>
              <a:chExt cx="2442813" cy="876080"/>
            </a:xfrm>
          </p:grpSpPr>
          <p:pic>
            <p:nvPicPr>
              <p:cNvPr id="16" name="Picture 15"/>
              <p:cNvPicPr>
                <a:picLocks noChangeAspect="1"/>
              </p:cNvPicPr>
              <p:nvPr/>
            </p:nvPicPr>
            <p:blipFill>
              <a:blip r:embed="rId7"/>
              <a:stretch>
                <a:fillRect/>
              </a:stretch>
            </p:blipFill>
            <p:spPr>
              <a:xfrm>
                <a:off x="8183097" y="2645096"/>
                <a:ext cx="884872" cy="824813"/>
              </a:xfrm>
              <a:prstGeom prst="rect">
                <a:avLst/>
              </a:prstGeom>
            </p:spPr>
          </p:pic>
          <p:pic>
            <p:nvPicPr>
              <p:cNvPr id="17" name="Picture 16"/>
              <p:cNvPicPr>
                <a:picLocks noChangeAspect="1"/>
              </p:cNvPicPr>
              <p:nvPr/>
            </p:nvPicPr>
            <p:blipFill>
              <a:blip r:embed="rId8"/>
              <a:stretch>
                <a:fillRect/>
              </a:stretch>
            </p:blipFill>
            <p:spPr>
              <a:xfrm>
                <a:off x="6625156" y="2619462"/>
                <a:ext cx="1014181" cy="876080"/>
              </a:xfrm>
              <a:prstGeom prst="rect">
                <a:avLst/>
              </a:prstGeom>
            </p:spPr>
          </p:pic>
          <p:cxnSp>
            <p:nvCxnSpPr>
              <p:cNvPr id="19" name="Straight Arrow Connector 18"/>
              <p:cNvCxnSpPr/>
              <p:nvPr/>
            </p:nvCxnSpPr>
            <p:spPr>
              <a:xfrm>
                <a:off x="7646831" y="3057502"/>
                <a:ext cx="508970" cy="0"/>
              </a:xfrm>
              <a:prstGeom prst="straightConnector1">
                <a:avLst/>
              </a:prstGeom>
              <a:ln>
                <a:solidFill>
                  <a:schemeClr val="accent5">
                    <a:lumMod val="10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926" name="NumberBall"/>
            <p:cNvSpPr>
              <a:spLocks noChangeArrowheads="1"/>
            </p:cNvSpPr>
            <p:nvPr/>
          </p:nvSpPr>
          <p:spPr bwMode="gray">
            <a:xfrm>
              <a:off x="3601773" y="4134638"/>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5</a:t>
              </a:r>
            </a:p>
          </p:txBody>
        </p:sp>
      </p:grpSp>
      <p:sp>
        <p:nvSpPr>
          <p:cNvPr id="60" name="Rectangle 59"/>
          <p:cNvSpPr/>
          <p:nvPr/>
        </p:nvSpPr>
        <p:spPr>
          <a:xfrm>
            <a:off x="3749411" y="1685546"/>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00" b="1" dirty="0">
                <a:solidFill>
                  <a:srgbClr val="000000"/>
                </a:solidFill>
                <a:latin typeface="Arial" pitchFamily="34" charset="0"/>
                <a:cs typeface="Arial" pitchFamily="34" charset="0"/>
              </a:rPr>
              <a:t>Custodian approval / rejection of trade validity and payment</a:t>
            </a: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61" name="Rectangle 60"/>
          <p:cNvSpPr/>
          <p:nvPr/>
        </p:nvSpPr>
        <p:spPr>
          <a:xfrm>
            <a:off x="3919743" y="3245052"/>
            <a:ext cx="1097280" cy="252000"/>
          </a:xfrm>
          <a:prstGeom prst="rect">
            <a:avLst/>
          </a:prstGeom>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050" b="1" dirty="0">
                <a:solidFill>
                  <a:srgbClr val="4D4D4D"/>
                </a:solidFill>
                <a:latin typeface="Arial" pitchFamily="34" charset="0"/>
                <a:cs typeface="Arial" pitchFamily="34" charset="0"/>
              </a:rPr>
              <a:t>Confirmation</a:t>
            </a:r>
          </a:p>
        </p:txBody>
      </p:sp>
      <p:sp>
        <p:nvSpPr>
          <p:cNvPr id="64" name="Rectangle 63"/>
          <p:cNvSpPr/>
          <p:nvPr/>
        </p:nvSpPr>
        <p:spPr>
          <a:xfrm>
            <a:off x="5184114" y="3245052"/>
            <a:ext cx="324000" cy="252000"/>
          </a:xfrm>
          <a:prstGeom prst="rect">
            <a:avLst/>
          </a:prstGeom>
          <a:solidFill>
            <a:schemeClr val="bg1"/>
          </a:solidFill>
          <a:ln w="952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000" dirty="0">
              <a:solidFill>
                <a:srgbClr val="000000"/>
              </a:solidFill>
              <a:latin typeface="Arial" pitchFamily="34" charset="0"/>
              <a:cs typeface="Arial" pitchFamily="34" charset="0"/>
            </a:endParaRPr>
          </a:p>
        </p:txBody>
      </p:sp>
      <p:sp>
        <p:nvSpPr>
          <p:cNvPr id="66" name="Rectangle 65"/>
          <p:cNvSpPr/>
          <p:nvPr/>
        </p:nvSpPr>
        <p:spPr>
          <a:xfrm>
            <a:off x="5671814" y="3245052"/>
            <a:ext cx="324000" cy="252000"/>
          </a:xfrm>
          <a:prstGeom prst="rect">
            <a:avLst/>
          </a:prstGeom>
          <a:solidFill>
            <a:schemeClr val="bg1"/>
          </a:solidFill>
          <a:ln w="952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000" dirty="0">
              <a:solidFill>
                <a:srgbClr val="000000"/>
              </a:solidFill>
              <a:latin typeface="Arial" pitchFamily="34" charset="0"/>
              <a:cs typeface="Arial" pitchFamily="34" charset="0"/>
            </a:endParaRPr>
          </a:p>
        </p:txBody>
      </p:sp>
      <p:sp>
        <p:nvSpPr>
          <p:cNvPr id="68" name="clipart_tick"/>
          <p:cNvSpPr>
            <a:spLocks/>
          </p:cNvSpPr>
          <p:nvPr/>
        </p:nvSpPr>
        <p:spPr bwMode="gray">
          <a:xfrm>
            <a:off x="5242466" y="3223672"/>
            <a:ext cx="252000" cy="252000"/>
          </a:xfrm>
          <a:custGeom>
            <a:avLst/>
            <a:gdLst>
              <a:gd name="T0" fmla="*/ 2147483647 w 352"/>
              <a:gd name="T1" fmla="*/ 2147483647 h 380"/>
              <a:gd name="T2" fmla="*/ 2147483647 w 352"/>
              <a:gd name="T3" fmla="*/ 2147483647 h 380"/>
              <a:gd name="T4" fmla="*/ 2147483647 w 352"/>
              <a:gd name="T5" fmla="*/ 2147483647 h 380"/>
              <a:gd name="T6" fmla="*/ 2147483647 w 352"/>
              <a:gd name="T7" fmla="*/ 2147483647 h 380"/>
              <a:gd name="T8" fmla="*/ 2147483647 w 352"/>
              <a:gd name="T9" fmla="*/ 2147483647 h 380"/>
              <a:gd name="T10" fmla="*/ 2147483647 w 352"/>
              <a:gd name="T11" fmla="*/ 2147483647 h 380"/>
              <a:gd name="T12" fmla="*/ 2147483647 w 352"/>
              <a:gd name="T13" fmla="*/ 2147483647 h 380"/>
              <a:gd name="T14" fmla="*/ 2147483647 w 352"/>
              <a:gd name="T15" fmla="*/ 2147483647 h 380"/>
              <a:gd name="T16" fmla="*/ 0 60000 65536"/>
              <a:gd name="T17" fmla="*/ 0 60000 65536"/>
              <a:gd name="T18" fmla="*/ 0 60000 65536"/>
              <a:gd name="T19" fmla="*/ 0 60000 65536"/>
              <a:gd name="T20" fmla="*/ 0 60000 65536"/>
              <a:gd name="T21" fmla="*/ 0 60000 65536"/>
              <a:gd name="T22" fmla="*/ 0 60000 65536"/>
              <a:gd name="T23" fmla="*/ 0 60000 65536"/>
              <a:gd name="T24" fmla="*/ 0 w 352"/>
              <a:gd name="T25" fmla="*/ 0 h 380"/>
              <a:gd name="T26" fmla="*/ 352 w 352"/>
              <a:gd name="T27" fmla="*/ 380 h 3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52" h="380">
                <a:moveTo>
                  <a:pt x="2" y="264"/>
                </a:moveTo>
                <a:cubicBezTo>
                  <a:pt x="42" y="304"/>
                  <a:pt x="56" y="361"/>
                  <a:pt x="78" y="380"/>
                </a:cubicBezTo>
                <a:cubicBezTo>
                  <a:pt x="105" y="379"/>
                  <a:pt x="132" y="378"/>
                  <a:pt x="132" y="378"/>
                </a:cubicBezTo>
                <a:cubicBezTo>
                  <a:pt x="190" y="174"/>
                  <a:pt x="352" y="26"/>
                  <a:pt x="352" y="26"/>
                </a:cubicBezTo>
                <a:cubicBezTo>
                  <a:pt x="318" y="0"/>
                  <a:pt x="296" y="14"/>
                  <a:pt x="296" y="14"/>
                </a:cubicBezTo>
                <a:cubicBezTo>
                  <a:pt x="296" y="14"/>
                  <a:pt x="186" y="130"/>
                  <a:pt x="102" y="304"/>
                </a:cubicBezTo>
                <a:cubicBezTo>
                  <a:pt x="86" y="258"/>
                  <a:pt x="28" y="242"/>
                  <a:pt x="28" y="242"/>
                </a:cubicBezTo>
                <a:cubicBezTo>
                  <a:pt x="28" y="242"/>
                  <a:pt x="0" y="246"/>
                  <a:pt x="2" y="264"/>
                </a:cubicBezTo>
                <a:close/>
              </a:path>
            </a:pathLst>
          </a:custGeom>
          <a:solidFill>
            <a:srgbClr val="06C245">
              <a:alpha val="60000"/>
            </a:srgbClr>
          </a:solidFill>
          <a:ln w="9525" cap="flat" cmpd="sng">
            <a:noFill/>
            <a:prstDash val="solid"/>
            <a:round/>
            <a:headEnd type="none" w="med" len="med"/>
            <a:tailEnd type="none" w="med" len="med"/>
          </a:ln>
        </p:spPr>
        <p:txBody>
          <a:bodyPr tIns="91440" bIns="91440" anchor="ctr"/>
          <a:lstStyle/>
          <a:p>
            <a:pPr fontAlgn="base">
              <a:spcBef>
                <a:spcPct val="0"/>
              </a:spcBef>
              <a:spcAft>
                <a:spcPct val="0"/>
              </a:spcAft>
            </a:pPr>
            <a:endParaRPr lang="en-US" sz="1400" b="1" dirty="0">
              <a:solidFill>
                <a:srgbClr val="000000"/>
              </a:solidFill>
              <a:latin typeface="Arial" pitchFamily="34" charset="0"/>
              <a:cs typeface="Arial" pitchFamily="34" charset="0"/>
            </a:endParaRPr>
          </a:p>
        </p:txBody>
      </p:sp>
      <p:sp>
        <p:nvSpPr>
          <p:cNvPr id="70" name="clipart_cross"/>
          <p:cNvSpPr>
            <a:spLocks/>
          </p:cNvSpPr>
          <p:nvPr/>
        </p:nvSpPr>
        <p:spPr bwMode="gray">
          <a:xfrm>
            <a:off x="5730166" y="3264615"/>
            <a:ext cx="216000" cy="216000"/>
          </a:xfrm>
          <a:custGeom>
            <a:avLst/>
            <a:gdLst>
              <a:gd name="T0" fmla="*/ 2147483647 w 324"/>
              <a:gd name="T1" fmla="*/ 2147483647 h 403"/>
              <a:gd name="T2" fmla="*/ 2147483647 w 324"/>
              <a:gd name="T3" fmla="*/ 2147483647 h 403"/>
              <a:gd name="T4" fmla="*/ 2147483647 w 324"/>
              <a:gd name="T5" fmla="*/ 2147483647 h 403"/>
              <a:gd name="T6" fmla="*/ 2147483647 w 324"/>
              <a:gd name="T7" fmla="*/ 2147483647 h 403"/>
              <a:gd name="T8" fmla="*/ 2147483647 w 324"/>
              <a:gd name="T9" fmla="*/ 2147483647 h 403"/>
              <a:gd name="T10" fmla="*/ 2147483647 w 324"/>
              <a:gd name="T11" fmla="*/ 2147483647 h 403"/>
              <a:gd name="T12" fmla="*/ 2147483647 w 324"/>
              <a:gd name="T13" fmla="*/ 2147483647 h 403"/>
              <a:gd name="T14" fmla="*/ 2147483647 w 324"/>
              <a:gd name="T15" fmla="*/ 2147483647 h 403"/>
              <a:gd name="T16" fmla="*/ 2147483647 w 324"/>
              <a:gd name="T17" fmla="*/ 2147483647 h 403"/>
              <a:gd name="T18" fmla="*/ 2147483647 w 324"/>
              <a:gd name="T19" fmla="*/ 2147483647 h 403"/>
              <a:gd name="T20" fmla="*/ 2147483647 w 324"/>
              <a:gd name="T21" fmla="*/ 2147483647 h 403"/>
              <a:gd name="T22" fmla="*/ 2147483647 w 324"/>
              <a:gd name="T23" fmla="*/ 2147483647 h 403"/>
              <a:gd name="T24" fmla="*/ 2147483647 w 324"/>
              <a:gd name="T25" fmla="*/ 2147483647 h 4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24"/>
              <a:gd name="T40" fmla="*/ 0 h 403"/>
              <a:gd name="T41" fmla="*/ 324 w 324"/>
              <a:gd name="T42" fmla="*/ 403 h 4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24" h="403">
                <a:moveTo>
                  <a:pt x="8" y="363"/>
                </a:moveTo>
                <a:cubicBezTo>
                  <a:pt x="8" y="363"/>
                  <a:pt x="49" y="278"/>
                  <a:pt x="127" y="208"/>
                </a:cubicBezTo>
                <a:cubicBezTo>
                  <a:pt x="87" y="122"/>
                  <a:pt x="84" y="64"/>
                  <a:pt x="84" y="33"/>
                </a:cubicBezTo>
                <a:cubicBezTo>
                  <a:pt x="84" y="2"/>
                  <a:pt x="113" y="0"/>
                  <a:pt x="128" y="19"/>
                </a:cubicBezTo>
                <a:cubicBezTo>
                  <a:pt x="128" y="19"/>
                  <a:pt x="141" y="89"/>
                  <a:pt x="175" y="145"/>
                </a:cubicBezTo>
                <a:cubicBezTo>
                  <a:pt x="250" y="52"/>
                  <a:pt x="290" y="27"/>
                  <a:pt x="290" y="27"/>
                </a:cubicBezTo>
                <a:cubicBezTo>
                  <a:pt x="320" y="35"/>
                  <a:pt x="324" y="63"/>
                  <a:pt x="324" y="63"/>
                </a:cubicBezTo>
                <a:cubicBezTo>
                  <a:pt x="311" y="95"/>
                  <a:pt x="259" y="124"/>
                  <a:pt x="212" y="216"/>
                </a:cubicBezTo>
                <a:cubicBezTo>
                  <a:pt x="203" y="266"/>
                  <a:pt x="263" y="330"/>
                  <a:pt x="268" y="361"/>
                </a:cubicBezTo>
                <a:cubicBezTo>
                  <a:pt x="256" y="377"/>
                  <a:pt x="260" y="377"/>
                  <a:pt x="240" y="389"/>
                </a:cubicBezTo>
                <a:cubicBezTo>
                  <a:pt x="240" y="389"/>
                  <a:pt x="188" y="340"/>
                  <a:pt x="154" y="280"/>
                </a:cubicBezTo>
                <a:cubicBezTo>
                  <a:pt x="113" y="315"/>
                  <a:pt x="102" y="339"/>
                  <a:pt x="38" y="403"/>
                </a:cubicBezTo>
                <a:cubicBezTo>
                  <a:pt x="38" y="403"/>
                  <a:pt x="0" y="401"/>
                  <a:pt x="8" y="363"/>
                </a:cubicBezTo>
                <a:close/>
              </a:path>
            </a:pathLst>
          </a:custGeom>
          <a:solidFill>
            <a:srgbClr val="CC0000">
              <a:alpha val="60000"/>
            </a:srgbClr>
          </a:solidFill>
          <a:ln w="12700" cap="flat" cmpd="sng">
            <a:noFill/>
            <a:prstDash val="solid"/>
            <a:round/>
            <a:headEnd type="none" w="med" len="med"/>
            <a:tailEnd type="none" w="med" len="med"/>
          </a:ln>
        </p:spPr>
        <p:txBody>
          <a:bodyPr wrap="none" tIns="91440" bIns="91440" anchor="ctr"/>
          <a:lstStyle/>
          <a:p>
            <a:pPr fontAlgn="base">
              <a:spcBef>
                <a:spcPct val="0"/>
              </a:spcBef>
              <a:spcAft>
                <a:spcPct val="0"/>
              </a:spcAft>
            </a:pPr>
            <a:endParaRPr lang="en-US" sz="1400" b="1" dirty="0">
              <a:solidFill>
                <a:srgbClr val="000000"/>
              </a:solidFill>
              <a:latin typeface="Arial" pitchFamily="34" charset="0"/>
              <a:cs typeface="Arial" pitchFamily="34" charset="0"/>
            </a:endParaRPr>
          </a:p>
        </p:txBody>
      </p:sp>
      <p:sp>
        <p:nvSpPr>
          <p:cNvPr id="71" name="NumberBall"/>
          <p:cNvSpPr>
            <a:spLocks noChangeArrowheads="1"/>
          </p:cNvSpPr>
          <p:nvPr/>
        </p:nvSpPr>
        <p:spPr bwMode="gray">
          <a:xfrm>
            <a:off x="3601773" y="1578805"/>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2</a:t>
            </a:r>
          </a:p>
        </p:txBody>
      </p:sp>
      <p:grpSp>
        <p:nvGrpSpPr>
          <p:cNvPr id="899" name="Group 898"/>
          <p:cNvGrpSpPr/>
          <p:nvPr/>
        </p:nvGrpSpPr>
        <p:grpSpPr>
          <a:xfrm>
            <a:off x="856457" y="2836878"/>
            <a:ext cx="1932116" cy="693580"/>
            <a:chOff x="946408" y="3562602"/>
            <a:chExt cx="1596790" cy="573206"/>
          </a:xfrm>
        </p:grpSpPr>
        <p:sp>
          <p:nvSpPr>
            <p:cNvPr id="11" name="Rectangle 10"/>
            <p:cNvSpPr/>
            <p:nvPr/>
          </p:nvSpPr>
          <p:spPr>
            <a:xfrm>
              <a:off x="946408" y="3849205"/>
              <a:ext cx="272955" cy="286603"/>
            </a:xfrm>
            <a:prstGeom prst="rect">
              <a:avLst/>
            </a:prstGeom>
            <a:ln w="9525">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b="1" dirty="0">
                  <a:solidFill>
                    <a:srgbClr val="000000"/>
                  </a:solidFill>
                  <a:latin typeface="Arial" pitchFamily="34" charset="0"/>
                  <a:cs typeface="Arial" pitchFamily="34" charset="0"/>
                </a:rPr>
                <a:t>T</a:t>
              </a:r>
            </a:p>
          </p:txBody>
        </p:sp>
        <p:sp>
          <p:nvSpPr>
            <p:cNvPr id="13" name="Rectangle 12"/>
            <p:cNvSpPr/>
            <p:nvPr/>
          </p:nvSpPr>
          <p:spPr>
            <a:xfrm>
              <a:off x="1383136" y="3849205"/>
              <a:ext cx="272955" cy="286603"/>
            </a:xfrm>
            <a:prstGeom prst="rect">
              <a:avLst/>
            </a:prstGeom>
            <a:solidFill>
              <a:srgbClr val="DFDFDF"/>
            </a:solidFill>
            <a:ln w="9525">
              <a:solidFill>
                <a:srgbClr val="DFDFDF"/>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94" dirty="0">
                <a:solidFill>
                  <a:srgbClr val="000000"/>
                </a:solidFill>
                <a:latin typeface="Arial" pitchFamily="34" charset="0"/>
                <a:cs typeface="Arial" pitchFamily="34" charset="0"/>
              </a:endParaRPr>
            </a:p>
          </p:txBody>
        </p:sp>
        <p:sp>
          <p:nvSpPr>
            <p:cNvPr id="14" name="Rectangle 13"/>
            <p:cNvSpPr/>
            <p:nvPr/>
          </p:nvSpPr>
          <p:spPr>
            <a:xfrm>
              <a:off x="1833512" y="3849205"/>
              <a:ext cx="272955" cy="286603"/>
            </a:xfrm>
            <a:prstGeom prst="rect">
              <a:avLst/>
            </a:prstGeom>
            <a:solidFill>
              <a:srgbClr val="DFDFDF"/>
            </a:solidFill>
            <a:ln w="9525">
              <a:solidFill>
                <a:srgbClr val="DFDFDF"/>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94" dirty="0">
                <a:solidFill>
                  <a:srgbClr val="000000"/>
                </a:solidFill>
                <a:latin typeface="Arial" pitchFamily="34" charset="0"/>
                <a:cs typeface="Arial" pitchFamily="34" charset="0"/>
              </a:endParaRPr>
            </a:p>
          </p:txBody>
        </p:sp>
        <p:sp>
          <p:nvSpPr>
            <p:cNvPr id="15" name="Rectangle 14"/>
            <p:cNvSpPr/>
            <p:nvPr/>
          </p:nvSpPr>
          <p:spPr>
            <a:xfrm>
              <a:off x="2270243" y="3849205"/>
              <a:ext cx="272955" cy="286603"/>
            </a:xfrm>
            <a:prstGeom prst="rect">
              <a:avLst/>
            </a:prstGeom>
            <a:ln w="9525">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b="1" dirty="0">
                  <a:solidFill>
                    <a:srgbClr val="000000"/>
                  </a:solidFill>
                  <a:latin typeface="Arial" pitchFamily="34" charset="0"/>
                  <a:cs typeface="Arial" pitchFamily="34" charset="0"/>
                </a:rPr>
                <a:t>S</a:t>
              </a:r>
            </a:p>
          </p:txBody>
        </p:sp>
        <p:sp>
          <p:nvSpPr>
            <p:cNvPr id="20" name="Rectangle 19"/>
            <p:cNvSpPr/>
            <p:nvPr/>
          </p:nvSpPr>
          <p:spPr>
            <a:xfrm>
              <a:off x="946408" y="3562602"/>
              <a:ext cx="272955" cy="286603"/>
            </a:xfrm>
            <a:prstGeom prst="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dirty="0">
                  <a:solidFill>
                    <a:srgbClr val="000000"/>
                  </a:solidFill>
                  <a:latin typeface="Arial" pitchFamily="34" charset="0"/>
                  <a:cs typeface="Arial" pitchFamily="34" charset="0"/>
                </a:rPr>
                <a:t>0</a:t>
              </a:r>
            </a:p>
          </p:txBody>
        </p:sp>
        <p:sp>
          <p:nvSpPr>
            <p:cNvPr id="21" name="Rectangle 20"/>
            <p:cNvSpPr/>
            <p:nvPr/>
          </p:nvSpPr>
          <p:spPr>
            <a:xfrm>
              <a:off x="1383136" y="3562602"/>
              <a:ext cx="272955" cy="286603"/>
            </a:xfrm>
            <a:prstGeom prst="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dirty="0">
                  <a:solidFill>
                    <a:srgbClr val="000000"/>
                  </a:solidFill>
                  <a:latin typeface="Arial" pitchFamily="34" charset="0"/>
                  <a:cs typeface="Arial" pitchFamily="34" charset="0"/>
                </a:rPr>
                <a:t>1</a:t>
              </a:r>
            </a:p>
          </p:txBody>
        </p:sp>
        <p:sp>
          <p:nvSpPr>
            <p:cNvPr id="22" name="Rectangle 21"/>
            <p:cNvSpPr/>
            <p:nvPr/>
          </p:nvSpPr>
          <p:spPr>
            <a:xfrm>
              <a:off x="1833512" y="3562602"/>
              <a:ext cx="272955" cy="286603"/>
            </a:xfrm>
            <a:prstGeom prst="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dirty="0">
                  <a:solidFill>
                    <a:srgbClr val="000000"/>
                  </a:solidFill>
                  <a:latin typeface="Arial" pitchFamily="34" charset="0"/>
                  <a:cs typeface="Arial" pitchFamily="34" charset="0"/>
                </a:rPr>
                <a:t>2</a:t>
              </a:r>
            </a:p>
          </p:txBody>
        </p:sp>
        <p:sp>
          <p:nvSpPr>
            <p:cNvPr id="23" name="Rectangle 22"/>
            <p:cNvSpPr/>
            <p:nvPr/>
          </p:nvSpPr>
          <p:spPr>
            <a:xfrm>
              <a:off x="2270243" y="3562602"/>
              <a:ext cx="272955" cy="286603"/>
            </a:xfrm>
            <a:prstGeom prst="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dirty="0">
                  <a:solidFill>
                    <a:srgbClr val="000000"/>
                  </a:solidFill>
                  <a:latin typeface="Arial" pitchFamily="34" charset="0"/>
                  <a:cs typeface="Arial" pitchFamily="34" charset="0"/>
                </a:rPr>
                <a:t>3</a:t>
              </a:r>
            </a:p>
          </p:txBody>
        </p:sp>
      </p:grpSp>
      <p:sp>
        <p:nvSpPr>
          <p:cNvPr id="37" name="Rectangle 36">
            <a:extLst>
              <a:ext uri="{FF2B5EF4-FFF2-40B4-BE49-F238E27FC236}">
                <a16:creationId xmlns:a16="http://schemas.microsoft.com/office/drawing/2014/main" id="{8E5DF38A-1810-4889-A51B-725323CE8773}"/>
              </a:ext>
            </a:extLst>
          </p:cNvPr>
          <p:cNvSpPr/>
          <p:nvPr/>
        </p:nvSpPr>
        <p:spPr>
          <a:xfrm>
            <a:off x="6973592" y="4145537"/>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t" anchorCtr="0"/>
          <a:lstStyle/>
          <a:p>
            <a:pPr algn="ctr"/>
            <a:r>
              <a:rPr lang="en-ZA" sz="1600" b="1" dirty="0">
                <a:solidFill>
                  <a:srgbClr val="000000"/>
                </a:solidFill>
                <a:latin typeface="Arial" pitchFamily="34" charset="0"/>
                <a:cs typeface="Arial" pitchFamily="34" charset="0"/>
              </a:rPr>
              <a:t>Randomized Closing Auction</a:t>
            </a:r>
          </a:p>
        </p:txBody>
      </p:sp>
      <p:sp>
        <p:nvSpPr>
          <p:cNvPr id="38" name="NumberBall">
            <a:extLst>
              <a:ext uri="{FF2B5EF4-FFF2-40B4-BE49-F238E27FC236}">
                <a16:creationId xmlns:a16="http://schemas.microsoft.com/office/drawing/2014/main" id="{8409C811-9BD1-4EFB-975A-D60F342D0783}"/>
              </a:ext>
            </a:extLst>
          </p:cNvPr>
          <p:cNvSpPr>
            <a:spLocks noChangeArrowheads="1"/>
          </p:cNvSpPr>
          <p:nvPr/>
        </p:nvSpPr>
        <p:spPr bwMode="gray">
          <a:xfrm>
            <a:off x="6834935" y="4038796"/>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6</a:t>
            </a:r>
          </a:p>
        </p:txBody>
      </p:sp>
      <p:pic>
        <p:nvPicPr>
          <p:cNvPr id="6" name="Graphic 5" descr="Alarm clock">
            <a:extLst>
              <a:ext uri="{FF2B5EF4-FFF2-40B4-BE49-F238E27FC236}">
                <a16:creationId xmlns:a16="http://schemas.microsoft.com/office/drawing/2014/main" id="{75ACD3DC-2392-483A-BE32-EEE50B7EC2E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7768384" y="5085638"/>
            <a:ext cx="914400" cy="914400"/>
          </a:xfrm>
          <a:prstGeom prst="rect">
            <a:avLst/>
          </a:prstGeom>
        </p:spPr>
      </p:pic>
      <p:sp>
        <p:nvSpPr>
          <p:cNvPr id="18" name="Oval 17">
            <a:extLst>
              <a:ext uri="{FF2B5EF4-FFF2-40B4-BE49-F238E27FC236}">
                <a16:creationId xmlns:a16="http://schemas.microsoft.com/office/drawing/2014/main" id="{FF8AF48E-103B-46A4-B5D8-B7D708B8D09C}"/>
              </a:ext>
            </a:extLst>
          </p:cNvPr>
          <p:cNvSpPr/>
          <p:nvPr/>
        </p:nvSpPr>
        <p:spPr>
          <a:xfrm>
            <a:off x="3647152" y="1248159"/>
            <a:ext cx="2759909" cy="2711795"/>
          </a:xfrm>
          <a:prstGeom prst="ellipse">
            <a:avLst/>
          </a:prstGeom>
          <a:noFill/>
          <a:ln w="28575">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pic>
        <p:nvPicPr>
          <p:cNvPr id="26" name="Graphic 25" descr="Loading">
            <a:extLst>
              <a:ext uri="{FF2B5EF4-FFF2-40B4-BE49-F238E27FC236}">
                <a16:creationId xmlns:a16="http://schemas.microsoft.com/office/drawing/2014/main" id="{52832BA2-1538-417F-B2B6-578280608B8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flipH="1">
            <a:off x="1045972" y="4914049"/>
            <a:ext cx="1680851" cy="1302634"/>
          </a:xfrm>
          <a:prstGeom prst="rect">
            <a:avLst/>
          </a:prstGeom>
        </p:spPr>
      </p:pic>
    </p:spTree>
    <p:extLst>
      <p:ext uri="{BB962C8B-B14F-4D97-AF65-F5344CB8AC3E}">
        <p14:creationId xmlns:p14="http://schemas.microsoft.com/office/powerpoint/2010/main" val="14908912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97" name="Object 896"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6653" name="think-cell Slide" r:id="rId4" imgW="216" imgH="216" progId="TCLayout.ActiveDocument.1">
                  <p:embed/>
                </p:oleObj>
              </mc:Choice>
              <mc:Fallback>
                <p:oleObj name="think-cell Slide" r:id="rId4" imgW="216" imgH="216" progId="TCLayout.ActiveDocument.1">
                  <p:embed/>
                  <p:pic>
                    <p:nvPicPr>
                      <p:cNvPr id="897" name="Object 896"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ZA" dirty="0"/>
              <a:t>Overview of Main Aspects of MD-1 Scope</a:t>
            </a:r>
          </a:p>
        </p:txBody>
      </p:sp>
      <p:sp>
        <p:nvSpPr>
          <p:cNvPr id="9" name="Rectangle 8"/>
          <p:cNvSpPr/>
          <p:nvPr/>
        </p:nvSpPr>
        <p:spPr>
          <a:xfrm>
            <a:off x="631266" y="1685546"/>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00" b="1" dirty="0">
                <a:solidFill>
                  <a:srgbClr val="000000"/>
                </a:solidFill>
                <a:latin typeface="Arial" pitchFamily="34" charset="0"/>
                <a:cs typeface="Arial" pitchFamily="34" charset="0"/>
              </a:rPr>
              <a:t>T+3 </a:t>
            </a:r>
          </a:p>
          <a:p>
            <a:pPr algn="ctr"/>
            <a:r>
              <a:rPr lang="en-ZA" sz="1600" b="1" dirty="0">
                <a:solidFill>
                  <a:srgbClr val="000000"/>
                </a:solidFill>
                <a:latin typeface="Arial" pitchFamily="34" charset="0"/>
                <a:cs typeface="Arial" pitchFamily="34" charset="0"/>
              </a:rPr>
              <a:t>settlement cycle</a:t>
            </a: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916" name="NumberBall"/>
          <p:cNvSpPr>
            <a:spLocks noChangeArrowheads="1"/>
          </p:cNvSpPr>
          <p:nvPr/>
        </p:nvSpPr>
        <p:spPr bwMode="gray">
          <a:xfrm>
            <a:off x="475491" y="1578805"/>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1</a:t>
            </a:r>
          </a:p>
        </p:txBody>
      </p:sp>
      <p:sp>
        <p:nvSpPr>
          <p:cNvPr id="7" name="Rectangle 6"/>
          <p:cNvSpPr/>
          <p:nvPr/>
        </p:nvSpPr>
        <p:spPr>
          <a:xfrm>
            <a:off x="6969758" y="1685546"/>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p:txBody>
      </p:sp>
      <p:sp>
        <p:nvSpPr>
          <p:cNvPr id="917" name="NumberBall"/>
          <p:cNvSpPr>
            <a:spLocks noChangeArrowheads="1"/>
          </p:cNvSpPr>
          <p:nvPr/>
        </p:nvSpPr>
        <p:spPr bwMode="gray">
          <a:xfrm>
            <a:off x="6831101" y="1578805"/>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3</a:t>
            </a:r>
          </a:p>
        </p:txBody>
      </p:sp>
      <p:pic>
        <p:nvPicPr>
          <p:cNvPr id="10" name="Picture 9"/>
          <p:cNvPicPr>
            <a:picLocks noChangeAspect="1"/>
          </p:cNvPicPr>
          <p:nvPr/>
        </p:nvPicPr>
        <p:blipFill>
          <a:blip r:embed="rId6"/>
          <a:stretch>
            <a:fillRect/>
          </a:stretch>
        </p:blipFill>
        <p:spPr>
          <a:xfrm>
            <a:off x="7869299" y="2903692"/>
            <a:ext cx="744362" cy="649561"/>
          </a:xfrm>
          <a:prstGeom prst="rect">
            <a:avLst/>
          </a:prstGeom>
        </p:spPr>
      </p:pic>
      <p:sp>
        <p:nvSpPr>
          <p:cNvPr id="12" name="TextBox 11"/>
          <p:cNvSpPr txBox="1"/>
          <p:nvPr/>
        </p:nvSpPr>
        <p:spPr>
          <a:xfrm>
            <a:off x="6972575" y="1594045"/>
            <a:ext cx="2416734" cy="674200"/>
          </a:xfrm>
          <a:prstGeom prst="rect">
            <a:avLst/>
          </a:prstGeom>
          <a:noFill/>
        </p:spPr>
        <p:txBody>
          <a:bodyPr wrap="square" tIns="90000" bIns="90000" rtlCol="0" anchor="t">
            <a:spAutoFit/>
          </a:bodyPr>
          <a:lstStyle/>
          <a:p>
            <a:pPr algn="ctr"/>
            <a:r>
              <a:rPr lang="en-US" sz="1600" b="1" dirty="0">
                <a:solidFill>
                  <a:srgbClr val="000000"/>
                </a:solidFill>
                <a:latin typeface="Arial" pitchFamily="34" charset="0"/>
                <a:cs typeface="Arial" pitchFamily="34" charset="0"/>
              </a:rPr>
              <a:t>Enhanced default procedures</a:t>
            </a:r>
          </a:p>
        </p:txBody>
      </p:sp>
      <p:grpSp>
        <p:nvGrpSpPr>
          <p:cNvPr id="3" name="Group 2"/>
          <p:cNvGrpSpPr/>
          <p:nvPr/>
        </p:nvGrpSpPr>
        <p:grpSpPr>
          <a:xfrm>
            <a:off x="533400" y="4054391"/>
            <a:ext cx="5681642" cy="2071146"/>
            <a:chOff x="484503" y="4134638"/>
            <a:chExt cx="5681642" cy="2071146"/>
          </a:xfrm>
        </p:grpSpPr>
        <p:sp>
          <p:nvSpPr>
            <p:cNvPr id="8" name="Rectangle 7"/>
            <p:cNvSpPr/>
            <p:nvPr/>
          </p:nvSpPr>
          <p:spPr>
            <a:xfrm>
              <a:off x="631266" y="4225784"/>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924" name="NumberBall"/>
            <p:cNvSpPr>
              <a:spLocks noChangeArrowheads="1"/>
            </p:cNvSpPr>
            <p:nvPr/>
          </p:nvSpPr>
          <p:spPr bwMode="gray">
            <a:xfrm>
              <a:off x="484503" y="4134638"/>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4</a:t>
              </a:r>
            </a:p>
          </p:txBody>
        </p:sp>
        <p:sp>
          <p:nvSpPr>
            <p:cNvPr id="24" name="TextBox 23"/>
            <p:cNvSpPr txBox="1"/>
            <p:nvPr/>
          </p:nvSpPr>
          <p:spPr>
            <a:xfrm>
              <a:off x="702588" y="4166548"/>
              <a:ext cx="2317694" cy="427979"/>
            </a:xfrm>
            <a:prstGeom prst="rect">
              <a:avLst/>
            </a:prstGeom>
            <a:noFill/>
          </p:spPr>
          <p:txBody>
            <a:bodyPr wrap="square" tIns="90000" bIns="90000" rtlCol="0" anchor="t">
              <a:spAutoFit/>
            </a:bodyPr>
            <a:lstStyle/>
            <a:p>
              <a:pPr algn="ctr"/>
              <a:r>
                <a:rPr lang="en-US" sz="1600" b="1" dirty="0">
                  <a:solidFill>
                    <a:srgbClr val="000000"/>
                  </a:solidFill>
                  <a:latin typeface="Arial" pitchFamily="34" charset="0"/>
                  <a:cs typeface="Arial" pitchFamily="34" charset="0"/>
                </a:rPr>
                <a:t>New tick sizes</a:t>
              </a:r>
              <a:endParaRPr lang="en-US" sz="1600" dirty="0">
                <a:solidFill>
                  <a:srgbClr val="000000"/>
                </a:solidFill>
                <a:latin typeface="Arial" pitchFamily="34" charset="0"/>
                <a:cs typeface="Arial" pitchFamily="34" charset="0"/>
              </a:endParaRPr>
            </a:p>
          </p:txBody>
        </p:sp>
        <p:sp>
          <p:nvSpPr>
            <p:cNvPr id="4" name="Rectangle 3"/>
            <p:cNvSpPr/>
            <p:nvPr/>
          </p:nvSpPr>
          <p:spPr>
            <a:xfrm>
              <a:off x="3749411" y="4225784"/>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00" b="1" dirty="0">
                  <a:solidFill>
                    <a:srgbClr val="000000"/>
                  </a:solidFill>
                  <a:latin typeface="Arial" pitchFamily="34" charset="0"/>
                  <a:cs typeface="Arial" pitchFamily="34" charset="0"/>
                </a:rPr>
                <a:t>International-style corporate actions timetable</a:t>
              </a: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grpSp>
          <p:nvGrpSpPr>
            <p:cNvPr id="901" name="Group 900"/>
            <p:cNvGrpSpPr/>
            <p:nvPr/>
          </p:nvGrpSpPr>
          <p:grpSpPr>
            <a:xfrm>
              <a:off x="4176078" y="5443561"/>
              <a:ext cx="1563400" cy="560691"/>
              <a:chOff x="6625156" y="2619462"/>
              <a:chExt cx="2442813" cy="876080"/>
            </a:xfrm>
          </p:grpSpPr>
          <p:pic>
            <p:nvPicPr>
              <p:cNvPr id="16" name="Picture 15"/>
              <p:cNvPicPr>
                <a:picLocks noChangeAspect="1"/>
              </p:cNvPicPr>
              <p:nvPr/>
            </p:nvPicPr>
            <p:blipFill>
              <a:blip r:embed="rId7"/>
              <a:stretch>
                <a:fillRect/>
              </a:stretch>
            </p:blipFill>
            <p:spPr>
              <a:xfrm>
                <a:off x="8183097" y="2645096"/>
                <a:ext cx="884872" cy="824813"/>
              </a:xfrm>
              <a:prstGeom prst="rect">
                <a:avLst/>
              </a:prstGeom>
            </p:spPr>
          </p:pic>
          <p:pic>
            <p:nvPicPr>
              <p:cNvPr id="17" name="Picture 16"/>
              <p:cNvPicPr>
                <a:picLocks noChangeAspect="1"/>
              </p:cNvPicPr>
              <p:nvPr/>
            </p:nvPicPr>
            <p:blipFill>
              <a:blip r:embed="rId8"/>
              <a:stretch>
                <a:fillRect/>
              </a:stretch>
            </p:blipFill>
            <p:spPr>
              <a:xfrm>
                <a:off x="6625156" y="2619462"/>
                <a:ext cx="1014181" cy="876080"/>
              </a:xfrm>
              <a:prstGeom prst="rect">
                <a:avLst/>
              </a:prstGeom>
            </p:spPr>
          </p:pic>
          <p:cxnSp>
            <p:nvCxnSpPr>
              <p:cNvPr id="19" name="Straight Arrow Connector 18"/>
              <p:cNvCxnSpPr/>
              <p:nvPr/>
            </p:nvCxnSpPr>
            <p:spPr>
              <a:xfrm>
                <a:off x="7646831" y="3057502"/>
                <a:ext cx="508970" cy="0"/>
              </a:xfrm>
              <a:prstGeom prst="straightConnector1">
                <a:avLst/>
              </a:prstGeom>
              <a:ln>
                <a:solidFill>
                  <a:schemeClr val="accent5">
                    <a:lumMod val="10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926" name="NumberBall"/>
            <p:cNvSpPr>
              <a:spLocks noChangeArrowheads="1"/>
            </p:cNvSpPr>
            <p:nvPr/>
          </p:nvSpPr>
          <p:spPr bwMode="gray">
            <a:xfrm>
              <a:off x="3601773" y="4134638"/>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5</a:t>
              </a:r>
            </a:p>
          </p:txBody>
        </p:sp>
      </p:grpSp>
      <p:sp>
        <p:nvSpPr>
          <p:cNvPr id="60" name="Rectangle 59"/>
          <p:cNvSpPr/>
          <p:nvPr/>
        </p:nvSpPr>
        <p:spPr>
          <a:xfrm>
            <a:off x="3749411" y="1685546"/>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00" b="1" dirty="0">
                <a:solidFill>
                  <a:srgbClr val="000000"/>
                </a:solidFill>
                <a:latin typeface="Arial" pitchFamily="34" charset="0"/>
                <a:cs typeface="Arial" pitchFamily="34" charset="0"/>
              </a:rPr>
              <a:t>Custodian approval / rejection of trade validity and payment</a:t>
            </a: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61" name="Rectangle 60"/>
          <p:cNvSpPr/>
          <p:nvPr/>
        </p:nvSpPr>
        <p:spPr>
          <a:xfrm>
            <a:off x="3919743" y="3245052"/>
            <a:ext cx="1097280" cy="252000"/>
          </a:xfrm>
          <a:prstGeom prst="rect">
            <a:avLst/>
          </a:prstGeom>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050" b="1" dirty="0">
                <a:solidFill>
                  <a:srgbClr val="4D4D4D"/>
                </a:solidFill>
                <a:latin typeface="Arial" pitchFamily="34" charset="0"/>
                <a:cs typeface="Arial" pitchFamily="34" charset="0"/>
              </a:rPr>
              <a:t>Confirmation</a:t>
            </a:r>
          </a:p>
        </p:txBody>
      </p:sp>
      <p:sp>
        <p:nvSpPr>
          <p:cNvPr id="64" name="Rectangle 63"/>
          <p:cNvSpPr/>
          <p:nvPr/>
        </p:nvSpPr>
        <p:spPr>
          <a:xfrm>
            <a:off x="5184114" y="3245052"/>
            <a:ext cx="324000" cy="252000"/>
          </a:xfrm>
          <a:prstGeom prst="rect">
            <a:avLst/>
          </a:prstGeom>
          <a:solidFill>
            <a:schemeClr val="bg1"/>
          </a:solidFill>
          <a:ln w="952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000" dirty="0">
              <a:solidFill>
                <a:srgbClr val="000000"/>
              </a:solidFill>
              <a:latin typeface="Arial" pitchFamily="34" charset="0"/>
              <a:cs typeface="Arial" pitchFamily="34" charset="0"/>
            </a:endParaRPr>
          </a:p>
        </p:txBody>
      </p:sp>
      <p:sp>
        <p:nvSpPr>
          <p:cNvPr id="66" name="Rectangle 65"/>
          <p:cNvSpPr/>
          <p:nvPr/>
        </p:nvSpPr>
        <p:spPr>
          <a:xfrm>
            <a:off x="5671814" y="3245052"/>
            <a:ext cx="324000" cy="252000"/>
          </a:xfrm>
          <a:prstGeom prst="rect">
            <a:avLst/>
          </a:prstGeom>
          <a:solidFill>
            <a:schemeClr val="bg1"/>
          </a:solidFill>
          <a:ln w="952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000" dirty="0">
              <a:solidFill>
                <a:srgbClr val="000000"/>
              </a:solidFill>
              <a:latin typeface="Arial" pitchFamily="34" charset="0"/>
              <a:cs typeface="Arial" pitchFamily="34" charset="0"/>
            </a:endParaRPr>
          </a:p>
        </p:txBody>
      </p:sp>
      <p:sp>
        <p:nvSpPr>
          <p:cNvPr id="68" name="clipart_tick"/>
          <p:cNvSpPr>
            <a:spLocks/>
          </p:cNvSpPr>
          <p:nvPr/>
        </p:nvSpPr>
        <p:spPr bwMode="gray">
          <a:xfrm>
            <a:off x="5242466" y="3223672"/>
            <a:ext cx="252000" cy="252000"/>
          </a:xfrm>
          <a:custGeom>
            <a:avLst/>
            <a:gdLst>
              <a:gd name="T0" fmla="*/ 2147483647 w 352"/>
              <a:gd name="T1" fmla="*/ 2147483647 h 380"/>
              <a:gd name="T2" fmla="*/ 2147483647 w 352"/>
              <a:gd name="T3" fmla="*/ 2147483647 h 380"/>
              <a:gd name="T4" fmla="*/ 2147483647 w 352"/>
              <a:gd name="T5" fmla="*/ 2147483647 h 380"/>
              <a:gd name="T6" fmla="*/ 2147483647 w 352"/>
              <a:gd name="T7" fmla="*/ 2147483647 h 380"/>
              <a:gd name="T8" fmla="*/ 2147483647 w 352"/>
              <a:gd name="T9" fmla="*/ 2147483647 h 380"/>
              <a:gd name="T10" fmla="*/ 2147483647 w 352"/>
              <a:gd name="T11" fmla="*/ 2147483647 h 380"/>
              <a:gd name="T12" fmla="*/ 2147483647 w 352"/>
              <a:gd name="T13" fmla="*/ 2147483647 h 380"/>
              <a:gd name="T14" fmla="*/ 2147483647 w 352"/>
              <a:gd name="T15" fmla="*/ 2147483647 h 380"/>
              <a:gd name="T16" fmla="*/ 0 60000 65536"/>
              <a:gd name="T17" fmla="*/ 0 60000 65536"/>
              <a:gd name="T18" fmla="*/ 0 60000 65536"/>
              <a:gd name="T19" fmla="*/ 0 60000 65536"/>
              <a:gd name="T20" fmla="*/ 0 60000 65536"/>
              <a:gd name="T21" fmla="*/ 0 60000 65536"/>
              <a:gd name="T22" fmla="*/ 0 60000 65536"/>
              <a:gd name="T23" fmla="*/ 0 60000 65536"/>
              <a:gd name="T24" fmla="*/ 0 w 352"/>
              <a:gd name="T25" fmla="*/ 0 h 380"/>
              <a:gd name="T26" fmla="*/ 352 w 352"/>
              <a:gd name="T27" fmla="*/ 380 h 3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52" h="380">
                <a:moveTo>
                  <a:pt x="2" y="264"/>
                </a:moveTo>
                <a:cubicBezTo>
                  <a:pt x="42" y="304"/>
                  <a:pt x="56" y="361"/>
                  <a:pt x="78" y="380"/>
                </a:cubicBezTo>
                <a:cubicBezTo>
                  <a:pt x="105" y="379"/>
                  <a:pt x="132" y="378"/>
                  <a:pt x="132" y="378"/>
                </a:cubicBezTo>
                <a:cubicBezTo>
                  <a:pt x="190" y="174"/>
                  <a:pt x="352" y="26"/>
                  <a:pt x="352" y="26"/>
                </a:cubicBezTo>
                <a:cubicBezTo>
                  <a:pt x="318" y="0"/>
                  <a:pt x="296" y="14"/>
                  <a:pt x="296" y="14"/>
                </a:cubicBezTo>
                <a:cubicBezTo>
                  <a:pt x="296" y="14"/>
                  <a:pt x="186" y="130"/>
                  <a:pt x="102" y="304"/>
                </a:cubicBezTo>
                <a:cubicBezTo>
                  <a:pt x="86" y="258"/>
                  <a:pt x="28" y="242"/>
                  <a:pt x="28" y="242"/>
                </a:cubicBezTo>
                <a:cubicBezTo>
                  <a:pt x="28" y="242"/>
                  <a:pt x="0" y="246"/>
                  <a:pt x="2" y="264"/>
                </a:cubicBezTo>
                <a:close/>
              </a:path>
            </a:pathLst>
          </a:custGeom>
          <a:solidFill>
            <a:srgbClr val="06C245">
              <a:alpha val="60000"/>
            </a:srgbClr>
          </a:solidFill>
          <a:ln w="9525" cap="flat" cmpd="sng">
            <a:noFill/>
            <a:prstDash val="solid"/>
            <a:round/>
            <a:headEnd type="none" w="med" len="med"/>
            <a:tailEnd type="none" w="med" len="med"/>
          </a:ln>
        </p:spPr>
        <p:txBody>
          <a:bodyPr tIns="91440" bIns="91440" anchor="ctr"/>
          <a:lstStyle/>
          <a:p>
            <a:pPr fontAlgn="base">
              <a:spcBef>
                <a:spcPct val="0"/>
              </a:spcBef>
              <a:spcAft>
                <a:spcPct val="0"/>
              </a:spcAft>
            </a:pPr>
            <a:endParaRPr lang="en-US" sz="1400" b="1" dirty="0">
              <a:solidFill>
                <a:srgbClr val="000000"/>
              </a:solidFill>
              <a:latin typeface="Arial" pitchFamily="34" charset="0"/>
              <a:cs typeface="Arial" pitchFamily="34" charset="0"/>
            </a:endParaRPr>
          </a:p>
        </p:txBody>
      </p:sp>
      <p:sp>
        <p:nvSpPr>
          <p:cNvPr id="70" name="clipart_cross"/>
          <p:cNvSpPr>
            <a:spLocks/>
          </p:cNvSpPr>
          <p:nvPr/>
        </p:nvSpPr>
        <p:spPr bwMode="gray">
          <a:xfrm>
            <a:off x="5730166" y="3264615"/>
            <a:ext cx="216000" cy="216000"/>
          </a:xfrm>
          <a:custGeom>
            <a:avLst/>
            <a:gdLst>
              <a:gd name="T0" fmla="*/ 2147483647 w 324"/>
              <a:gd name="T1" fmla="*/ 2147483647 h 403"/>
              <a:gd name="T2" fmla="*/ 2147483647 w 324"/>
              <a:gd name="T3" fmla="*/ 2147483647 h 403"/>
              <a:gd name="T4" fmla="*/ 2147483647 w 324"/>
              <a:gd name="T5" fmla="*/ 2147483647 h 403"/>
              <a:gd name="T6" fmla="*/ 2147483647 w 324"/>
              <a:gd name="T7" fmla="*/ 2147483647 h 403"/>
              <a:gd name="T8" fmla="*/ 2147483647 w 324"/>
              <a:gd name="T9" fmla="*/ 2147483647 h 403"/>
              <a:gd name="T10" fmla="*/ 2147483647 w 324"/>
              <a:gd name="T11" fmla="*/ 2147483647 h 403"/>
              <a:gd name="T12" fmla="*/ 2147483647 w 324"/>
              <a:gd name="T13" fmla="*/ 2147483647 h 403"/>
              <a:gd name="T14" fmla="*/ 2147483647 w 324"/>
              <a:gd name="T15" fmla="*/ 2147483647 h 403"/>
              <a:gd name="T16" fmla="*/ 2147483647 w 324"/>
              <a:gd name="T17" fmla="*/ 2147483647 h 403"/>
              <a:gd name="T18" fmla="*/ 2147483647 w 324"/>
              <a:gd name="T19" fmla="*/ 2147483647 h 403"/>
              <a:gd name="T20" fmla="*/ 2147483647 w 324"/>
              <a:gd name="T21" fmla="*/ 2147483647 h 403"/>
              <a:gd name="T22" fmla="*/ 2147483647 w 324"/>
              <a:gd name="T23" fmla="*/ 2147483647 h 403"/>
              <a:gd name="T24" fmla="*/ 2147483647 w 324"/>
              <a:gd name="T25" fmla="*/ 2147483647 h 4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24"/>
              <a:gd name="T40" fmla="*/ 0 h 403"/>
              <a:gd name="T41" fmla="*/ 324 w 324"/>
              <a:gd name="T42" fmla="*/ 403 h 4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24" h="403">
                <a:moveTo>
                  <a:pt x="8" y="363"/>
                </a:moveTo>
                <a:cubicBezTo>
                  <a:pt x="8" y="363"/>
                  <a:pt x="49" y="278"/>
                  <a:pt x="127" y="208"/>
                </a:cubicBezTo>
                <a:cubicBezTo>
                  <a:pt x="87" y="122"/>
                  <a:pt x="84" y="64"/>
                  <a:pt x="84" y="33"/>
                </a:cubicBezTo>
                <a:cubicBezTo>
                  <a:pt x="84" y="2"/>
                  <a:pt x="113" y="0"/>
                  <a:pt x="128" y="19"/>
                </a:cubicBezTo>
                <a:cubicBezTo>
                  <a:pt x="128" y="19"/>
                  <a:pt x="141" y="89"/>
                  <a:pt x="175" y="145"/>
                </a:cubicBezTo>
                <a:cubicBezTo>
                  <a:pt x="250" y="52"/>
                  <a:pt x="290" y="27"/>
                  <a:pt x="290" y="27"/>
                </a:cubicBezTo>
                <a:cubicBezTo>
                  <a:pt x="320" y="35"/>
                  <a:pt x="324" y="63"/>
                  <a:pt x="324" y="63"/>
                </a:cubicBezTo>
                <a:cubicBezTo>
                  <a:pt x="311" y="95"/>
                  <a:pt x="259" y="124"/>
                  <a:pt x="212" y="216"/>
                </a:cubicBezTo>
                <a:cubicBezTo>
                  <a:pt x="203" y="266"/>
                  <a:pt x="263" y="330"/>
                  <a:pt x="268" y="361"/>
                </a:cubicBezTo>
                <a:cubicBezTo>
                  <a:pt x="256" y="377"/>
                  <a:pt x="260" y="377"/>
                  <a:pt x="240" y="389"/>
                </a:cubicBezTo>
                <a:cubicBezTo>
                  <a:pt x="240" y="389"/>
                  <a:pt x="188" y="340"/>
                  <a:pt x="154" y="280"/>
                </a:cubicBezTo>
                <a:cubicBezTo>
                  <a:pt x="113" y="315"/>
                  <a:pt x="102" y="339"/>
                  <a:pt x="38" y="403"/>
                </a:cubicBezTo>
                <a:cubicBezTo>
                  <a:pt x="38" y="403"/>
                  <a:pt x="0" y="401"/>
                  <a:pt x="8" y="363"/>
                </a:cubicBezTo>
                <a:close/>
              </a:path>
            </a:pathLst>
          </a:custGeom>
          <a:solidFill>
            <a:srgbClr val="CC0000">
              <a:alpha val="60000"/>
            </a:srgbClr>
          </a:solidFill>
          <a:ln w="12700" cap="flat" cmpd="sng">
            <a:noFill/>
            <a:prstDash val="solid"/>
            <a:round/>
            <a:headEnd type="none" w="med" len="med"/>
            <a:tailEnd type="none" w="med" len="med"/>
          </a:ln>
        </p:spPr>
        <p:txBody>
          <a:bodyPr wrap="none" tIns="91440" bIns="91440" anchor="ctr"/>
          <a:lstStyle/>
          <a:p>
            <a:pPr fontAlgn="base">
              <a:spcBef>
                <a:spcPct val="0"/>
              </a:spcBef>
              <a:spcAft>
                <a:spcPct val="0"/>
              </a:spcAft>
            </a:pPr>
            <a:endParaRPr lang="en-US" sz="1400" b="1" dirty="0">
              <a:solidFill>
                <a:srgbClr val="000000"/>
              </a:solidFill>
              <a:latin typeface="Arial" pitchFamily="34" charset="0"/>
              <a:cs typeface="Arial" pitchFamily="34" charset="0"/>
            </a:endParaRPr>
          </a:p>
        </p:txBody>
      </p:sp>
      <p:sp>
        <p:nvSpPr>
          <p:cNvPr id="71" name="NumberBall"/>
          <p:cNvSpPr>
            <a:spLocks noChangeArrowheads="1"/>
          </p:cNvSpPr>
          <p:nvPr/>
        </p:nvSpPr>
        <p:spPr bwMode="gray">
          <a:xfrm>
            <a:off x="3601773" y="1578805"/>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2</a:t>
            </a:r>
          </a:p>
        </p:txBody>
      </p:sp>
      <p:grpSp>
        <p:nvGrpSpPr>
          <p:cNvPr id="899" name="Group 898"/>
          <p:cNvGrpSpPr/>
          <p:nvPr/>
        </p:nvGrpSpPr>
        <p:grpSpPr>
          <a:xfrm>
            <a:off x="856457" y="2836878"/>
            <a:ext cx="1932116" cy="693580"/>
            <a:chOff x="946408" y="3562602"/>
            <a:chExt cx="1596790" cy="573206"/>
          </a:xfrm>
        </p:grpSpPr>
        <p:sp>
          <p:nvSpPr>
            <p:cNvPr id="11" name="Rectangle 10"/>
            <p:cNvSpPr/>
            <p:nvPr/>
          </p:nvSpPr>
          <p:spPr>
            <a:xfrm>
              <a:off x="946408" y="3849205"/>
              <a:ext cx="272955" cy="286603"/>
            </a:xfrm>
            <a:prstGeom prst="rect">
              <a:avLst/>
            </a:prstGeom>
            <a:ln w="9525">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b="1" dirty="0">
                  <a:solidFill>
                    <a:srgbClr val="000000"/>
                  </a:solidFill>
                  <a:latin typeface="Arial" pitchFamily="34" charset="0"/>
                  <a:cs typeface="Arial" pitchFamily="34" charset="0"/>
                </a:rPr>
                <a:t>T</a:t>
              </a:r>
            </a:p>
          </p:txBody>
        </p:sp>
        <p:sp>
          <p:nvSpPr>
            <p:cNvPr id="13" name="Rectangle 12"/>
            <p:cNvSpPr/>
            <p:nvPr/>
          </p:nvSpPr>
          <p:spPr>
            <a:xfrm>
              <a:off x="1383136" y="3849205"/>
              <a:ext cx="272955" cy="286603"/>
            </a:xfrm>
            <a:prstGeom prst="rect">
              <a:avLst/>
            </a:prstGeom>
            <a:solidFill>
              <a:srgbClr val="DFDFDF"/>
            </a:solidFill>
            <a:ln w="9525">
              <a:solidFill>
                <a:srgbClr val="DFDFDF"/>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94" dirty="0">
                <a:solidFill>
                  <a:srgbClr val="000000"/>
                </a:solidFill>
                <a:latin typeface="Arial" pitchFamily="34" charset="0"/>
                <a:cs typeface="Arial" pitchFamily="34" charset="0"/>
              </a:endParaRPr>
            </a:p>
          </p:txBody>
        </p:sp>
        <p:sp>
          <p:nvSpPr>
            <p:cNvPr id="14" name="Rectangle 13"/>
            <p:cNvSpPr/>
            <p:nvPr/>
          </p:nvSpPr>
          <p:spPr>
            <a:xfrm>
              <a:off x="1833512" y="3849205"/>
              <a:ext cx="272955" cy="286603"/>
            </a:xfrm>
            <a:prstGeom prst="rect">
              <a:avLst/>
            </a:prstGeom>
            <a:solidFill>
              <a:srgbClr val="DFDFDF"/>
            </a:solidFill>
            <a:ln w="9525">
              <a:solidFill>
                <a:srgbClr val="DFDFDF"/>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94" dirty="0">
                <a:solidFill>
                  <a:srgbClr val="000000"/>
                </a:solidFill>
                <a:latin typeface="Arial" pitchFamily="34" charset="0"/>
                <a:cs typeface="Arial" pitchFamily="34" charset="0"/>
              </a:endParaRPr>
            </a:p>
          </p:txBody>
        </p:sp>
        <p:sp>
          <p:nvSpPr>
            <p:cNvPr id="15" name="Rectangle 14"/>
            <p:cNvSpPr/>
            <p:nvPr/>
          </p:nvSpPr>
          <p:spPr>
            <a:xfrm>
              <a:off x="2270243" y="3849205"/>
              <a:ext cx="272955" cy="286603"/>
            </a:xfrm>
            <a:prstGeom prst="rect">
              <a:avLst/>
            </a:prstGeom>
            <a:ln w="9525">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b="1" dirty="0">
                  <a:solidFill>
                    <a:srgbClr val="000000"/>
                  </a:solidFill>
                  <a:latin typeface="Arial" pitchFamily="34" charset="0"/>
                  <a:cs typeface="Arial" pitchFamily="34" charset="0"/>
                </a:rPr>
                <a:t>S</a:t>
              </a:r>
            </a:p>
          </p:txBody>
        </p:sp>
        <p:sp>
          <p:nvSpPr>
            <p:cNvPr id="20" name="Rectangle 19"/>
            <p:cNvSpPr/>
            <p:nvPr/>
          </p:nvSpPr>
          <p:spPr>
            <a:xfrm>
              <a:off x="946408" y="3562602"/>
              <a:ext cx="272955" cy="286603"/>
            </a:xfrm>
            <a:prstGeom prst="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dirty="0">
                  <a:solidFill>
                    <a:srgbClr val="000000"/>
                  </a:solidFill>
                  <a:latin typeface="Arial" pitchFamily="34" charset="0"/>
                  <a:cs typeface="Arial" pitchFamily="34" charset="0"/>
                </a:rPr>
                <a:t>0</a:t>
              </a:r>
            </a:p>
          </p:txBody>
        </p:sp>
        <p:sp>
          <p:nvSpPr>
            <p:cNvPr id="21" name="Rectangle 20"/>
            <p:cNvSpPr/>
            <p:nvPr/>
          </p:nvSpPr>
          <p:spPr>
            <a:xfrm>
              <a:off x="1383136" y="3562602"/>
              <a:ext cx="272955" cy="286603"/>
            </a:xfrm>
            <a:prstGeom prst="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dirty="0">
                  <a:solidFill>
                    <a:srgbClr val="000000"/>
                  </a:solidFill>
                  <a:latin typeface="Arial" pitchFamily="34" charset="0"/>
                  <a:cs typeface="Arial" pitchFamily="34" charset="0"/>
                </a:rPr>
                <a:t>1</a:t>
              </a:r>
            </a:p>
          </p:txBody>
        </p:sp>
        <p:sp>
          <p:nvSpPr>
            <p:cNvPr id="22" name="Rectangle 21"/>
            <p:cNvSpPr/>
            <p:nvPr/>
          </p:nvSpPr>
          <p:spPr>
            <a:xfrm>
              <a:off x="1833512" y="3562602"/>
              <a:ext cx="272955" cy="286603"/>
            </a:xfrm>
            <a:prstGeom prst="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dirty="0">
                  <a:solidFill>
                    <a:srgbClr val="000000"/>
                  </a:solidFill>
                  <a:latin typeface="Arial" pitchFamily="34" charset="0"/>
                  <a:cs typeface="Arial" pitchFamily="34" charset="0"/>
                </a:rPr>
                <a:t>2</a:t>
              </a:r>
            </a:p>
          </p:txBody>
        </p:sp>
        <p:sp>
          <p:nvSpPr>
            <p:cNvPr id="23" name="Rectangle 22"/>
            <p:cNvSpPr/>
            <p:nvPr/>
          </p:nvSpPr>
          <p:spPr>
            <a:xfrm>
              <a:off x="2270243" y="3562602"/>
              <a:ext cx="272955" cy="286603"/>
            </a:xfrm>
            <a:prstGeom prst="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dirty="0">
                  <a:solidFill>
                    <a:srgbClr val="000000"/>
                  </a:solidFill>
                  <a:latin typeface="Arial" pitchFamily="34" charset="0"/>
                  <a:cs typeface="Arial" pitchFamily="34" charset="0"/>
                </a:rPr>
                <a:t>3</a:t>
              </a:r>
            </a:p>
          </p:txBody>
        </p:sp>
      </p:grpSp>
      <p:sp>
        <p:nvSpPr>
          <p:cNvPr id="37" name="Rectangle 36">
            <a:extLst>
              <a:ext uri="{FF2B5EF4-FFF2-40B4-BE49-F238E27FC236}">
                <a16:creationId xmlns:a16="http://schemas.microsoft.com/office/drawing/2014/main" id="{8E5DF38A-1810-4889-A51B-725323CE8773}"/>
              </a:ext>
            </a:extLst>
          </p:cNvPr>
          <p:cNvSpPr/>
          <p:nvPr/>
        </p:nvSpPr>
        <p:spPr>
          <a:xfrm>
            <a:off x="6973592" y="4145537"/>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t" anchorCtr="0"/>
          <a:lstStyle/>
          <a:p>
            <a:pPr algn="ctr"/>
            <a:r>
              <a:rPr lang="en-ZA" sz="1600" b="1" dirty="0">
                <a:solidFill>
                  <a:srgbClr val="000000"/>
                </a:solidFill>
                <a:latin typeface="Arial" pitchFamily="34" charset="0"/>
                <a:cs typeface="Arial" pitchFamily="34" charset="0"/>
              </a:rPr>
              <a:t>Randomized Closing Auction</a:t>
            </a:r>
          </a:p>
        </p:txBody>
      </p:sp>
      <p:sp>
        <p:nvSpPr>
          <p:cNvPr id="38" name="NumberBall">
            <a:extLst>
              <a:ext uri="{FF2B5EF4-FFF2-40B4-BE49-F238E27FC236}">
                <a16:creationId xmlns:a16="http://schemas.microsoft.com/office/drawing/2014/main" id="{8409C811-9BD1-4EFB-975A-D60F342D0783}"/>
              </a:ext>
            </a:extLst>
          </p:cNvPr>
          <p:cNvSpPr>
            <a:spLocks noChangeArrowheads="1"/>
          </p:cNvSpPr>
          <p:nvPr/>
        </p:nvSpPr>
        <p:spPr bwMode="gray">
          <a:xfrm>
            <a:off x="6834935" y="4038796"/>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6</a:t>
            </a:r>
          </a:p>
        </p:txBody>
      </p:sp>
      <p:pic>
        <p:nvPicPr>
          <p:cNvPr id="6" name="Graphic 5" descr="Alarm clock">
            <a:extLst>
              <a:ext uri="{FF2B5EF4-FFF2-40B4-BE49-F238E27FC236}">
                <a16:creationId xmlns:a16="http://schemas.microsoft.com/office/drawing/2014/main" id="{75ACD3DC-2392-483A-BE32-EEE50B7EC2E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7768384" y="5085638"/>
            <a:ext cx="914400" cy="914400"/>
          </a:xfrm>
          <a:prstGeom prst="rect">
            <a:avLst/>
          </a:prstGeom>
        </p:spPr>
      </p:pic>
      <p:sp>
        <p:nvSpPr>
          <p:cNvPr id="18" name="Oval 17">
            <a:extLst>
              <a:ext uri="{FF2B5EF4-FFF2-40B4-BE49-F238E27FC236}">
                <a16:creationId xmlns:a16="http://schemas.microsoft.com/office/drawing/2014/main" id="{FF8AF48E-103B-46A4-B5D8-B7D708B8D09C}"/>
              </a:ext>
            </a:extLst>
          </p:cNvPr>
          <p:cNvSpPr/>
          <p:nvPr/>
        </p:nvSpPr>
        <p:spPr>
          <a:xfrm>
            <a:off x="6876480" y="1273630"/>
            <a:ext cx="2759909" cy="2711795"/>
          </a:xfrm>
          <a:prstGeom prst="ellipse">
            <a:avLst/>
          </a:prstGeom>
          <a:noFill/>
          <a:ln w="28575">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pic>
        <p:nvPicPr>
          <p:cNvPr id="41" name="Graphic 40" descr="Loading">
            <a:extLst>
              <a:ext uri="{FF2B5EF4-FFF2-40B4-BE49-F238E27FC236}">
                <a16:creationId xmlns:a16="http://schemas.microsoft.com/office/drawing/2014/main" id="{24176176-DFAA-4842-961A-6780ABD08C9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flipH="1">
            <a:off x="1045972" y="4914049"/>
            <a:ext cx="1680851" cy="1302634"/>
          </a:xfrm>
          <a:prstGeom prst="rect">
            <a:avLst/>
          </a:prstGeom>
        </p:spPr>
      </p:pic>
    </p:spTree>
    <p:extLst>
      <p:ext uri="{BB962C8B-B14F-4D97-AF65-F5344CB8AC3E}">
        <p14:creationId xmlns:p14="http://schemas.microsoft.com/office/powerpoint/2010/main" val="4849718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97" name="Object 896"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7677" name="think-cell Slide" r:id="rId4" imgW="216" imgH="216" progId="TCLayout.ActiveDocument.1">
                  <p:embed/>
                </p:oleObj>
              </mc:Choice>
              <mc:Fallback>
                <p:oleObj name="think-cell Slide" r:id="rId4" imgW="216" imgH="216" progId="TCLayout.ActiveDocument.1">
                  <p:embed/>
                  <p:pic>
                    <p:nvPicPr>
                      <p:cNvPr id="897" name="Object 896"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ZA" dirty="0"/>
              <a:t>Overview of Main Aspects of MD-1 Scope</a:t>
            </a:r>
          </a:p>
        </p:txBody>
      </p:sp>
      <p:sp>
        <p:nvSpPr>
          <p:cNvPr id="9" name="Rectangle 8"/>
          <p:cNvSpPr/>
          <p:nvPr/>
        </p:nvSpPr>
        <p:spPr>
          <a:xfrm>
            <a:off x="631266" y="1685546"/>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00" b="1" dirty="0">
                <a:solidFill>
                  <a:srgbClr val="000000"/>
                </a:solidFill>
                <a:latin typeface="Arial" pitchFamily="34" charset="0"/>
                <a:cs typeface="Arial" pitchFamily="34" charset="0"/>
              </a:rPr>
              <a:t>T+3 </a:t>
            </a:r>
          </a:p>
          <a:p>
            <a:pPr algn="ctr"/>
            <a:r>
              <a:rPr lang="en-ZA" sz="1600" b="1" dirty="0">
                <a:solidFill>
                  <a:srgbClr val="000000"/>
                </a:solidFill>
                <a:latin typeface="Arial" pitchFamily="34" charset="0"/>
                <a:cs typeface="Arial" pitchFamily="34" charset="0"/>
              </a:rPr>
              <a:t>settlement cycle</a:t>
            </a: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916" name="NumberBall"/>
          <p:cNvSpPr>
            <a:spLocks noChangeArrowheads="1"/>
          </p:cNvSpPr>
          <p:nvPr/>
        </p:nvSpPr>
        <p:spPr bwMode="gray">
          <a:xfrm>
            <a:off x="475491" y="1578805"/>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1</a:t>
            </a:r>
          </a:p>
        </p:txBody>
      </p:sp>
      <p:sp>
        <p:nvSpPr>
          <p:cNvPr id="7" name="Rectangle 6"/>
          <p:cNvSpPr/>
          <p:nvPr/>
        </p:nvSpPr>
        <p:spPr>
          <a:xfrm>
            <a:off x="6969758" y="1685546"/>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p:txBody>
      </p:sp>
      <p:sp>
        <p:nvSpPr>
          <p:cNvPr id="917" name="NumberBall"/>
          <p:cNvSpPr>
            <a:spLocks noChangeArrowheads="1"/>
          </p:cNvSpPr>
          <p:nvPr/>
        </p:nvSpPr>
        <p:spPr bwMode="gray">
          <a:xfrm>
            <a:off x="6831101" y="1578805"/>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3</a:t>
            </a:r>
          </a:p>
        </p:txBody>
      </p:sp>
      <p:pic>
        <p:nvPicPr>
          <p:cNvPr id="10" name="Picture 9"/>
          <p:cNvPicPr>
            <a:picLocks noChangeAspect="1"/>
          </p:cNvPicPr>
          <p:nvPr/>
        </p:nvPicPr>
        <p:blipFill>
          <a:blip r:embed="rId6"/>
          <a:stretch>
            <a:fillRect/>
          </a:stretch>
        </p:blipFill>
        <p:spPr>
          <a:xfrm>
            <a:off x="7869299" y="2903692"/>
            <a:ext cx="744362" cy="649561"/>
          </a:xfrm>
          <a:prstGeom prst="rect">
            <a:avLst/>
          </a:prstGeom>
        </p:spPr>
      </p:pic>
      <p:sp>
        <p:nvSpPr>
          <p:cNvPr id="12" name="TextBox 11"/>
          <p:cNvSpPr txBox="1"/>
          <p:nvPr/>
        </p:nvSpPr>
        <p:spPr>
          <a:xfrm>
            <a:off x="6972575" y="1594045"/>
            <a:ext cx="2416734" cy="674200"/>
          </a:xfrm>
          <a:prstGeom prst="rect">
            <a:avLst/>
          </a:prstGeom>
          <a:noFill/>
        </p:spPr>
        <p:txBody>
          <a:bodyPr wrap="square" tIns="90000" bIns="90000" rtlCol="0" anchor="t">
            <a:spAutoFit/>
          </a:bodyPr>
          <a:lstStyle/>
          <a:p>
            <a:pPr algn="ctr"/>
            <a:r>
              <a:rPr lang="en-US" sz="1600" b="1" dirty="0">
                <a:solidFill>
                  <a:srgbClr val="000000"/>
                </a:solidFill>
                <a:latin typeface="Arial" pitchFamily="34" charset="0"/>
                <a:cs typeface="Arial" pitchFamily="34" charset="0"/>
              </a:rPr>
              <a:t>Enhanced default procedures</a:t>
            </a:r>
          </a:p>
        </p:txBody>
      </p:sp>
      <p:grpSp>
        <p:nvGrpSpPr>
          <p:cNvPr id="3" name="Group 2"/>
          <p:cNvGrpSpPr/>
          <p:nvPr/>
        </p:nvGrpSpPr>
        <p:grpSpPr>
          <a:xfrm>
            <a:off x="533400" y="4054391"/>
            <a:ext cx="5681642" cy="2071146"/>
            <a:chOff x="484503" y="4134638"/>
            <a:chExt cx="5681642" cy="2071146"/>
          </a:xfrm>
        </p:grpSpPr>
        <p:sp>
          <p:nvSpPr>
            <p:cNvPr id="8" name="Rectangle 7"/>
            <p:cNvSpPr/>
            <p:nvPr/>
          </p:nvSpPr>
          <p:spPr>
            <a:xfrm>
              <a:off x="631266" y="4225784"/>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924" name="NumberBall"/>
            <p:cNvSpPr>
              <a:spLocks noChangeArrowheads="1"/>
            </p:cNvSpPr>
            <p:nvPr/>
          </p:nvSpPr>
          <p:spPr bwMode="gray">
            <a:xfrm>
              <a:off x="484503" y="4134638"/>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4</a:t>
              </a:r>
            </a:p>
          </p:txBody>
        </p:sp>
        <p:sp>
          <p:nvSpPr>
            <p:cNvPr id="24" name="TextBox 23"/>
            <p:cNvSpPr txBox="1"/>
            <p:nvPr/>
          </p:nvSpPr>
          <p:spPr>
            <a:xfrm>
              <a:off x="702588" y="4166548"/>
              <a:ext cx="2317694" cy="427979"/>
            </a:xfrm>
            <a:prstGeom prst="rect">
              <a:avLst/>
            </a:prstGeom>
            <a:noFill/>
          </p:spPr>
          <p:txBody>
            <a:bodyPr wrap="square" tIns="90000" bIns="90000" rtlCol="0" anchor="t">
              <a:spAutoFit/>
            </a:bodyPr>
            <a:lstStyle/>
            <a:p>
              <a:pPr algn="ctr"/>
              <a:r>
                <a:rPr lang="en-US" sz="1600" b="1" dirty="0">
                  <a:solidFill>
                    <a:srgbClr val="000000"/>
                  </a:solidFill>
                  <a:latin typeface="Arial" pitchFamily="34" charset="0"/>
                  <a:cs typeface="Arial" pitchFamily="34" charset="0"/>
                </a:rPr>
                <a:t>New tick sizes</a:t>
              </a:r>
              <a:r>
                <a:rPr lang="en-US" sz="1600" dirty="0">
                  <a:solidFill>
                    <a:srgbClr val="000000"/>
                  </a:solidFill>
                  <a:latin typeface="Arial" pitchFamily="34" charset="0"/>
                  <a:cs typeface="Arial" pitchFamily="34" charset="0"/>
                </a:rPr>
                <a:t>)</a:t>
              </a:r>
            </a:p>
          </p:txBody>
        </p:sp>
        <p:sp>
          <p:nvSpPr>
            <p:cNvPr id="4" name="Rectangle 3"/>
            <p:cNvSpPr/>
            <p:nvPr/>
          </p:nvSpPr>
          <p:spPr>
            <a:xfrm>
              <a:off x="3749411" y="4225784"/>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00" b="1" dirty="0">
                  <a:solidFill>
                    <a:srgbClr val="000000"/>
                  </a:solidFill>
                  <a:latin typeface="Arial" pitchFamily="34" charset="0"/>
                  <a:cs typeface="Arial" pitchFamily="34" charset="0"/>
                </a:rPr>
                <a:t>International-style corporate actions timetable</a:t>
              </a: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grpSp>
          <p:nvGrpSpPr>
            <p:cNvPr id="901" name="Group 900"/>
            <p:cNvGrpSpPr/>
            <p:nvPr/>
          </p:nvGrpSpPr>
          <p:grpSpPr>
            <a:xfrm>
              <a:off x="4176078" y="5443561"/>
              <a:ext cx="1563400" cy="560691"/>
              <a:chOff x="6625156" y="2619462"/>
              <a:chExt cx="2442813" cy="876080"/>
            </a:xfrm>
          </p:grpSpPr>
          <p:pic>
            <p:nvPicPr>
              <p:cNvPr id="16" name="Picture 15"/>
              <p:cNvPicPr>
                <a:picLocks noChangeAspect="1"/>
              </p:cNvPicPr>
              <p:nvPr/>
            </p:nvPicPr>
            <p:blipFill>
              <a:blip r:embed="rId7"/>
              <a:stretch>
                <a:fillRect/>
              </a:stretch>
            </p:blipFill>
            <p:spPr>
              <a:xfrm>
                <a:off x="8183097" y="2645096"/>
                <a:ext cx="884872" cy="824813"/>
              </a:xfrm>
              <a:prstGeom prst="rect">
                <a:avLst/>
              </a:prstGeom>
            </p:spPr>
          </p:pic>
          <p:pic>
            <p:nvPicPr>
              <p:cNvPr id="17" name="Picture 16"/>
              <p:cNvPicPr>
                <a:picLocks noChangeAspect="1"/>
              </p:cNvPicPr>
              <p:nvPr/>
            </p:nvPicPr>
            <p:blipFill>
              <a:blip r:embed="rId8"/>
              <a:stretch>
                <a:fillRect/>
              </a:stretch>
            </p:blipFill>
            <p:spPr>
              <a:xfrm>
                <a:off x="6625156" y="2619462"/>
                <a:ext cx="1014181" cy="876080"/>
              </a:xfrm>
              <a:prstGeom prst="rect">
                <a:avLst/>
              </a:prstGeom>
            </p:spPr>
          </p:pic>
          <p:cxnSp>
            <p:nvCxnSpPr>
              <p:cNvPr id="19" name="Straight Arrow Connector 18"/>
              <p:cNvCxnSpPr/>
              <p:nvPr/>
            </p:nvCxnSpPr>
            <p:spPr>
              <a:xfrm>
                <a:off x="7646831" y="3057502"/>
                <a:ext cx="508970" cy="0"/>
              </a:xfrm>
              <a:prstGeom prst="straightConnector1">
                <a:avLst/>
              </a:prstGeom>
              <a:ln>
                <a:solidFill>
                  <a:schemeClr val="accent5">
                    <a:lumMod val="10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926" name="NumberBall"/>
            <p:cNvSpPr>
              <a:spLocks noChangeArrowheads="1"/>
            </p:cNvSpPr>
            <p:nvPr/>
          </p:nvSpPr>
          <p:spPr bwMode="gray">
            <a:xfrm>
              <a:off x="3601773" y="4134638"/>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5</a:t>
              </a:r>
            </a:p>
          </p:txBody>
        </p:sp>
      </p:grpSp>
      <p:sp>
        <p:nvSpPr>
          <p:cNvPr id="60" name="Rectangle 59"/>
          <p:cNvSpPr/>
          <p:nvPr/>
        </p:nvSpPr>
        <p:spPr>
          <a:xfrm>
            <a:off x="3749411" y="1685546"/>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00" b="1" dirty="0">
                <a:solidFill>
                  <a:srgbClr val="000000"/>
                </a:solidFill>
                <a:latin typeface="Arial" pitchFamily="34" charset="0"/>
                <a:cs typeface="Arial" pitchFamily="34" charset="0"/>
              </a:rPr>
              <a:t>Custodian approval / rejection of trade validity and payment</a:t>
            </a: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61" name="Rectangle 60"/>
          <p:cNvSpPr/>
          <p:nvPr/>
        </p:nvSpPr>
        <p:spPr>
          <a:xfrm>
            <a:off x="3919743" y="3245052"/>
            <a:ext cx="1097280" cy="252000"/>
          </a:xfrm>
          <a:prstGeom prst="rect">
            <a:avLst/>
          </a:prstGeom>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050" b="1" dirty="0">
                <a:solidFill>
                  <a:srgbClr val="4D4D4D"/>
                </a:solidFill>
                <a:latin typeface="Arial" pitchFamily="34" charset="0"/>
                <a:cs typeface="Arial" pitchFamily="34" charset="0"/>
              </a:rPr>
              <a:t>Confirmation</a:t>
            </a:r>
          </a:p>
        </p:txBody>
      </p:sp>
      <p:sp>
        <p:nvSpPr>
          <p:cNvPr id="64" name="Rectangle 63"/>
          <p:cNvSpPr/>
          <p:nvPr/>
        </p:nvSpPr>
        <p:spPr>
          <a:xfrm>
            <a:off x="5184114" y="3245052"/>
            <a:ext cx="324000" cy="252000"/>
          </a:xfrm>
          <a:prstGeom prst="rect">
            <a:avLst/>
          </a:prstGeom>
          <a:solidFill>
            <a:schemeClr val="bg1"/>
          </a:solidFill>
          <a:ln w="952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000" dirty="0">
              <a:solidFill>
                <a:srgbClr val="000000"/>
              </a:solidFill>
              <a:latin typeface="Arial" pitchFamily="34" charset="0"/>
              <a:cs typeface="Arial" pitchFamily="34" charset="0"/>
            </a:endParaRPr>
          </a:p>
        </p:txBody>
      </p:sp>
      <p:sp>
        <p:nvSpPr>
          <p:cNvPr id="66" name="Rectangle 65"/>
          <p:cNvSpPr/>
          <p:nvPr/>
        </p:nvSpPr>
        <p:spPr>
          <a:xfrm>
            <a:off x="5671814" y="3245052"/>
            <a:ext cx="324000" cy="252000"/>
          </a:xfrm>
          <a:prstGeom prst="rect">
            <a:avLst/>
          </a:prstGeom>
          <a:solidFill>
            <a:schemeClr val="bg1"/>
          </a:solidFill>
          <a:ln w="952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000" dirty="0">
              <a:solidFill>
                <a:srgbClr val="000000"/>
              </a:solidFill>
              <a:latin typeface="Arial" pitchFamily="34" charset="0"/>
              <a:cs typeface="Arial" pitchFamily="34" charset="0"/>
            </a:endParaRPr>
          </a:p>
        </p:txBody>
      </p:sp>
      <p:sp>
        <p:nvSpPr>
          <p:cNvPr id="68" name="clipart_tick"/>
          <p:cNvSpPr>
            <a:spLocks/>
          </p:cNvSpPr>
          <p:nvPr/>
        </p:nvSpPr>
        <p:spPr bwMode="gray">
          <a:xfrm>
            <a:off x="5242466" y="3223672"/>
            <a:ext cx="252000" cy="252000"/>
          </a:xfrm>
          <a:custGeom>
            <a:avLst/>
            <a:gdLst>
              <a:gd name="T0" fmla="*/ 2147483647 w 352"/>
              <a:gd name="T1" fmla="*/ 2147483647 h 380"/>
              <a:gd name="T2" fmla="*/ 2147483647 w 352"/>
              <a:gd name="T3" fmla="*/ 2147483647 h 380"/>
              <a:gd name="T4" fmla="*/ 2147483647 w 352"/>
              <a:gd name="T5" fmla="*/ 2147483647 h 380"/>
              <a:gd name="T6" fmla="*/ 2147483647 w 352"/>
              <a:gd name="T7" fmla="*/ 2147483647 h 380"/>
              <a:gd name="T8" fmla="*/ 2147483647 w 352"/>
              <a:gd name="T9" fmla="*/ 2147483647 h 380"/>
              <a:gd name="T10" fmla="*/ 2147483647 w 352"/>
              <a:gd name="T11" fmla="*/ 2147483647 h 380"/>
              <a:gd name="T12" fmla="*/ 2147483647 w 352"/>
              <a:gd name="T13" fmla="*/ 2147483647 h 380"/>
              <a:gd name="T14" fmla="*/ 2147483647 w 352"/>
              <a:gd name="T15" fmla="*/ 2147483647 h 380"/>
              <a:gd name="T16" fmla="*/ 0 60000 65536"/>
              <a:gd name="T17" fmla="*/ 0 60000 65536"/>
              <a:gd name="T18" fmla="*/ 0 60000 65536"/>
              <a:gd name="T19" fmla="*/ 0 60000 65536"/>
              <a:gd name="T20" fmla="*/ 0 60000 65536"/>
              <a:gd name="T21" fmla="*/ 0 60000 65536"/>
              <a:gd name="T22" fmla="*/ 0 60000 65536"/>
              <a:gd name="T23" fmla="*/ 0 60000 65536"/>
              <a:gd name="T24" fmla="*/ 0 w 352"/>
              <a:gd name="T25" fmla="*/ 0 h 380"/>
              <a:gd name="T26" fmla="*/ 352 w 352"/>
              <a:gd name="T27" fmla="*/ 380 h 3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52" h="380">
                <a:moveTo>
                  <a:pt x="2" y="264"/>
                </a:moveTo>
                <a:cubicBezTo>
                  <a:pt x="42" y="304"/>
                  <a:pt x="56" y="361"/>
                  <a:pt x="78" y="380"/>
                </a:cubicBezTo>
                <a:cubicBezTo>
                  <a:pt x="105" y="379"/>
                  <a:pt x="132" y="378"/>
                  <a:pt x="132" y="378"/>
                </a:cubicBezTo>
                <a:cubicBezTo>
                  <a:pt x="190" y="174"/>
                  <a:pt x="352" y="26"/>
                  <a:pt x="352" y="26"/>
                </a:cubicBezTo>
                <a:cubicBezTo>
                  <a:pt x="318" y="0"/>
                  <a:pt x="296" y="14"/>
                  <a:pt x="296" y="14"/>
                </a:cubicBezTo>
                <a:cubicBezTo>
                  <a:pt x="296" y="14"/>
                  <a:pt x="186" y="130"/>
                  <a:pt x="102" y="304"/>
                </a:cubicBezTo>
                <a:cubicBezTo>
                  <a:pt x="86" y="258"/>
                  <a:pt x="28" y="242"/>
                  <a:pt x="28" y="242"/>
                </a:cubicBezTo>
                <a:cubicBezTo>
                  <a:pt x="28" y="242"/>
                  <a:pt x="0" y="246"/>
                  <a:pt x="2" y="264"/>
                </a:cubicBezTo>
                <a:close/>
              </a:path>
            </a:pathLst>
          </a:custGeom>
          <a:solidFill>
            <a:srgbClr val="06C245">
              <a:alpha val="60000"/>
            </a:srgbClr>
          </a:solidFill>
          <a:ln w="9525" cap="flat" cmpd="sng">
            <a:noFill/>
            <a:prstDash val="solid"/>
            <a:round/>
            <a:headEnd type="none" w="med" len="med"/>
            <a:tailEnd type="none" w="med" len="med"/>
          </a:ln>
        </p:spPr>
        <p:txBody>
          <a:bodyPr tIns="91440" bIns="91440" anchor="ctr"/>
          <a:lstStyle/>
          <a:p>
            <a:pPr fontAlgn="base">
              <a:spcBef>
                <a:spcPct val="0"/>
              </a:spcBef>
              <a:spcAft>
                <a:spcPct val="0"/>
              </a:spcAft>
            </a:pPr>
            <a:endParaRPr lang="en-US" sz="1400" b="1" dirty="0">
              <a:solidFill>
                <a:srgbClr val="000000"/>
              </a:solidFill>
              <a:latin typeface="Arial" pitchFamily="34" charset="0"/>
              <a:cs typeface="Arial" pitchFamily="34" charset="0"/>
            </a:endParaRPr>
          </a:p>
        </p:txBody>
      </p:sp>
      <p:sp>
        <p:nvSpPr>
          <p:cNvPr id="70" name="clipart_cross"/>
          <p:cNvSpPr>
            <a:spLocks/>
          </p:cNvSpPr>
          <p:nvPr/>
        </p:nvSpPr>
        <p:spPr bwMode="gray">
          <a:xfrm>
            <a:off x="5730166" y="3264615"/>
            <a:ext cx="216000" cy="216000"/>
          </a:xfrm>
          <a:custGeom>
            <a:avLst/>
            <a:gdLst>
              <a:gd name="T0" fmla="*/ 2147483647 w 324"/>
              <a:gd name="T1" fmla="*/ 2147483647 h 403"/>
              <a:gd name="T2" fmla="*/ 2147483647 w 324"/>
              <a:gd name="T3" fmla="*/ 2147483647 h 403"/>
              <a:gd name="T4" fmla="*/ 2147483647 w 324"/>
              <a:gd name="T5" fmla="*/ 2147483647 h 403"/>
              <a:gd name="T6" fmla="*/ 2147483647 w 324"/>
              <a:gd name="T7" fmla="*/ 2147483647 h 403"/>
              <a:gd name="T8" fmla="*/ 2147483647 w 324"/>
              <a:gd name="T9" fmla="*/ 2147483647 h 403"/>
              <a:gd name="T10" fmla="*/ 2147483647 w 324"/>
              <a:gd name="T11" fmla="*/ 2147483647 h 403"/>
              <a:gd name="T12" fmla="*/ 2147483647 w 324"/>
              <a:gd name="T13" fmla="*/ 2147483647 h 403"/>
              <a:gd name="T14" fmla="*/ 2147483647 w 324"/>
              <a:gd name="T15" fmla="*/ 2147483647 h 403"/>
              <a:gd name="T16" fmla="*/ 2147483647 w 324"/>
              <a:gd name="T17" fmla="*/ 2147483647 h 403"/>
              <a:gd name="T18" fmla="*/ 2147483647 w 324"/>
              <a:gd name="T19" fmla="*/ 2147483647 h 403"/>
              <a:gd name="T20" fmla="*/ 2147483647 w 324"/>
              <a:gd name="T21" fmla="*/ 2147483647 h 403"/>
              <a:gd name="T22" fmla="*/ 2147483647 w 324"/>
              <a:gd name="T23" fmla="*/ 2147483647 h 403"/>
              <a:gd name="T24" fmla="*/ 2147483647 w 324"/>
              <a:gd name="T25" fmla="*/ 2147483647 h 4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24"/>
              <a:gd name="T40" fmla="*/ 0 h 403"/>
              <a:gd name="T41" fmla="*/ 324 w 324"/>
              <a:gd name="T42" fmla="*/ 403 h 4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24" h="403">
                <a:moveTo>
                  <a:pt x="8" y="363"/>
                </a:moveTo>
                <a:cubicBezTo>
                  <a:pt x="8" y="363"/>
                  <a:pt x="49" y="278"/>
                  <a:pt x="127" y="208"/>
                </a:cubicBezTo>
                <a:cubicBezTo>
                  <a:pt x="87" y="122"/>
                  <a:pt x="84" y="64"/>
                  <a:pt x="84" y="33"/>
                </a:cubicBezTo>
                <a:cubicBezTo>
                  <a:pt x="84" y="2"/>
                  <a:pt x="113" y="0"/>
                  <a:pt x="128" y="19"/>
                </a:cubicBezTo>
                <a:cubicBezTo>
                  <a:pt x="128" y="19"/>
                  <a:pt x="141" y="89"/>
                  <a:pt x="175" y="145"/>
                </a:cubicBezTo>
                <a:cubicBezTo>
                  <a:pt x="250" y="52"/>
                  <a:pt x="290" y="27"/>
                  <a:pt x="290" y="27"/>
                </a:cubicBezTo>
                <a:cubicBezTo>
                  <a:pt x="320" y="35"/>
                  <a:pt x="324" y="63"/>
                  <a:pt x="324" y="63"/>
                </a:cubicBezTo>
                <a:cubicBezTo>
                  <a:pt x="311" y="95"/>
                  <a:pt x="259" y="124"/>
                  <a:pt x="212" y="216"/>
                </a:cubicBezTo>
                <a:cubicBezTo>
                  <a:pt x="203" y="266"/>
                  <a:pt x="263" y="330"/>
                  <a:pt x="268" y="361"/>
                </a:cubicBezTo>
                <a:cubicBezTo>
                  <a:pt x="256" y="377"/>
                  <a:pt x="260" y="377"/>
                  <a:pt x="240" y="389"/>
                </a:cubicBezTo>
                <a:cubicBezTo>
                  <a:pt x="240" y="389"/>
                  <a:pt x="188" y="340"/>
                  <a:pt x="154" y="280"/>
                </a:cubicBezTo>
                <a:cubicBezTo>
                  <a:pt x="113" y="315"/>
                  <a:pt x="102" y="339"/>
                  <a:pt x="38" y="403"/>
                </a:cubicBezTo>
                <a:cubicBezTo>
                  <a:pt x="38" y="403"/>
                  <a:pt x="0" y="401"/>
                  <a:pt x="8" y="363"/>
                </a:cubicBezTo>
                <a:close/>
              </a:path>
            </a:pathLst>
          </a:custGeom>
          <a:solidFill>
            <a:srgbClr val="CC0000">
              <a:alpha val="60000"/>
            </a:srgbClr>
          </a:solidFill>
          <a:ln w="12700" cap="flat" cmpd="sng">
            <a:noFill/>
            <a:prstDash val="solid"/>
            <a:round/>
            <a:headEnd type="none" w="med" len="med"/>
            <a:tailEnd type="none" w="med" len="med"/>
          </a:ln>
        </p:spPr>
        <p:txBody>
          <a:bodyPr wrap="none" tIns="91440" bIns="91440" anchor="ctr"/>
          <a:lstStyle/>
          <a:p>
            <a:pPr fontAlgn="base">
              <a:spcBef>
                <a:spcPct val="0"/>
              </a:spcBef>
              <a:spcAft>
                <a:spcPct val="0"/>
              </a:spcAft>
            </a:pPr>
            <a:endParaRPr lang="en-US" sz="1400" b="1" dirty="0">
              <a:solidFill>
                <a:srgbClr val="000000"/>
              </a:solidFill>
              <a:latin typeface="Arial" pitchFamily="34" charset="0"/>
              <a:cs typeface="Arial" pitchFamily="34" charset="0"/>
            </a:endParaRPr>
          </a:p>
        </p:txBody>
      </p:sp>
      <p:sp>
        <p:nvSpPr>
          <p:cNvPr id="71" name="NumberBall"/>
          <p:cNvSpPr>
            <a:spLocks noChangeArrowheads="1"/>
          </p:cNvSpPr>
          <p:nvPr/>
        </p:nvSpPr>
        <p:spPr bwMode="gray">
          <a:xfrm>
            <a:off x="3601773" y="1578805"/>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2</a:t>
            </a:r>
          </a:p>
        </p:txBody>
      </p:sp>
      <p:grpSp>
        <p:nvGrpSpPr>
          <p:cNvPr id="899" name="Group 898"/>
          <p:cNvGrpSpPr/>
          <p:nvPr/>
        </p:nvGrpSpPr>
        <p:grpSpPr>
          <a:xfrm>
            <a:off x="856457" y="2836878"/>
            <a:ext cx="1932116" cy="693580"/>
            <a:chOff x="946408" y="3562602"/>
            <a:chExt cx="1596790" cy="573206"/>
          </a:xfrm>
        </p:grpSpPr>
        <p:sp>
          <p:nvSpPr>
            <p:cNvPr id="11" name="Rectangle 10"/>
            <p:cNvSpPr/>
            <p:nvPr/>
          </p:nvSpPr>
          <p:spPr>
            <a:xfrm>
              <a:off x="946408" y="3849205"/>
              <a:ext cx="272955" cy="286603"/>
            </a:xfrm>
            <a:prstGeom prst="rect">
              <a:avLst/>
            </a:prstGeom>
            <a:ln w="9525">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b="1" dirty="0">
                  <a:solidFill>
                    <a:srgbClr val="000000"/>
                  </a:solidFill>
                  <a:latin typeface="Arial" pitchFamily="34" charset="0"/>
                  <a:cs typeface="Arial" pitchFamily="34" charset="0"/>
                </a:rPr>
                <a:t>T</a:t>
              </a:r>
            </a:p>
          </p:txBody>
        </p:sp>
        <p:sp>
          <p:nvSpPr>
            <p:cNvPr id="13" name="Rectangle 12"/>
            <p:cNvSpPr/>
            <p:nvPr/>
          </p:nvSpPr>
          <p:spPr>
            <a:xfrm>
              <a:off x="1383136" y="3849205"/>
              <a:ext cx="272955" cy="286603"/>
            </a:xfrm>
            <a:prstGeom prst="rect">
              <a:avLst/>
            </a:prstGeom>
            <a:solidFill>
              <a:srgbClr val="DFDFDF"/>
            </a:solidFill>
            <a:ln w="9525">
              <a:solidFill>
                <a:srgbClr val="DFDFDF"/>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94" dirty="0">
                <a:solidFill>
                  <a:srgbClr val="000000"/>
                </a:solidFill>
                <a:latin typeface="Arial" pitchFamily="34" charset="0"/>
                <a:cs typeface="Arial" pitchFamily="34" charset="0"/>
              </a:endParaRPr>
            </a:p>
          </p:txBody>
        </p:sp>
        <p:sp>
          <p:nvSpPr>
            <p:cNvPr id="14" name="Rectangle 13"/>
            <p:cNvSpPr/>
            <p:nvPr/>
          </p:nvSpPr>
          <p:spPr>
            <a:xfrm>
              <a:off x="1833512" y="3849205"/>
              <a:ext cx="272955" cy="286603"/>
            </a:xfrm>
            <a:prstGeom prst="rect">
              <a:avLst/>
            </a:prstGeom>
            <a:solidFill>
              <a:srgbClr val="DFDFDF"/>
            </a:solidFill>
            <a:ln w="9525">
              <a:solidFill>
                <a:srgbClr val="DFDFDF"/>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94" dirty="0">
                <a:solidFill>
                  <a:srgbClr val="000000"/>
                </a:solidFill>
                <a:latin typeface="Arial" pitchFamily="34" charset="0"/>
                <a:cs typeface="Arial" pitchFamily="34" charset="0"/>
              </a:endParaRPr>
            </a:p>
          </p:txBody>
        </p:sp>
        <p:sp>
          <p:nvSpPr>
            <p:cNvPr id="15" name="Rectangle 14"/>
            <p:cNvSpPr/>
            <p:nvPr/>
          </p:nvSpPr>
          <p:spPr>
            <a:xfrm>
              <a:off x="2270243" y="3849205"/>
              <a:ext cx="272955" cy="286603"/>
            </a:xfrm>
            <a:prstGeom prst="rect">
              <a:avLst/>
            </a:prstGeom>
            <a:ln w="9525">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b="1" dirty="0">
                  <a:solidFill>
                    <a:srgbClr val="000000"/>
                  </a:solidFill>
                  <a:latin typeface="Arial" pitchFamily="34" charset="0"/>
                  <a:cs typeface="Arial" pitchFamily="34" charset="0"/>
                </a:rPr>
                <a:t>S</a:t>
              </a:r>
            </a:p>
          </p:txBody>
        </p:sp>
        <p:sp>
          <p:nvSpPr>
            <p:cNvPr id="20" name="Rectangle 19"/>
            <p:cNvSpPr/>
            <p:nvPr/>
          </p:nvSpPr>
          <p:spPr>
            <a:xfrm>
              <a:off x="946408" y="3562602"/>
              <a:ext cx="272955" cy="286603"/>
            </a:xfrm>
            <a:prstGeom prst="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dirty="0">
                  <a:solidFill>
                    <a:srgbClr val="000000"/>
                  </a:solidFill>
                  <a:latin typeface="Arial" pitchFamily="34" charset="0"/>
                  <a:cs typeface="Arial" pitchFamily="34" charset="0"/>
                </a:rPr>
                <a:t>0</a:t>
              </a:r>
            </a:p>
          </p:txBody>
        </p:sp>
        <p:sp>
          <p:nvSpPr>
            <p:cNvPr id="21" name="Rectangle 20"/>
            <p:cNvSpPr/>
            <p:nvPr/>
          </p:nvSpPr>
          <p:spPr>
            <a:xfrm>
              <a:off x="1383136" y="3562602"/>
              <a:ext cx="272955" cy="286603"/>
            </a:xfrm>
            <a:prstGeom prst="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dirty="0">
                  <a:solidFill>
                    <a:srgbClr val="000000"/>
                  </a:solidFill>
                  <a:latin typeface="Arial" pitchFamily="34" charset="0"/>
                  <a:cs typeface="Arial" pitchFamily="34" charset="0"/>
                </a:rPr>
                <a:t>1</a:t>
              </a:r>
            </a:p>
          </p:txBody>
        </p:sp>
        <p:sp>
          <p:nvSpPr>
            <p:cNvPr id="22" name="Rectangle 21"/>
            <p:cNvSpPr/>
            <p:nvPr/>
          </p:nvSpPr>
          <p:spPr>
            <a:xfrm>
              <a:off x="1833512" y="3562602"/>
              <a:ext cx="272955" cy="286603"/>
            </a:xfrm>
            <a:prstGeom prst="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dirty="0">
                  <a:solidFill>
                    <a:srgbClr val="000000"/>
                  </a:solidFill>
                  <a:latin typeface="Arial" pitchFamily="34" charset="0"/>
                  <a:cs typeface="Arial" pitchFamily="34" charset="0"/>
                </a:rPr>
                <a:t>2</a:t>
              </a:r>
            </a:p>
          </p:txBody>
        </p:sp>
        <p:sp>
          <p:nvSpPr>
            <p:cNvPr id="23" name="Rectangle 22"/>
            <p:cNvSpPr/>
            <p:nvPr/>
          </p:nvSpPr>
          <p:spPr>
            <a:xfrm>
              <a:off x="2270243" y="3562602"/>
              <a:ext cx="272955" cy="286603"/>
            </a:xfrm>
            <a:prstGeom prst="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dirty="0">
                  <a:solidFill>
                    <a:srgbClr val="000000"/>
                  </a:solidFill>
                  <a:latin typeface="Arial" pitchFamily="34" charset="0"/>
                  <a:cs typeface="Arial" pitchFamily="34" charset="0"/>
                </a:rPr>
                <a:t>3</a:t>
              </a:r>
            </a:p>
          </p:txBody>
        </p:sp>
      </p:grpSp>
      <p:sp>
        <p:nvSpPr>
          <p:cNvPr id="37" name="Rectangle 36">
            <a:extLst>
              <a:ext uri="{FF2B5EF4-FFF2-40B4-BE49-F238E27FC236}">
                <a16:creationId xmlns:a16="http://schemas.microsoft.com/office/drawing/2014/main" id="{8E5DF38A-1810-4889-A51B-725323CE8773}"/>
              </a:ext>
            </a:extLst>
          </p:cNvPr>
          <p:cNvSpPr/>
          <p:nvPr/>
        </p:nvSpPr>
        <p:spPr>
          <a:xfrm>
            <a:off x="6973592" y="4145537"/>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t" anchorCtr="0"/>
          <a:lstStyle/>
          <a:p>
            <a:pPr algn="ctr"/>
            <a:r>
              <a:rPr lang="en-ZA" sz="1600" b="1" dirty="0">
                <a:solidFill>
                  <a:srgbClr val="000000"/>
                </a:solidFill>
                <a:latin typeface="Arial" pitchFamily="34" charset="0"/>
                <a:cs typeface="Arial" pitchFamily="34" charset="0"/>
              </a:rPr>
              <a:t>Randomized Closing Auction</a:t>
            </a:r>
          </a:p>
        </p:txBody>
      </p:sp>
      <p:sp>
        <p:nvSpPr>
          <p:cNvPr id="38" name="NumberBall">
            <a:extLst>
              <a:ext uri="{FF2B5EF4-FFF2-40B4-BE49-F238E27FC236}">
                <a16:creationId xmlns:a16="http://schemas.microsoft.com/office/drawing/2014/main" id="{8409C811-9BD1-4EFB-975A-D60F342D0783}"/>
              </a:ext>
            </a:extLst>
          </p:cNvPr>
          <p:cNvSpPr>
            <a:spLocks noChangeArrowheads="1"/>
          </p:cNvSpPr>
          <p:nvPr/>
        </p:nvSpPr>
        <p:spPr bwMode="gray">
          <a:xfrm>
            <a:off x="6834935" y="4038796"/>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6</a:t>
            </a:r>
          </a:p>
        </p:txBody>
      </p:sp>
      <p:pic>
        <p:nvPicPr>
          <p:cNvPr id="6" name="Graphic 5" descr="Alarm clock">
            <a:extLst>
              <a:ext uri="{FF2B5EF4-FFF2-40B4-BE49-F238E27FC236}">
                <a16:creationId xmlns:a16="http://schemas.microsoft.com/office/drawing/2014/main" id="{75ACD3DC-2392-483A-BE32-EEE50B7EC2E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7768384" y="5085638"/>
            <a:ext cx="914400" cy="914400"/>
          </a:xfrm>
          <a:prstGeom prst="rect">
            <a:avLst/>
          </a:prstGeom>
        </p:spPr>
      </p:pic>
      <p:sp>
        <p:nvSpPr>
          <p:cNvPr id="18" name="Oval 17">
            <a:extLst>
              <a:ext uri="{FF2B5EF4-FFF2-40B4-BE49-F238E27FC236}">
                <a16:creationId xmlns:a16="http://schemas.microsoft.com/office/drawing/2014/main" id="{FF8AF48E-103B-46A4-B5D8-B7D708B8D09C}"/>
              </a:ext>
            </a:extLst>
          </p:cNvPr>
          <p:cNvSpPr/>
          <p:nvPr/>
        </p:nvSpPr>
        <p:spPr>
          <a:xfrm>
            <a:off x="557110" y="3772287"/>
            <a:ext cx="2759909" cy="2711795"/>
          </a:xfrm>
          <a:prstGeom prst="ellipse">
            <a:avLst/>
          </a:prstGeom>
          <a:noFill/>
          <a:ln w="28575">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pic>
        <p:nvPicPr>
          <p:cNvPr id="41" name="Graphic 40" descr="Loading">
            <a:extLst>
              <a:ext uri="{FF2B5EF4-FFF2-40B4-BE49-F238E27FC236}">
                <a16:creationId xmlns:a16="http://schemas.microsoft.com/office/drawing/2014/main" id="{CF654BEF-7C61-459E-B31A-387B81A5D27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flipH="1">
            <a:off x="1045972" y="4914049"/>
            <a:ext cx="1680851" cy="1302634"/>
          </a:xfrm>
          <a:prstGeom prst="rect">
            <a:avLst/>
          </a:prstGeom>
        </p:spPr>
      </p:pic>
    </p:spTree>
    <p:extLst>
      <p:ext uri="{BB962C8B-B14F-4D97-AF65-F5344CB8AC3E}">
        <p14:creationId xmlns:p14="http://schemas.microsoft.com/office/powerpoint/2010/main" val="42692151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CBF7A-11BD-40E3-93CF-26B482FBE7DA}"/>
              </a:ext>
            </a:extLst>
          </p:cNvPr>
          <p:cNvSpPr>
            <a:spLocks noGrp="1"/>
          </p:cNvSpPr>
          <p:nvPr>
            <p:ph type="title"/>
          </p:nvPr>
        </p:nvSpPr>
        <p:spPr/>
        <p:txBody>
          <a:bodyPr/>
          <a:lstStyle/>
          <a:p>
            <a:r>
              <a:rPr lang="en-US" dirty="0"/>
              <a:t>Closer Look: Reduces Tick Sizes</a:t>
            </a:r>
          </a:p>
        </p:txBody>
      </p:sp>
      <p:graphicFrame>
        <p:nvGraphicFramePr>
          <p:cNvPr id="4" name="Table 3">
            <a:extLst>
              <a:ext uri="{FF2B5EF4-FFF2-40B4-BE49-F238E27FC236}">
                <a16:creationId xmlns:a16="http://schemas.microsoft.com/office/drawing/2014/main" id="{31281FC7-8509-43F1-89C2-4CFCE33927F6}"/>
              </a:ext>
            </a:extLst>
          </p:cNvPr>
          <p:cNvGraphicFramePr>
            <a:graphicFrameLocks noGrp="1"/>
          </p:cNvGraphicFramePr>
          <p:nvPr>
            <p:extLst>
              <p:ext uri="{D42A27DB-BD31-4B8C-83A1-F6EECF244321}">
                <p14:modId xmlns:p14="http://schemas.microsoft.com/office/powerpoint/2010/main" val="3176895419"/>
              </p:ext>
            </p:extLst>
          </p:nvPr>
        </p:nvGraphicFramePr>
        <p:xfrm>
          <a:off x="762000" y="1676400"/>
          <a:ext cx="2971801" cy="2209795"/>
        </p:xfrm>
        <a:graphic>
          <a:graphicData uri="http://schemas.openxmlformats.org/drawingml/2006/table">
            <a:tbl>
              <a:tblPr>
                <a:tableStyleId>{5C22544A-7EE6-4342-B048-85BDC9FD1C3A}</a:tableStyleId>
              </a:tblPr>
              <a:tblGrid>
                <a:gridCol w="601436">
                  <a:extLst>
                    <a:ext uri="{9D8B030D-6E8A-4147-A177-3AD203B41FA5}">
                      <a16:colId xmlns:a16="http://schemas.microsoft.com/office/drawing/2014/main" val="2800838829"/>
                    </a:ext>
                  </a:extLst>
                </a:gridCol>
                <a:gridCol w="601436">
                  <a:extLst>
                    <a:ext uri="{9D8B030D-6E8A-4147-A177-3AD203B41FA5}">
                      <a16:colId xmlns:a16="http://schemas.microsoft.com/office/drawing/2014/main" val="1391738613"/>
                    </a:ext>
                  </a:extLst>
                </a:gridCol>
                <a:gridCol w="1768929">
                  <a:extLst>
                    <a:ext uri="{9D8B030D-6E8A-4147-A177-3AD203B41FA5}">
                      <a16:colId xmlns:a16="http://schemas.microsoft.com/office/drawing/2014/main" val="2895215542"/>
                    </a:ext>
                  </a:extLst>
                </a:gridCol>
              </a:tblGrid>
              <a:tr h="349534">
                <a:tc gridSpan="2">
                  <a:txBody>
                    <a:bodyPr/>
                    <a:lstStyle/>
                    <a:p>
                      <a:pPr algn="ctr" fontAlgn="b"/>
                      <a:r>
                        <a:rPr lang="en-US" sz="1100" u="none" strike="noStrike" dirty="0">
                          <a:solidFill>
                            <a:schemeClr val="bg1"/>
                          </a:solidFill>
                          <a:effectLst/>
                        </a:rPr>
                        <a:t>Price range (</a:t>
                      </a:r>
                      <a:r>
                        <a:rPr lang="en-US" sz="1100" u="none" strike="noStrike" dirty="0" err="1">
                          <a:solidFill>
                            <a:schemeClr val="bg1"/>
                          </a:solidFill>
                          <a:effectLst/>
                        </a:rPr>
                        <a:t>fils</a:t>
                      </a:r>
                      <a:r>
                        <a:rPr lang="en-US" sz="1100" u="none" strike="noStrike" dirty="0">
                          <a:solidFill>
                            <a:schemeClr val="bg1"/>
                          </a:solidFill>
                          <a:effectLst/>
                        </a:rPr>
                        <a:t>)</a:t>
                      </a:r>
                      <a:endParaRPr lang="en-US" sz="1100" b="0" i="0" u="none" strike="noStrike" dirty="0">
                        <a:solidFill>
                          <a:schemeClr val="bg1"/>
                        </a:solidFill>
                        <a:effectLst/>
                        <a:latin typeface="Calibri" panose="020F0502020204030204" pitchFamily="34" charset="0"/>
                      </a:endParaRPr>
                    </a:p>
                  </a:txBody>
                  <a:tcPr marL="4763" marR="4763" marT="4763" marB="0" anchor="b">
                    <a:solidFill>
                      <a:srgbClr val="004265"/>
                    </a:solidFill>
                  </a:tcPr>
                </a:tc>
                <a:tc hMerge="1">
                  <a:txBody>
                    <a:bodyPr/>
                    <a:lstStyle/>
                    <a:p>
                      <a:endParaRPr lang="en-US"/>
                    </a:p>
                  </a:txBody>
                  <a:tcPr/>
                </a:tc>
                <a:tc>
                  <a:txBody>
                    <a:bodyPr/>
                    <a:lstStyle/>
                    <a:p>
                      <a:pPr algn="l" fontAlgn="b"/>
                      <a:r>
                        <a:rPr lang="en-US" sz="1100" u="none" strike="noStrike" dirty="0">
                          <a:solidFill>
                            <a:schemeClr val="bg1"/>
                          </a:solidFill>
                          <a:effectLst/>
                        </a:rPr>
                        <a:t> </a:t>
                      </a:r>
                      <a:endParaRPr lang="en-US" sz="1100" b="0" i="0" u="none" strike="noStrike" dirty="0">
                        <a:solidFill>
                          <a:schemeClr val="bg1"/>
                        </a:solidFill>
                        <a:effectLst/>
                        <a:latin typeface="Calibri" panose="020F0502020204030204" pitchFamily="34" charset="0"/>
                      </a:endParaRPr>
                    </a:p>
                  </a:txBody>
                  <a:tcPr marL="4763" marR="4763" marT="4763" marB="0" anchor="b">
                    <a:solidFill>
                      <a:srgbClr val="004265"/>
                    </a:solidFill>
                  </a:tcPr>
                </a:tc>
                <a:extLst>
                  <a:ext uri="{0D108BD9-81ED-4DB2-BD59-A6C34878D82A}">
                    <a16:rowId xmlns:a16="http://schemas.microsoft.com/office/drawing/2014/main" val="1634326064"/>
                  </a:ext>
                </a:extLst>
              </a:tr>
              <a:tr h="372053">
                <a:tc>
                  <a:txBody>
                    <a:bodyPr/>
                    <a:lstStyle/>
                    <a:p>
                      <a:pPr algn="ctr" fontAlgn="b"/>
                      <a:r>
                        <a:rPr lang="en-US" sz="1100" u="none" strike="noStrike">
                          <a:solidFill>
                            <a:schemeClr val="bg1"/>
                          </a:solidFill>
                          <a:effectLst/>
                        </a:rPr>
                        <a:t>from </a:t>
                      </a:r>
                      <a:endParaRPr lang="en-US" sz="1100" b="0" i="0" u="none" strike="noStrike">
                        <a:solidFill>
                          <a:schemeClr val="bg1"/>
                        </a:solidFill>
                        <a:effectLst/>
                        <a:latin typeface="Calibri" panose="020F0502020204030204" pitchFamily="34" charset="0"/>
                      </a:endParaRPr>
                    </a:p>
                  </a:txBody>
                  <a:tcPr marL="4763" marR="4763" marT="4763" marB="0" anchor="b">
                    <a:solidFill>
                      <a:srgbClr val="004265"/>
                    </a:solidFill>
                  </a:tcPr>
                </a:tc>
                <a:tc>
                  <a:txBody>
                    <a:bodyPr/>
                    <a:lstStyle/>
                    <a:p>
                      <a:pPr algn="ctr" fontAlgn="b"/>
                      <a:r>
                        <a:rPr lang="en-US" sz="1100" u="none" strike="noStrike" dirty="0">
                          <a:solidFill>
                            <a:schemeClr val="bg1"/>
                          </a:solidFill>
                          <a:effectLst/>
                        </a:rPr>
                        <a:t>to</a:t>
                      </a:r>
                      <a:endParaRPr lang="en-US" sz="1100" b="0" i="0" u="none" strike="noStrike" dirty="0">
                        <a:solidFill>
                          <a:schemeClr val="bg1"/>
                        </a:solidFill>
                        <a:effectLst/>
                        <a:latin typeface="Calibri" panose="020F0502020204030204" pitchFamily="34" charset="0"/>
                      </a:endParaRPr>
                    </a:p>
                  </a:txBody>
                  <a:tcPr marL="4763" marR="4763" marT="4763" marB="0" anchor="b">
                    <a:solidFill>
                      <a:srgbClr val="004265"/>
                    </a:solidFill>
                  </a:tcPr>
                </a:tc>
                <a:tc>
                  <a:txBody>
                    <a:bodyPr/>
                    <a:lstStyle/>
                    <a:p>
                      <a:pPr algn="l" fontAlgn="b"/>
                      <a:r>
                        <a:rPr lang="en-US" sz="1100" u="none" strike="noStrike" dirty="0">
                          <a:solidFill>
                            <a:schemeClr val="bg1"/>
                          </a:solidFill>
                          <a:effectLst/>
                        </a:rPr>
                        <a:t>Tick movement (</a:t>
                      </a:r>
                      <a:r>
                        <a:rPr lang="en-US" sz="1100" u="none" strike="noStrike" dirty="0" err="1">
                          <a:solidFill>
                            <a:schemeClr val="bg1"/>
                          </a:solidFill>
                          <a:effectLst/>
                        </a:rPr>
                        <a:t>fils</a:t>
                      </a:r>
                      <a:r>
                        <a:rPr lang="en-US" sz="1100" u="none" strike="noStrike" dirty="0">
                          <a:solidFill>
                            <a:schemeClr val="bg1"/>
                          </a:solidFill>
                          <a:effectLst/>
                        </a:rPr>
                        <a:t>)</a:t>
                      </a:r>
                      <a:endParaRPr lang="en-US" sz="1100" b="0" i="0" u="none" strike="noStrike" dirty="0">
                        <a:solidFill>
                          <a:schemeClr val="bg1"/>
                        </a:solidFill>
                        <a:effectLst/>
                        <a:latin typeface="Calibri" panose="020F0502020204030204" pitchFamily="34" charset="0"/>
                      </a:endParaRPr>
                    </a:p>
                  </a:txBody>
                  <a:tcPr marL="4763" marR="4763" marT="4763" marB="0" anchor="b">
                    <a:solidFill>
                      <a:srgbClr val="004265"/>
                    </a:solidFill>
                  </a:tcPr>
                </a:tc>
                <a:extLst>
                  <a:ext uri="{0D108BD9-81ED-4DB2-BD59-A6C34878D82A}">
                    <a16:rowId xmlns:a16="http://schemas.microsoft.com/office/drawing/2014/main" val="2744628371"/>
                  </a:ext>
                </a:extLst>
              </a:tr>
              <a:tr h="186026">
                <a:tc>
                  <a:txBody>
                    <a:bodyPr/>
                    <a:lstStyle/>
                    <a:p>
                      <a:pPr algn="ctr" fontAlgn="b"/>
                      <a:r>
                        <a:rPr lang="en-US" sz="1100" u="none" strike="noStrike">
                          <a:effectLst/>
                        </a:rPr>
                        <a:t>1</a:t>
                      </a:r>
                      <a:endParaRPr lang="en-US" sz="11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r>
                        <a:rPr lang="en-US" sz="1100" u="none" strike="noStrike">
                          <a:effectLst/>
                        </a:rPr>
                        <a:t>50</a:t>
                      </a:r>
                      <a:endParaRPr lang="en-US" sz="11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r>
                        <a:rPr lang="en-US" sz="1100" u="none" strike="noStrike" dirty="0">
                          <a:effectLst/>
                        </a:rPr>
                        <a:t>0.5</a:t>
                      </a:r>
                      <a:endParaRPr lang="en-US" sz="1100" b="0" i="0" u="none" strike="noStrike" dirty="0">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1706860635"/>
                  </a:ext>
                </a:extLst>
              </a:tr>
              <a:tr h="186026">
                <a:tc>
                  <a:txBody>
                    <a:bodyPr/>
                    <a:lstStyle/>
                    <a:p>
                      <a:pPr algn="ctr" fontAlgn="b"/>
                      <a:r>
                        <a:rPr lang="en-US" sz="1100" u="none" strike="noStrike">
                          <a:effectLst/>
                        </a:rPr>
                        <a:t>51</a:t>
                      </a:r>
                      <a:endParaRPr lang="en-US" sz="11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r>
                        <a:rPr lang="en-US" sz="1100" u="none" strike="noStrike">
                          <a:effectLst/>
                        </a:rPr>
                        <a:t>100</a:t>
                      </a:r>
                      <a:endParaRPr lang="en-US" sz="11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1683742781"/>
                  </a:ext>
                </a:extLst>
              </a:tr>
              <a:tr h="186026">
                <a:tc>
                  <a:txBody>
                    <a:bodyPr/>
                    <a:lstStyle/>
                    <a:p>
                      <a:pPr algn="ctr" fontAlgn="b"/>
                      <a:r>
                        <a:rPr lang="en-US" sz="1100" u="none" strike="noStrike">
                          <a:effectLst/>
                        </a:rPr>
                        <a:t>102</a:t>
                      </a:r>
                      <a:endParaRPr lang="en-US" sz="11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r>
                        <a:rPr lang="en-US" sz="1100" u="none" strike="noStrike">
                          <a:effectLst/>
                        </a:rPr>
                        <a:t>250</a:t>
                      </a:r>
                      <a:endParaRPr lang="en-US" sz="11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r>
                        <a:rPr lang="en-US" sz="1100" u="none" strike="noStrike">
                          <a:effectLst/>
                        </a:rPr>
                        <a:t>2</a:t>
                      </a:r>
                      <a:endParaRPr lang="en-US" sz="1100" b="0" i="0" u="none" strike="noStrike">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2825574270"/>
                  </a:ext>
                </a:extLst>
              </a:tr>
              <a:tr h="186026">
                <a:tc>
                  <a:txBody>
                    <a:bodyPr/>
                    <a:lstStyle/>
                    <a:p>
                      <a:pPr algn="ctr" fontAlgn="b"/>
                      <a:r>
                        <a:rPr lang="en-US" sz="1100" u="none" strike="noStrike">
                          <a:effectLst/>
                        </a:rPr>
                        <a:t>255</a:t>
                      </a:r>
                      <a:endParaRPr lang="en-US" sz="11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r>
                        <a:rPr lang="en-US" sz="1100" u="none" strike="noStrike">
                          <a:effectLst/>
                        </a:rPr>
                        <a:t>500</a:t>
                      </a:r>
                      <a:endParaRPr lang="en-US" sz="11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r>
                        <a:rPr lang="en-US" sz="1100" u="none" strike="noStrike">
                          <a:effectLst/>
                        </a:rPr>
                        <a:t>5</a:t>
                      </a:r>
                      <a:endParaRPr lang="en-US" sz="1100" b="0" i="0" u="none" strike="noStrike">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2091288185"/>
                  </a:ext>
                </a:extLst>
              </a:tr>
              <a:tr h="186026">
                <a:tc>
                  <a:txBody>
                    <a:bodyPr/>
                    <a:lstStyle/>
                    <a:p>
                      <a:pPr algn="ctr" fontAlgn="b"/>
                      <a:r>
                        <a:rPr lang="en-US" sz="1100" u="none" strike="noStrike">
                          <a:effectLst/>
                        </a:rPr>
                        <a:t>510</a:t>
                      </a:r>
                      <a:endParaRPr lang="en-US" sz="11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r>
                        <a:rPr lang="en-US" sz="1100" u="none" strike="noStrike">
                          <a:effectLst/>
                        </a:rPr>
                        <a:t>1000</a:t>
                      </a:r>
                      <a:endParaRPr lang="en-US" sz="11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r>
                        <a:rPr lang="en-US" sz="1100" u="none" strike="noStrike">
                          <a:effectLst/>
                        </a:rPr>
                        <a:t>10</a:t>
                      </a:r>
                      <a:endParaRPr lang="en-US" sz="1100" b="0" i="0" u="none" strike="noStrike">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2712209977"/>
                  </a:ext>
                </a:extLst>
              </a:tr>
              <a:tr h="186026">
                <a:tc>
                  <a:txBody>
                    <a:bodyPr/>
                    <a:lstStyle/>
                    <a:p>
                      <a:pPr algn="ctr" fontAlgn="b"/>
                      <a:r>
                        <a:rPr lang="en-US" sz="1100" u="none" strike="noStrike">
                          <a:effectLst/>
                        </a:rPr>
                        <a:t>1020</a:t>
                      </a:r>
                      <a:endParaRPr lang="en-US" sz="11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r>
                        <a:rPr lang="en-US" sz="1100" u="none" strike="noStrike">
                          <a:effectLst/>
                        </a:rPr>
                        <a:t>2500</a:t>
                      </a:r>
                      <a:endParaRPr lang="en-US" sz="11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r>
                        <a:rPr lang="en-US" sz="1100" u="none" strike="noStrike">
                          <a:effectLst/>
                        </a:rPr>
                        <a:t>20</a:t>
                      </a:r>
                      <a:endParaRPr lang="en-US" sz="1100" b="0" i="0" u="none" strike="noStrike">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4018621193"/>
                  </a:ext>
                </a:extLst>
              </a:tr>
              <a:tr h="186026">
                <a:tc>
                  <a:txBody>
                    <a:bodyPr/>
                    <a:lstStyle/>
                    <a:p>
                      <a:pPr algn="ctr" fontAlgn="b"/>
                      <a:r>
                        <a:rPr lang="en-US" sz="1100" u="none" strike="noStrike">
                          <a:effectLst/>
                        </a:rPr>
                        <a:t>2520</a:t>
                      </a:r>
                      <a:endParaRPr lang="en-US" sz="11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r>
                        <a:rPr lang="en-US" sz="1100" u="none" strike="noStrike">
                          <a:effectLst/>
                        </a:rPr>
                        <a:t>5000</a:t>
                      </a:r>
                      <a:endParaRPr lang="en-US" sz="11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r>
                        <a:rPr lang="en-US" sz="1100" u="none" strike="noStrike">
                          <a:effectLst/>
                        </a:rPr>
                        <a:t>20</a:t>
                      </a:r>
                      <a:endParaRPr lang="en-US" sz="1100" b="0" i="0" u="none" strike="noStrike">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1816671060"/>
                  </a:ext>
                </a:extLst>
              </a:tr>
              <a:tr h="186026">
                <a:tc>
                  <a:txBody>
                    <a:bodyPr/>
                    <a:lstStyle/>
                    <a:p>
                      <a:pPr algn="ctr" fontAlgn="b"/>
                      <a:r>
                        <a:rPr lang="en-US" sz="1100" u="none" strike="noStrike">
                          <a:effectLst/>
                        </a:rPr>
                        <a:t>5050</a:t>
                      </a:r>
                      <a:endParaRPr lang="en-US" sz="11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r>
                        <a:rPr lang="en-US" sz="1100" u="none" strike="noStrike">
                          <a:effectLst/>
                        </a:rPr>
                        <a:t>9900</a:t>
                      </a:r>
                      <a:endParaRPr lang="en-US" sz="11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r>
                        <a:rPr lang="en-US" sz="1100" u="none" strike="noStrike" dirty="0">
                          <a:effectLst/>
                        </a:rPr>
                        <a:t>50</a:t>
                      </a:r>
                      <a:endParaRPr lang="en-US" sz="1100" b="0" i="0" u="none" strike="noStrike" dirty="0">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1179884101"/>
                  </a:ext>
                </a:extLst>
              </a:tr>
            </a:tbl>
          </a:graphicData>
        </a:graphic>
      </p:graphicFrame>
      <p:graphicFrame>
        <p:nvGraphicFramePr>
          <p:cNvPr id="5" name="Table 4">
            <a:extLst>
              <a:ext uri="{FF2B5EF4-FFF2-40B4-BE49-F238E27FC236}">
                <a16:creationId xmlns:a16="http://schemas.microsoft.com/office/drawing/2014/main" id="{E4E8B44C-06B5-466B-9361-151ED485269E}"/>
              </a:ext>
            </a:extLst>
          </p:cNvPr>
          <p:cNvGraphicFramePr>
            <a:graphicFrameLocks noGrp="1"/>
          </p:cNvGraphicFramePr>
          <p:nvPr>
            <p:extLst>
              <p:ext uri="{D42A27DB-BD31-4B8C-83A1-F6EECF244321}">
                <p14:modId xmlns:p14="http://schemas.microsoft.com/office/powerpoint/2010/main" val="3489177650"/>
              </p:ext>
            </p:extLst>
          </p:nvPr>
        </p:nvGraphicFramePr>
        <p:xfrm>
          <a:off x="762000" y="4724400"/>
          <a:ext cx="1981200" cy="723900"/>
        </p:xfrm>
        <a:graphic>
          <a:graphicData uri="http://schemas.openxmlformats.org/drawingml/2006/table">
            <a:tbl>
              <a:tblPr>
                <a:tableStyleId>{5C22544A-7EE6-4342-B048-85BDC9FD1C3A}</a:tableStyleId>
              </a:tblPr>
              <a:tblGrid>
                <a:gridCol w="956129">
                  <a:extLst>
                    <a:ext uri="{9D8B030D-6E8A-4147-A177-3AD203B41FA5}">
                      <a16:colId xmlns:a16="http://schemas.microsoft.com/office/drawing/2014/main" val="3584056610"/>
                    </a:ext>
                  </a:extLst>
                </a:gridCol>
                <a:gridCol w="1025071">
                  <a:extLst>
                    <a:ext uri="{9D8B030D-6E8A-4147-A177-3AD203B41FA5}">
                      <a16:colId xmlns:a16="http://schemas.microsoft.com/office/drawing/2014/main" val="3751817708"/>
                    </a:ext>
                  </a:extLst>
                </a:gridCol>
              </a:tblGrid>
              <a:tr h="180975">
                <a:tc>
                  <a:txBody>
                    <a:bodyPr/>
                    <a:lstStyle/>
                    <a:p>
                      <a:pPr algn="ctr" fontAlgn="b"/>
                      <a:r>
                        <a:rPr lang="en-US" sz="1100" u="none" strike="noStrike" dirty="0">
                          <a:effectLst/>
                        </a:rPr>
                        <a:t>Best Ask</a:t>
                      </a:r>
                      <a:endParaRPr lang="en-US" sz="1100" b="0" i="0" u="none" strike="noStrike" dirty="0">
                        <a:solidFill>
                          <a:srgbClr val="000000"/>
                        </a:solidFill>
                        <a:effectLst/>
                        <a:latin typeface="Calibri" panose="020F0502020204030204" pitchFamily="34" charset="0"/>
                      </a:endParaRPr>
                    </a:p>
                  </a:txBody>
                  <a:tcPr marL="4763" marR="4763" marT="4763" marB="0" anchor="b">
                    <a:solidFill>
                      <a:srgbClr val="FCCCC4"/>
                    </a:solidFill>
                  </a:tcPr>
                </a:tc>
                <a:tc>
                  <a:txBody>
                    <a:bodyPr/>
                    <a:lstStyle/>
                    <a:p>
                      <a:pPr algn="ctr" fontAlgn="b"/>
                      <a:endParaRPr lang="en-US" sz="1100" b="0" i="0" u="none" strike="noStrike">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2727932642"/>
                  </a:ext>
                </a:extLst>
              </a:tr>
              <a:tr h="180975">
                <a:tc>
                  <a:txBody>
                    <a:bodyPr/>
                    <a:lstStyle/>
                    <a:p>
                      <a:pPr algn="ctr" fontAlgn="b"/>
                      <a:r>
                        <a:rPr lang="en-US" sz="1100" u="none" strike="noStrike" dirty="0">
                          <a:effectLst/>
                        </a:rPr>
                        <a:t>950</a:t>
                      </a:r>
                      <a:endParaRPr lang="en-US" sz="1100" b="0" i="0" u="none" strike="noStrike" dirty="0">
                        <a:solidFill>
                          <a:srgbClr val="000000"/>
                        </a:solidFill>
                        <a:effectLst/>
                        <a:latin typeface="Calibri" panose="020F0502020204030204" pitchFamily="34" charset="0"/>
                      </a:endParaRPr>
                    </a:p>
                  </a:txBody>
                  <a:tcPr marL="4763" marR="4763" marT="4763" marB="0" anchor="b">
                    <a:solidFill>
                      <a:srgbClr val="FCCCC4"/>
                    </a:solidFill>
                  </a:tcPr>
                </a:tc>
                <a:tc>
                  <a:txBody>
                    <a:bodyPr/>
                    <a:lstStyle/>
                    <a:p>
                      <a:pPr algn="ctr" fontAlgn="b"/>
                      <a:endParaRPr lang="en-US" sz="1100" b="0" i="0" u="none" strike="noStrike">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113966874"/>
                  </a:ext>
                </a:extLst>
              </a:tr>
              <a:tr h="180975">
                <a:tc>
                  <a:txBody>
                    <a:bodyPr/>
                    <a:lstStyle/>
                    <a:p>
                      <a:pPr algn="ctr" fontAlgn="b"/>
                      <a:endParaRPr lang="en-US" sz="11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r>
                        <a:rPr lang="en-US" sz="1100" u="none" strike="noStrike" dirty="0">
                          <a:effectLst/>
                        </a:rPr>
                        <a:t>940</a:t>
                      </a:r>
                      <a:endParaRPr lang="en-US" sz="1100" b="0" i="0" u="none" strike="noStrike" dirty="0">
                        <a:solidFill>
                          <a:srgbClr val="000000"/>
                        </a:solidFill>
                        <a:effectLst/>
                        <a:latin typeface="Calibri" panose="020F0502020204030204" pitchFamily="34" charset="0"/>
                      </a:endParaRPr>
                    </a:p>
                  </a:txBody>
                  <a:tcPr marL="4763" marR="4763" marT="4763" marB="0" anchor="b">
                    <a:solidFill>
                      <a:srgbClr val="D5ECD4"/>
                    </a:solidFill>
                  </a:tcPr>
                </a:tc>
                <a:extLst>
                  <a:ext uri="{0D108BD9-81ED-4DB2-BD59-A6C34878D82A}">
                    <a16:rowId xmlns:a16="http://schemas.microsoft.com/office/drawing/2014/main" val="3933128422"/>
                  </a:ext>
                </a:extLst>
              </a:tr>
              <a:tr h="180975">
                <a:tc>
                  <a:txBody>
                    <a:bodyPr/>
                    <a:lstStyle/>
                    <a:p>
                      <a:pPr algn="ctr" fontAlgn="b"/>
                      <a:endParaRPr lang="en-US" sz="11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r>
                        <a:rPr lang="en-US" sz="1100" u="none" strike="noStrike" dirty="0">
                          <a:effectLst/>
                        </a:rPr>
                        <a:t>Best Bid</a:t>
                      </a:r>
                      <a:endParaRPr lang="en-US" sz="1100" b="0" i="0" u="none" strike="noStrike" dirty="0">
                        <a:solidFill>
                          <a:srgbClr val="000000"/>
                        </a:solidFill>
                        <a:effectLst/>
                        <a:latin typeface="Calibri" panose="020F0502020204030204" pitchFamily="34" charset="0"/>
                      </a:endParaRPr>
                    </a:p>
                  </a:txBody>
                  <a:tcPr marL="4763" marR="4763" marT="4763" marB="0" anchor="b">
                    <a:solidFill>
                      <a:srgbClr val="D5ECD4"/>
                    </a:solidFill>
                  </a:tcPr>
                </a:tc>
                <a:extLst>
                  <a:ext uri="{0D108BD9-81ED-4DB2-BD59-A6C34878D82A}">
                    <a16:rowId xmlns:a16="http://schemas.microsoft.com/office/drawing/2014/main" val="2678092056"/>
                  </a:ext>
                </a:extLst>
              </a:tr>
            </a:tbl>
          </a:graphicData>
        </a:graphic>
      </p:graphicFrame>
      <p:sp>
        <p:nvSpPr>
          <p:cNvPr id="6" name="TextBox 5">
            <a:extLst>
              <a:ext uri="{FF2B5EF4-FFF2-40B4-BE49-F238E27FC236}">
                <a16:creationId xmlns:a16="http://schemas.microsoft.com/office/drawing/2014/main" id="{AC410DEF-3DD5-4B58-8C04-36CC27A2D38A}"/>
              </a:ext>
            </a:extLst>
          </p:cNvPr>
          <p:cNvSpPr txBox="1"/>
          <p:nvPr/>
        </p:nvSpPr>
        <p:spPr>
          <a:xfrm>
            <a:off x="381000" y="4370394"/>
            <a:ext cx="1524000" cy="397201"/>
          </a:xfrm>
          <a:prstGeom prst="rect">
            <a:avLst/>
          </a:prstGeom>
          <a:noFill/>
        </p:spPr>
        <p:txBody>
          <a:bodyPr wrap="square" tIns="90000" bIns="90000" rtlCol="0" anchor="t">
            <a:spAutoFit/>
          </a:bodyPr>
          <a:lstStyle/>
          <a:p>
            <a:pPr algn="ctr"/>
            <a:r>
              <a:rPr lang="en-US" sz="1400" dirty="0">
                <a:solidFill>
                  <a:srgbClr val="000000"/>
                </a:solidFill>
                <a:latin typeface="Arial" pitchFamily="34" charset="0"/>
                <a:cs typeface="Arial" pitchFamily="34" charset="0"/>
              </a:rPr>
              <a:t>Example:</a:t>
            </a:r>
          </a:p>
        </p:txBody>
      </p:sp>
      <p:sp>
        <p:nvSpPr>
          <p:cNvPr id="7" name="TextBox 6">
            <a:extLst>
              <a:ext uri="{FF2B5EF4-FFF2-40B4-BE49-F238E27FC236}">
                <a16:creationId xmlns:a16="http://schemas.microsoft.com/office/drawing/2014/main" id="{03748578-1668-444A-A5E6-9C8749F0D46E}"/>
              </a:ext>
            </a:extLst>
          </p:cNvPr>
          <p:cNvSpPr txBox="1"/>
          <p:nvPr/>
        </p:nvSpPr>
        <p:spPr>
          <a:xfrm>
            <a:off x="457200" y="5689809"/>
            <a:ext cx="2667000" cy="612645"/>
          </a:xfrm>
          <a:prstGeom prst="rect">
            <a:avLst/>
          </a:prstGeom>
          <a:noFill/>
        </p:spPr>
        <p:txBody>
          <a:bodyPr wrap="square" tIns="90000" bIns="90000" rtlCol="0" anchor="t">
            <a:spAutoFit/>
          </a:bodyPr>
          <a:lstStyle/>
          <a:p>
            <a:r>
              <a:rPr lang="en-US" sz="1400" dirty="0">
                <a:solidFill>
                  <a:srgbClr val="000000"/>
                </a:solidFill>
                <a:latin typeface="Arial" pitchFamily="34" charset="0"/>
                <a:cs typeface="Arial" pitchFamily="34" charset="0"/>
              </a:rPr>
              <a:t>10 </a:t>
            </a:r>
            <a:r>
              <a:rPr lang="en-US" sz="1400" dirty="0" err="1">
                <a:solidFill>
                  <a:srgbClr val="000000"/>
                </a:solidFill>
                <a:latin typeface="Arial" pitchFamily="34" charset="0"/>
                <a:cs typeface="Arial" pitchFamily="34" charset="0"/>
              </a:rPr>
              <a:t>fils</a:t>
            </a:r>
            <a:r>
              <a:rPr lang="en-US" sz="1400" dirty="0">
                <a:solidFill>
                  <a:srgbClr val="000000"/>
                </a:solidFill>
                <a:latin typeface="Arial" pitchFamily="34" charset="0"/>
                <a:cs typeface="Arial" pitchFamily="34" charset="0"/>
              </a:rPr>
              <a:t> - Spread</a:t>
            </a:r>
          </a:p>
          <a:p>
            <a:r>
              <a:rPr lang="en-US" sz="1400" dirty="0">
                <a:solidFill>
                  <a:srgbClr val="000000"/>
                </a:solidFill>
                <a:latin typeface="Arial" pitchFamily="34" charset="0"/>
                <a:cs typeface="Arial" pitchFamily="34" charset="0"/>
              </a:rPr>
              <a:t>Potential cost of trade 1.06%! </a:t>
            </a:r>
          </a:p>
        </p:txBody>
      </p:sp>
      <p:graphicFrame>
        <p:nvGraphicFramePr>
          <p:cNvPr id="8" name="Table 7">
            <a:extLst>
              <a:ext uri="{FF2B5EF4-FFF2-40B4-BE49-F238E27FC236}">
                <a16:creationId xmlns:a16="http://schemas.microsoft.com/office/drawing/2014/main" id="{226C3520-1FD9-4F21-86DE-16BD7D23AB6F}"/>
              </a:ext>
            </a:extLst>
          </p:cNvPr>
          <p:cNvGraphicFramePr>
            <a:graphicFrameLocks noGrp="1"/>
          </p:cNvGraphicFramePr>
          <p:nvPr>
            <p:extLst>
              <p:ext uri="{D42A27DB-BD31-4B8C-83A1-F6EECF244321}">
                <p14:modId xmlns:p14="http://schemas.microsoft.com/office/powerpoint/2010/main" val="3608504923"/>
              </p:ext>
            </p:extLst>
          </p:nvPr>
        </p:nvGraphicFramePr>
        <p:xfrm>
          <a:off x="5486400" y="1676400"/>
          <a:ext cx="2971801" cy="1095256"/>
        </p:xfrm>
        <a:graphic>
          <a:graphicData uri="http://schemas.openxmlformats.org/drawingml/2006/table">
            <a:tbl>
              <a:tblPr>
                <a:tableStyleId>{5C22544A-7EE6-4342-B048-85BDC9FD1C3A}</a:tableStyleId>
              </a:tblPr>
              <a:tblGrid>
                <a:gridCol w="601436">
                  <a:extLst>
                    <a:ext uri="{9D8B030D-6E8A-4147-A177-3AD203B41FA5}">
                      <a16:colId xmlns:a16="http://schemas.microsoft.com/office/drawing/2014/main" val="2447818267"/>
                    </a:ext>
                  </a:extLst>
                </a:gridCol>
                <a:gridCol w="601436">
                  <a:extLst>
                    <a:ext uri="{9D8B030D-6E8A-4147-A177-3AD203B41FA5}">
                      <a16:colId xmlns:a16="http://schemas.microsoft.com/office/drawing/2014/main" val="2498912073"/>
                    </a:ext>
                  </a:extLst>
                </a:gridCol>
                <a:gridCol w="1768929">
                  <a:extLst>
                    <a:ext uri="{9D8B030D-6E8A-4147-A177-3AD203B41FA5}">
                      <a16:colId xmlns:a16="http://schemas.microsoft.com/office/drawing/2014/main" val="3471226202"/>
                    </a:ext>
                  </a:extLst>
                </a:gridCol>
              </a:tblGrid>
              <a:tr h="349534">
                <a:tc gridSpan="2">
                  <a:txBody>
                    <a:bodyPr/>
                    <a:lstStyle/>
                    <a:p>
                      <a:pPr algn="ctr" fontAlgn="b"/>
                      <a:r>
                        <a:rPr lang="en-US" sz="1100" u="none" strike="noStrike" dirty="0">
                          <a:solidFill>
                            <a:schemeClr val="bg1"/>
                          </a:solidFill>
                          <a:effectLst/>
                        </a:rPr>
                        <a:t>Price range (</a:t>
                      </a:r>
                      <a:r>
                        <a:rPr lang="en-US" sz="1100" u="none" strike="noStrike" dirty="0" err="1">
                          <a:solidFill>
                            <a:schemeClr val="bg1"/>
                          </a:solidFill>
                          <a:effectLst/>
                        </a:rPr>
                        <a:t>fils</a:t>
                      </a:r>
                      <a:r>
                        <a:rPr lang="en-US" sz="1100" u="none" strike="noStrike" dirty="0">
                          <a:solidFill>
                            <a:schemeClr val="bg1"/>
                          </a:solidFill>
                          <a:effectLst/>
                        </a:rPr>
                        <a:t>)</a:t>
                      </a:r>
                      <a:endParaRPr lang="en-US" sz="1100" b="0" i="0" u="none" strike="noStrike" dirty="0">
                        <a:solidFill>
                          <a:schemeClr val="bg1"/>
                        </a:solidFill>
                        <a:effectLst/>
                        <a:latin typeface="Calibri" panose="020F0502020204030204" pitchFamily="34" charset="0"/>
                      </a:endParaRPr>
                    </a:p>
                  </a:txBody>
                  <a:tcPr marL="4763" marR="4763" marT="4763" marB="0" anchor="b">
                    <a:solidFill>
                      <a:srgbClr val="004265"/>
                    </a:solidFill>
                  </a:tcPr>
                </a:tc>
                <a:tc hMerge="1">
                  <a:txBody>
                    <a:bodyPr/>
                    <a:lstStyle/>
                    <a:p>
                      <a:endParaRPr lang="en-US"/>
                    </a:p>
                  </a:txBody>
                  <a:tcPr/>
                </a:tc>
                <a:tc>
                  <a:txBody>
                    <a:bodyPr/>
                    <a:lstStyle/>
                    <a:p>
                      <a:pPr algn="l" fontAlgn="b"/>
                      <a:r>
                        <a:rPr lang="en-US" sz="1100" u="none" strike="noStrike" dirty="0">
                          <a:solidFill>
                            <a:schemeClr val="bg1"/>
                          </a:solidFill>
                          <a:effectLst/>
                        </a:rPr>
                        <a:t> </a:t>
                      </a:r>
                      <a:endParaRPr lang="en-US" sz="1100" b="0" i="0" u="none" strike="noStrike" dirty="0">
                        <a:solidFill>
                          <a:schemeClr val="bg1"/>
                        </a:solidFill>
                        <a:effectLst/>
                        <a:latin typeface="Calibri" panose="020F0502020204030204" pitchFamily="34" charset="0"/>
                      </a:endParaRPr>
                    </a:p>
                  </a:txBody>
                  <a:tcPr marL="4763" marR="4763" marT="4763" marB="0" anchor="b">
                    <a:solidFill>
                      <a:srgbClr val="004265"/>
                    </a:solidFill>
                  </a:tcPr>
                </a:tc>
                <a:extLst>
                  <a:ext uri="{0D108BD9-81ED-4DB2-BD59-A6C34878D82A}">
                    <a16:rowId xmlns:a16="http://schemas.microsoft.com/office/drawing/2014/main" val="2924765505"/>
                  </a:ext>
                </a:extLst>
              </a:tr>
              <a:tr h="372053">
                <a:tc>
                  <a:txBody>
                    <a:bodyPr/>
                    <a:lstStyle/>
                    <a:p>
                      <a:pPr algn="ctr" fontAlgn="b"/>
                      <a:r>
                        <a:rPr lang="en-US" sz="1100" u="none" strike="noStrike">
                          <a:solidFill>
                            <a:schemeClr val="bg1"/>
                          </a:solidFill>
                          <a:effectLst/>
                        </a:rPr>
                        <a:t>from </a:t>
                      </a:r>
                      <a:endParaRPr lang="en-US" sz="1100" b="0" i="0" u="none" strike="noStrike">
                        <a:solidFill>
                          <a:schemeClr val="bg1"/>
                        </a:solidFill>
                        <a:effectLst/>
                        <a:latin typeface="Calibri" panose="020F0502020204030204" pitchFamily="34" charset="0"/>
                      </a:endParaRPr>
                    </a:p>
                  </a:txBody>
                  <a:tcPr marL="4763" marR="4763" marT="4763" marB="0" anchor="b">
                    <a:solidFill>
                      <a:srgbClr val="004265"/>
                    </a:solidFill>
                  </a:tcPr>
                </a:tc>
                <a:tc>
                  <a:txBody>
                    <a:bodyPr/>
                    <a:lstStyle/>
                    <a:p>
                      <a:pPr algn="ctr" fontAlgn="b"/>
                      <a:r>
                        <a:rPr lang="en-US" sz="1100" u="none" strike="noStrike" dirty="0">
                          <a:solidFill>
                            <a:schemeClr val="bg1"/>
                          </a:solidFill>
                          <a:effectLst/>
                        </a:rPr>
                        <a:t>to</a:t>
                      </a:r>
                      <a:endParaRPr lang="en-US" sz="1100" b="0" i="0" u="none" strike="noStrike" dirty="0">
                        <a:solidFill>
                          <a:schemeClr val="bg1"/>
                        </a:solidFill>
                        <a:effectLst/>
                        <a:latin typeface="Calibri" panose="020F0502020204030204" pitchFamily="34" charset="0"/>
                      </a:endParaRPr>
                    </a:p>
                  </a:txBody>
                  <a:tcPr marL="4763" marR="4763" marT="4763" marB="0" anchor="b">
                    <a:solidFill>
                      <a:srgbClr val="004265"/>
                    </a:solidFill>
                  </a:tcPr>
                </a:tc>
                <a:tc>
                  <a:txBody>
                    <a:bodyPr/>
                    <a:lstStyle/>
                    <a:p>
                      <a:pPr algn="l" fontAlgn="b"/>
                      <a:r>
                        <a:rPr lang="en-US" sz="1100" u="none" strike="noStrike" dirty="0">
                          <a:solidFill>
                            <a:schemeClr val="bg1"/>
                          </a:solidFill>
                          <a:effectLst/>
                        </a:rPr>
                        <a:t>Tick movement (</a:t>
                      </a:r>
                      <a:r>
                        <a:rPr lang="en-US" sz="1100" u="none" strike="noStrike" dirty="0" err="1">
                          <a:solidFill>
                            <a:schemeClr val="bg1"/>
                          </a:solidFill>
                          <a:effectLst/>
                        </a:rPr>
                        <a:t>fils</a:t>
                      </a:r>
                      <a:r>
                        <a:rPr lang="en-US" sz="1100" u="none" strike="noStrike" dirty="0">
                          <a:solidFill>
                            <a:schemeClr val="bg1"/>
                          </a:solidFill>
                          <a:effectLst/>
                        </a:rPr>
                        <a:t>)</a:t>
                      </a:r>
                      <a:endParaRPr lang="en-US" sz="1100" b="0" i="0" u="none" strike="noStrike" dirty="0">
                        <a:solidFill>
                          <a:schemeClr val="bg1"/>
                        </a:solidFill>
                        <a:effectLst/>
                        <a:latin typeface="Calibri" panose="020F0502020204030204" pitchFamily="34" charset="0"/>
                      </a:endParaRPr>
                    </a:p>
                  </a:txBody>
                  <a:tcPr marL="4763" marR="4763" marT="4763" marB="0" anchor="b">
                    <a:solidFill>
                      <a:srgbClr val="004265"/>
                    </a:solidFill>
                  </a:tcPr>
                </a:tc>
                <a:extLst>
                  <a:ext uri="{0D108BD9-81ED-4DB2-BD59-A6C34878D82A}">
                    <a16:rowId xmlns:a16="http://schemas.microsoft.com/office/drawing/2014/main" val="3173510816"/>
                  </a:ext>
                </a:extLst>
              </a:tr>
              <a:tr h="186026">
                <a:tc>
                  <a:txBody>
                    <a:bodyPr/>
                    <a:lstStyle/>
                    <a:p>
                      <a:pPr algn="ctr" fontAlgn="b"/>
                      <a:r>
                        <a:rPr lang="en-US" sz="1100" u="none" strike="noStrike">
                          <a:effectLst/>
                        </a:rPr>
                        <a:t>1</a:t>
                      </a:r>
                      <a:endParaRPr lang="en-US" sz="11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r>
                        <a:rPr lang="en-US" sz="1200" b="0" i="0" u="none" strike="noStrike" dirty="0">
                          <a:solidFill>
                            <a:srgbClr val="000000"/>
                          </a:solidFill>
                          <a:effectLst/>
                          <a:latin typeface="Calibri" panose="020F0502020204030204" pitchFamily="34" charset="0"/>
                        </a:rPr>
                        <a:t>100.99</a:t>
                      </a:r>
                      <a:endParaRPr lang="en-US" sz="1100" b="0" i="0" u="none" strike="noStrike" dirty="0">
                        <a:solidFill>
                          <a:srgbClr val="000000"/>
                        </a:solidFill>
                        <a:effectLst/>
                        <a:latin typeface="Calibri" panose="020F0502020204030204" pitchFamily="34" charset="0"/>
                      </a:endParaRPr>
                    </a:p>
                  </a:txBody>
                  <a:tcPr marL="4763" marR="4763" marT="4763" marB="0" anchor="b"/>
                </a:tc>
                <a:tc>
                  <a:txBody>
                    <a:bodyPr/>
                    <a:lstStyle/>
                    <a:p>
                      <a:pPr algn="ctr" fontAlgn="b"/>
                      <a:r>
                        <a:rPr lang="en-US" sz="1100" u="none" strike="noStrike" dirty="0">
                          <a:effectLst/>
                        </a:rPr>
                        <a:t>0.1</a:t>
                      </a:r>
                      <a:endParaRPr lang="en-US" sz="1100" b="0" i="0" u="none" strike="noStrike" dirty="0">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4154988065"/>
                  </a:ext>
                </a:extLst>
              </a:tr>
              <a:tr h="186026">
                <a:tc>
                  <a:txBody>
                    <a:bodyPr/>
                    <a:lstStyle/>
                    <a:p>
                      <a:pPr algn="ctr" fontAlgn="b"/>
                      <a:r>
                        <a:rPr lang="en-US" sz="1100" u="none" strike="noStrike" dirty="0">
                          <a:effectLst/>
                        </a:rPr>
                        <a:t>&gt; 101</a:t>
                      </a:r>
                      <a:endParaRPr lang="en-US" sz="1100" b="0" i="0" u="none" strike="noStrike" dirty="0">
                        <a:solidFill>
                          <a:srgbClr val="000000"/>
                        </a:solidFill>
                        <a:effectLst/>
                        <a:latin typeface="Calibri" panose="020F0502020204030204" pitchFamily="34" charset="0"/>
                      </a:endParaRPr>
                    </a:p>
                  </a:txBody>
                  <a:tcPr marL="4763" marR="4763" marT="4763" marB="0" anchor="b"/>
                </a:tc>
                <a:tc>
                  <a:txBody>
                    <a:bodyPr/>
                    <a:lstStyle/>
                    <a:p>
                      <a:pPr algn="ctr" fontAlgn="b"/>
                      <a:r>
                        <a:rPr lang="en-US" sz="1100" u="none" strike="noStrike" dirty="0">
                          <a:effectLst/>
                        </a:rPr>
                        <a:t>-</a:t>
                      </a:r>
                      <a:endParaRPr lang="en-US" sz="1100" b="0" i="0" u="none" strike="noStrike" dirty="0">
                        <a:solidFill>
                          <a:srgbClr val="000000"/>
                        </a:solidFill>
                        <a:effectLst/>
                        <a:latin typeface="Calibri" panose="020F0502020204030204" pitchFamily="34" charset="0"/>
                      </a:endParaRPr>
                    </a:p>
                  </a:txBody>
                  <a:tcPr marL="4763" marR="4763" marT="4763" marB="0" anchor="b"/>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2678353561"/>
                  </a:ext>
                </a:extLst>
              </a:tr>
            </a:tbl>
          </a:graphicData>
        </a:graphic>
      </p:graphicFrame>
      <p:graphicFrame>
        <p:nvGraphicFramePr>
          <p:cNvPr id="9" name="Table 8">
            <a:extLst>
              <a:ext uri="{FF2B5EF4-FFF2-40B4-BE49-F238E27FC236}">
                <a16:creationId xmlns:a16="http://schemas.microsoft.com/office/drawing/2014/main" id="{0587314E-F17E-4AF4-A894-4EA00A7B3EF9}"/>
              </a:ext>
            </a:extLst>
          </p:cNvPr>
          <p:cNvGraphicFramePr>
            <a:graphicFrameLocks noGrp="1"/>
          </p:cNvGraphicFramePr>
          <p:nvPr>
            <p:extLst>
              <p:ext uri="{D42A27DB-BD31-4B8C-83A1-F6EECF244321}">
                <p14:modId xmlns:p14="http://schemas.microsoft.com/office/powerpoint/2010/main" val="3221490921"/>
              </p:ext>
            </p:extLst>
          </p:nvPr>
        </p:nvGraphicFramePr>
        <p:xfrm>
          <a:off x="5897078" y="4721192"/>
          <a:ext cx="1981200" cy="723900"/>
        </p:xfrm>
        <a:graphic>
          <a:graphicData uri="http://schemas.openxmlformats.org/drawingml/2006/table">
            <a:tbl>
              <a:tblPr>
                <a:tableStyleId>{5C22544A-7EE6-4342-B048-85BDC9FD1C3A}</a:tableStyleId>
              </a:tblPr>
              <a:tblGrid>
                <a:gridCol w="956129">
                  <a:extLst>
                    <a:ext uri="{9D8B030D-6E8A-4147-A177-3AD203B41FA5}">
                      <a16:colId xmlns:a16="http://schemas.microsoft.com/office/drawing/2014/main" val="3584056610"/>
                    </a:ext>
                  </a:extLst>
                </a:gridCol>
                <a:gridCol w="1025071">
                  <a:extLst>
                    <a:ext uri="{9D8B030D-6E8A-4147-A177-3AD203B41FA5}">
                      <a16:colId xmlns:a16="http://schemas.microsoft.com/office/drawing/2014/main" val="3751817708"/>
                    </a:ext>
                  </a:extLst>
                </a:gridCol>
              </a:tblGrid>
              <a:tr h="180975">
                <a:tc>
                  <a:txBody>
                    <a:bodyPr/>
                    <a:lstStyle/>
                    <a:p>
                      <a:pPr algn="ctr" fontAlgn="b"/>
                      <a:r>
                        <a:rPr lang="en-US" sz="1100" u="none" strike="noStrike" dirty="0">
                          <a:effectLst/>
                        </a:rPr>
                        <a:t>Best Ask</a:t>
                      </a:r>
                      <a:endParaRPr lang="en-US" sz="1100" b="0" i="0" u="none" strike="noStrike" dirty="0">
                        <a:solidFill>
                          <a:srgbClr val="000000"/>
                        </a:solidFill>
                        <a:effectLst/>
                        <a:latin typeface="Calibri" panose="020F0502020204030204" pitchFamily="34" charset="0"/>
                      </a:endParaRPr>
                    </a:p>
                  </a:txBody>
                  <a:tcPr marL="4763" marR="4763" marT="4763" marB="0" anchor="b">
                    <a:solidFill>
                      <a:srgbClr val="FCCCC4"/>
                    </a:solidFill>
                  </a:tcPr>
                </a:tc>
                <a:tc>
                  <a:txBody>
                    <a:bodyPr/>
                    <a:lstStyle/>
                    <a:p>
                      <a:pPr algn="ctr" fontAlgn="b"/>
                      <a:endParaRPr lang="en-US" sz="1100" b="0" i="0" u="none" strike="noStrike">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2727932642"/>
                  </a:ext>
                </a:extLst>
              </a:tr>
              <a:tr h="180975">
                <a:tc>
                  <a:txBody>
                    <a:bodyPr/>
                    <a:lstStyle/>
                    <a:p>
                      <a:pPr algn="ctr" fontAlgn="b"/>
                      <a:r>
                        <a:rPr lang="en-US" sz="1100" u="none" strike="noStrike" dirty="0">
                          <a:effectLst/>
                        </a:rPr>
                        <a:t>946</a:t>
                      </a:r>
                      <a:endParaRPr lang="en-US" sz="1100" b="0" i="0" u="none" strike="noStrike" dirty="0">
                        <a:solidFill>
                          <a:srgbClr val="000000"/>
                        </a:solidFill>
                        <a:effectLst/>
                        <a:latin typeface="Calibri" panose="020F0502020204030204" pitchFamily="34" charset="0"/>
                      </a:endParaRPr>
                    </a:p>
                  </a:txBody>
                  <a:tcPr marL="4763" marR="4763" marT="4763" marB="0" anchor="b">
                    <a:solidFill>
                      <a:srgbClr val="FCCCC4"/>
                    </a:solidFill>
                  </a:tcPr>
                </a:tc>
                <a:tc>
                  <a:txBody>
                    <a:bodyPr/>
                    <a:lstStyle/>
                    <a:p>
                      <a:pPr algn="ctr" fontAlgn="b"/>
                      <a:endParaRPr lang="en-US" sz="1100" b="0" i="0" u="none" strike="noStrike">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113966874"/>
                  </a:ext>
                </a:extLst>
              </a:tr>
              <a:tr h="180975">
                <a:tc>
                  <a:txBody>
                    <a:bodyPr/>
                    <a:lstStyle/>
                    <a:p>
                      <a:pPr algn="ctr" fontAlgn="b"/>
                      <a:endParaRPr lang="en-US" sz="11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r>
                        <a:rPr lang="en-US" sz="1100" u="none" strike="noStrike" dirty="0">
                          <a:effectLst/>
                        </a:rPr>
                        <a:t>945</a:t>
                      </a:r>
                      <a:endParaRPr lang="en-US" sz="1100" b="0" i="0" u="none" strike="noStrike" dirty="0">
                        <a:solidFill>
                          <a:srgbClr val="000000"/>
                        </a:solidFill>
                        <a:effectLst/>
                        <a:latin typeface="Calibri" panose="020F0502020204030204" pitchFamily="34" charset="0"/>
                      </a:endParaRPr>
                    </a:p>
                  </a:txBody>
                  <a:tcPr marL="4763" marR="4763" marT="4763" marB="0" anchor="b">
                    <a:solidFill>
                      <a:srgbClr val="D5ECD4"/>
                    </a:solidFill>
                  </a:tcPr>
                </a:tc>
                <a:extLst>
                  <a:ext uri="{0D108BD9-81ED-4DB2-BD59-A6C34878D82A}">
                    <a16:rowId xmlns:a16="http://schemas.microsoft.com/office/drawing/2014/main" val="3933128422"/>
                  </a:ext>
                </a:extLst>
              </a:tr>
              <a:tr h="180975">
                <a:tc>
                  <a:txBody>
                    <a:bodyPr/>
                    <a:lstStyle/>
                    <a:p>
                      <a:pPr algn="ctr" fontAlgn="b"/>
                      <a:endParaRPr lang="en-US" sz="11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r>
                        <a:rPr lang="en-US" sz="1100" u="none" strike="noStrike" dirty="0">
                          <a:effectLst/>
                        </a:rPr>
                        <a:t>Best Bid</a:t>
                      </a:r>
                      <a:endParaRPr lang="en-US" sz="1100" b="0" i="0" u="none" strike="noStrike" dirty="0">
                        <a:solidFill>
                          <a:srgbClr val="000000"/>
                        </a:solidFill>
                        <a:effectLst/>
                        <a:latin typeface="Calibri" panose="020F0502020204030204" pitchFamily="34" charset="0"/>
                      </a:endParaRPr>
                    </a:p>
                  </a:txBody>
                  <a:tcPr marL="4763" marR="4763" marT="4763" marB="0" anchor="b">
                    <a:solidFill>
                      <a:srgbClr val="D5ECD4"/>
                    </a:solidFill>
                  </a:tcPr>
                </a:tc>
                <a:extLst>
                  <a:ext uri="{0D108BD9-81ED-4DB2-BD59-A6C34878D82A}">
                    <a16:rowId xmlns:a16="http://schemas.microsoft.com/office/drawing/2014/main" val="2678092056"/>
                  </a:ext>
                </a:extLst>
              </a:tr>
            </a:tbl>
          </a:graphicData>
        </a:graphic>
      </p:graphicFrame>
      <p:sp>
        <p:nvSpPr>
          <p:cNvPr id="10" name="TextBox 9">
            <a:extLst>
              <a:ext uri="{FF2B5EF4-FFF2-40B4-BE49-F238E27FC236}">
                <a16:creationId xmlns:a16="http://schemas.microsoft.com/office/drawing/2014/main" id="{FBDEE082-9FED-4B23-8982-1D9FAC4E36BE}"/>
              </a:ext>
            </a:extLst>
          </p:cNvPr>
          <p:cNvSpPr txBox="1"/>
          <p:nvPr/>
        </p:nvSpPr>
        <p:spPr>
          <a:xfrm>
            <a:off x="5516078" y="4367186"/>
            <a:ext cx="1524000" cy="397201"/>
          </a:xfrm>
          <a:prstGeom prst="rect">
            <a:avLst/>
          </a:prstGeom>
          <a:noFill/>
        </p:spPr>
        <p:txBody>
          <a:bodyPr wrap="square" tIns="90000" bIns="90000" rtlCol="0" anchor="t">
            <a:spAutoFit/>
          </a:bodyPr>
          <a:lstStyle/>
          <a:p>
            <a:pPr algn="ctr"/>
            <a:r>
              <a:rPr lang="en-US" sz="1400" dirty="0">
                <a:solidFill>
                  <a:srgbClr val="000000"/>
                </a:solidFill>
                <a:latin typeface="Arial" pitchFamily="34" charset="0"/>
                <a:cs typeface="Arial" pitchFamily="34" charset="0"/>
              </a:rPr>
              <a:t>Example:</a:t>
            </a:r>
          </a:p>
        </p:txBody>
      </p:sp>
      <p:sp>
        <p:nvSpPr>
          <p:cNvPr id="11" name="TextBox 10">
            <a:extLst>
              <a:ext uri="{FF2B5EF4-FFF2-40B4-BE49-F238E27FC236}">
                <a16:creationId xmlns:a16="http://schemas.microsoft.com/office/drawing/2014/main" id="{3605AE31-8E9E-4B93-AC11-B8E2B7979D75}"/>
              </a:ext>
            </a:extLst>
          </p:cNvPr>
          <p:cNvSpPr txBox="1"/>
          <p:nvPr/>
        </p:nvSpPr>
        <p:spPr>
          <a:xfrm>
            <a:off x="5592278" y="5686601"/>
            <a:ext cx="2667000" cy="612645"/>
          </a:xfrm>
          <a:prstGeom prst="rect">
            <a:avLst/>
          </a:prstGeom>
          <a:noFill/>
        </p:spPr>
        <p:txBody>
          <a:bodyPr wrap="square" tIns="90000" bIns="90000" rtlCol="0" anchor="t">
            <a:spAutoFit/>
          </a:bodyPr>
          <a:lstStyle/>
          <a:p>
            <a:r>
              <a:rPr lang="en-US" sz="1400" dirty="0">
                <a:solidFill>
                  <a:srgbClr val="000000"/>
                </a:solidFill>
                <a:latin typeface="Arial" pitchFamily="34" charset="0"/>
                <a:cs typeface="Arial" pitchFamily="34" charset="0"/>
              </a:rPr>
              <a:t>1 </a:t>
            </a:r>
            <a:r>
              <a:rPr lang="en-US" sz="1400" dirty="0" err="1">
                <a:solidFill>
                  <a:srgbClr val="000000"/>
                </a:solidFill>
                <a:latin typeface="Arial" pitchFamily="34" charset="0"/>
                <a:cs typeface="Arial" pitchFamily="34" charset="0"/>
              </a:rPr>
              <a:t>fils</a:t>
            </a:r>
            <a:r>
              <a:rPr lang="en-US" sz="1400" dirty="0">
                <a:solidFill>
                  <a:srgbClr val="000000"/>
                </a:solidFill>
                <a:latin typeface="Arial" pitchFamily="34" charset="0"/>
                <a:cs typeface="Arial" pitchFamily="34" charset="0"/>
              </a:rPr>
              <a:t> - Spread</a:t>
            </a:r>
          </a:p>
          <a:p>
            <a:r>
              <a:rPr lang="en-US" sz="1400" dirty="0">
                <a:solidFill>
                  <a:srgbClr val="000000"/>
                </a:solidFill>
                <a:latin typeface="Arial" pitchFamily="34" charset="0"/>
                <a:cs typeface="Arial" pitchFamily="34" charset="0"/>
              </a:rPr>
              <a:t>Potential cost of trade 0.11%</a:t>
            </a:r>
          </a:p>
        </p:txBody>
      </p:sp>
      <p:cxnSp>
        <p:nvCxnSpPr>
          <p:cNvPr id="13" name="Straight Connector 12">
            <a:extLst>
              <a:ext uri="{FF2B5EF4-FFF2-40B4-BE49-F238E27FC236}">
                <a16:creationId xmlns:a16="http://schemas.microsoft.com/office/drawing/2014/main" id="{C58ECDE5-4777-4947-89F9-F82DFD67F56B}"/>
              </a:ext>
            </a:extLst>
          </p:cNvPr>
          <p:cNvCxnSpPr/>
          <p:nvPr/>
        </p:nvCxnSpPr>
        <p:spPr>
          <a:xfrm>
            <a:off x="4572000" y="1676400"/>
            <a:ext cx="0" cy="4495800"/>
          </a:xfrm>
          <a:prstGeom prst="line">
            <a:avLst/>
          </a:prstGeom>
          <a:ln w="9525">
            <a:solidFill>
              <a:srgbClr val="9F9F9F"/>
            </a:solidFill>
            <a:tailEnd type="non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51487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97" name="Object 896"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9725" name="think-cell Slide" r:id="rId4" imgW="216" imgH="216" progId="TCLayout.ActiveDocument.1">
                  <p:embed/>
                </p:oleObj>
              </mc:Choice>
              <mc:Fallback>
                <p:oleObj name="think-cell Slide" r:id="rId4" imgW="216" imgH="216" progId="TCLayout.ActiveDocument.1">
                  <p:embed/>
                  <p:pic>
                    <p:nvPicPr>
                      <p:cNvPr id="897" name="Object 896"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ZA" dirty="0"/>
              <a:t>Overview of Main Aspects of MD-1 Scope</a:t>
            </a:r>
          </a:p>
        </p:txBody>
      </p:sp>
      <p:sp>
        <p:nvSpPr>
          <p:cNvPr id="9" name="Rectangle 8"/>
          <p:cNvSpPr/>
          <p:nvPr/>
        </p:nvSpPr>
        <p:spPr>
          <a:xfrm>
            <a:off x="631266" y="1685546"/>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00" b="1" dirty="0">
                <a:solidFill>
                  <a:srgbClr val="000000"/>
                </a:solidFill>
                <a:latin typeface="Arial" pitchFamily="34" charset="0"/>
                <a:cs typeface="Arial" pitchFamily="34" charset="0"/>
              </a:rPr>
              <a:t>T+3 </a:t>
            </a:r>
          </a:p>
          <a:p>
            <a:pPr algn="ctr"/>
            <a:r>
              <a:rPr lang="en-ZA" sz="1600" b="1" dirty="0">
                <a:solidFill>
                  <a:srgbClr val="000000"/>
                </a:solidFill>
                <a:latin typeface="Arial" pitchFamily="34" charset="0"/>
                <a:cs typeface="Arial" pitchFamily="34" charset="0"/>
              </a:rPr>
              <a:t>settlement cycle</a:t>
            </a: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916" name="NumberBall"/>
          <p:cNvSpPr>
            <a:spLocks noChangeArrowheads="1"/>
          </p:cNvSpPr>
          <p:nvPr/>
        </p:nvSpPr>
        <p:spPr bwMode="gray">
          <a:xfrm>
            <a:off x="475491" y="1578805"/>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1</a:t>
            </a:r>
          </a:p>
        </p:txBody>
      </p:sp>
      <p:sp>
        <p:nvSpPr>
          <p:cNvPr id="7" name="Rectangle 6"/>
          <p:cNvSpPr/>
          <p:nvPr/>
        </p:nvSpPr>
        <p:spPr>
          <a:xfrm>
            <a:off x="6969758" y="1685546"/>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p:txBody>
      </p:sp>
      <p:sp>
        <p:nvSpPr>
          <p:cNvPr id="917" name="NumberBall"/>
          <p:cNvSpPr>
            <a:spLocks noChangeArrowheads="1"/>
          </p:cNvSpPr>
          <p:nvPr/>
        </p:nvSpPr>
        <p:spPr bwMode="gray">
          <a:xfrm>
            <a:off x="6831101" y="1578805"/>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3</a:t>
            </a:r>
          </a:p>
        </p:txBody>
      </p:sp>
      <p:pic>
        <p:nvPicPr>
          <p:cNvPr id="10" name="Picture 9"/>
          <p:cNvPicPr>
            <a:picLocks noChangeAspect="1"/>
          </p:cNvPicPr>
          <p:nvPr/>
        </p:nvPicPr>
        <p:blipFill>
          <a:blip r:embed="rId6"/>
          <a:stretch>
            <a:fillRect/>
          </a:stretch>
        </p:blipFill>
        <p:spPr>
          <a:xfrm>
            <a:off x="7869299" y="2903692"/>
            <a:ext cx="744362" cy="649561"/>
          </a:xfrm>
          <a:prstGeom prst="rect">
            <a:avLst/>
          </a:prstGeom>
        </p:spPr>
      </p:pic>
      <p:sp>
        <p:nvSpPr>
          <p:cNvPr id="12" name="TextBox 11"/>
          <p:cNvSpPr txBox="1"/>
          <p:nvPr/>
        </p:nvSpPr>
        <p:spPr>
          <a:xfrm>
            <a:off x="6972575" y="1594045"/>
            <a:ext cx="2416734" cy="674200"/>
          </a:xfrm>
          <a:prstGeom prst="rect">
            <a:avLst/>
          </a:prstGeom>
          <a:noFill/>
        </p:spPr>
        <p:txBody>
          <a:bodyPr wrap="square" tIns="90000" bIns="90000" rtlCol="0" anchor="t">
            <a:spAutoFit/>
          </a:bodyPr>
          <a:lstStyle/>
          <a:p>
            <a:pPr algn="ctr"/>
            <a:r>
              <a:rPr lang="en-US" sz="1600" b="1" dirty="0">
                <a:solidFill>
                  <a:srgbClr val="000000"/>
                </a:solidFill>
                <a:latin typeface="Arial" pitchFamily="34" charset="0"/>
                <a:cs typeface="Arial" pitchFamily="34" charset="0"/>
              </a:rPr>
              <a:t>Enhanced default procedures</a:t>
            </a:r>
          </a:p>
        </p:txBody>
      </p:sp>
      <p:grpSp>
        <p:nvGrpSpPr>
          <p:cNvPr id="3" name="Group 2"/>
          <p:cNvGrpSpPr/>
          <p:nvPr/>
        </p:nvGrpSpPr>
        <p:grpSpPr>
          <a:xfrm>
            <a:off x="533400" y="4054391"/>
            <a:ext cx="5681642" cy="2071146"/>
            <a:chOff x="484503" y="4134638"/>
            <a:chExt cx="5681642" cy="2071146"/>
          </a:xfrm>
        </p:grpSpPr>
        <p:sp>
          <p:nvSpPr>
            <p:cNvPr id="8" name="Rectangle 7"/>
            <p:cNvSpPr/>
            <p:nvPr/>
          </p:nvSpPr>
          <p:spPr>
            <a:xfrm>
              <a:off x="631266" y="4225784"/>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924" name="NumberBall"/>
            <p:cNvSpPr>
              <a:spLocks noChangeArrowheads="1"/>
            </p:cNvSpPr>
            <p:nvPr/>
          </p:nvSpPr>
          <p:spPr bwMode="gray">
            <a:xfrm>
              <a:off x="484503" y="4134638"/>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4</a:t>
              </a:r>
            </a:p>
          </p:txBody>
        </p:sp>
        <p:sp>
          <p:nvSpPr>
            <p:cNvPr id="24" name="TextBox 23"/>
            <p:cNvSpPr txBox="1"/>
            <p:nvPr/>
          </p:nvSpPr>
          <p:spPr>
            <a:xfrm>
              <a:off x="702588" y="4166548"/>
              <a:ext cx="2317694" cy="427979"/>
            </a:xfrm>
            <a:prstGeom prst="rect">
              <a:avLst/>
            </a:prstGeom>
            <a:noFill/>
          </p:spPr>
          <p:txBody>
            <a:bodyPr wrap="square" tIns="90000" bIns="90000" rtlCol="0" anchor="t">
              <a:spAutoFit/>
            </a:bodyPr>
            <a:lstStyle/>
            <a:p>
              <a:pPr algn="ctr"/>
              <a:r>
                <a:rPr lang="en-US" sz="1600" b="1" dirty="0">
                  <a:solidFill>
                    <a:srgbClr val="000000"/>
                  </a:solidFill>
                  <a:latin typeface="Arial" pitchFamily="34" charset="0"/>
                  <a:cs typeface="Arial" pitchFamily="34" charset="0"/>
                </a:rPr>
                <a:t>New tick sizes</a:t>
              </a:r>
              <a:r>
                <a:rPr lang="en-US" sz="1600" dirty="0">
                  <a:solidFill>
                    <a:srgbClr val="000000"/>
                  </a:solidFill>
                  <a:latin typeface="Arial" pitchFamily="34" charset="0"/>
                  <a:cs typeface="Arial" pitchFamily="34" charset="0"/>
                </a:rPr>
                <a:t>)</a:t>
              </a:r>
            </a:p>
          </p:txBody>
        </p:sp>
        <p:sp>
          <p:nvSpPr>
            <p:cNvPr id="4" name="Rectangle 3"/>
            <p:cNvSpPr/>
            <p:nvPr/>
          </p:nvSpPr>
          <p:spPr>
            <a:xfrm>
              <a:off x="3749411" y="4225784"/>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00" b="1" dirty="0">
                  <a:solidFill>
                    <a:srgbClr val="000000"/>
                  </a:solidFill>
                  <a:latin typeface="Arial" pitchFamily="34" charset="0"/>
                  <a:cs typeface="Arial" pitchFamily="34" charset="0"/>
                </a:rPr>
                <a:t>International-style corporate actions timetable</a:t>
              </a: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grpSp>
          <p:nvGrpSpPr>
            <p:cNvPr id="901" name="Group 900"/>
            <p:cNvGrpSpPr/>
            <p:nvPr/>
          </p:nvGrpSpPr>
          <p:grpSpPr>
            <a:xfrm>
              <a:off x="4176078" y="5443561"/>
              <a:ext cx="1563400" cy="560691"/>
              <a:chOff x="6625156" y="2619462"/>
              <a:chExt cx="2442813" cy="876080"/>
            </a:xfrm>
          </p:grpSpPr>
          <p:pic>
            <p:nvPicPr>
              <p:cNvPr id="16" name="Picture 15"/>
              <p:cNvPicPr>
                <a:picLocks noChangeAspect="1"/>
              </p:cNvPicPr>
              <p:nvPr/>
            </p:nvPicPr>
            <p:blipFill>
              <a:blip r:embed="rId7"/>
              <a:stretch>
                <a:fillRect/>
              </a:stretch>
            </p:blipFill>
            <p:spPr>
              <a:xfrm>
                <a:off x="8183097" y="2645096"/>
                <a:ext cx="884872" cy="824813"/>
              </a:xfrm>
              <a:prstGeom prst="rect">
                <a:avLst/>
              </a:prstGeom>
            </p:spPr>
          </p:pic>
          <p:pic>
            <p:nvPicPr>
              <p:cNvPr id="17" name="Picture 16"/>
              <p:cNvPicPr>
                <a:picLocks noChangeAspect="1"/>
              </p:cNvPicPr>
              <p:nvPr/>
            </p:nvPicPr>
            <p:blipFill>
              <a:blip r:embed="rId8"/>
              <a:stretch>
                <a:fillRect/>
              </a:stretch>
            </p:blipFill>
            <p:spPr>
              <a:xfrm>
                <a:off x="6625156" y="2619462"/>
                <a:ext cx="1014181" cy="876080"/>
              </a:xfrm>
              <a:prstGeom prst="rect">
                <a:avLst/>
              </a:prstGeom>
            </p:spPr>
          </p:pic>
          <p:cxnSp>
            <p:nvCxnSpPr>
              <p:cNvPr id="19" name="Straight Arrow Connector 18"/>
              <p:cNvCxnSpPr/>
              <p:nvPr/>
            </p:nvCxnSpPr>
            <p:spPr>
              <a:xfrm>
                <a:off x="7646831" y="3057502"/>
                <a:ext cx="508970" cy="0"/>
              </a:xfrm>
              <a:prstGeom prst="straightConnector1">
                <a:avLst/>
              </a:prstGeom>
              <a:ln>
                <a:solidFill>
                  <a:schemeClr val="accent5">
                    <a:lumMod val="10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926" name="NumberBall"/>
            <p:cNvSpPr>
              <a:spLocks noChangeArrowheads="1"/>
            </p:cNvSpPr>
            <p:nvPr/>
          </p:nvSpPr>
          <p:spPr bwMode="gray">
            <a:xfrm>
              <a:off x="3601773" y="4134638"/>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5</a:t>
              </a:r>
            </a:p>
          </p:txBody>
        </p:sp>
      </p:grpSp>
      <p:sp>
        <p:nvSpPr>
          <p:cNvPr id="60" name="Rectangle 59"/>
          <p:cNvSpPr/>
          <p:nvPr/>
        </p:nvSpPr>
        <p:spPr>
          <a:xfrm>
            <a:off x="3749411" y="1685546"/>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00" b="1" dirty="0">
                <a:solidFill>
                  <a:srgbClr val="000000"/>
                </a:solidFill>
                <a:latin typeface="Arial" pitchFamily="34" charset="0"/>
                <a:cs typeface="Arial" pitchFamily="34" charset="0"/>
              </a:rPr>
              <a:t>Custodian approval / rejection of trade validity and payment</a:t>
            </a: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61" name="Rectangle 60"/>
          <p:cNvSpPr/>
          <p:nvPr/>
        </p:nvSpPr>
        <p:spPr>
          <a:xfrm>
            <a:off x="3919743" y="3245052"/>
            <a:ext cx="1097280" cy="252000"/>
          </a:xfrm>
          <a:prstGeom prst="rect">
            <a:avLst/>
          </a:prstGeom>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050" b="1" dirty="0">
                <a:solidFill>
                  <a:srgbClr val="4D4D4D"/>
                </a:solidFill>
                <a:latin typeface="Arial" pitchFamily="34" charset="0"/>
                <a:cs typeface="Arial" pitchFamily="34" charset="0"/>
              </a:rPr>
              <a:t>Confirmation</a:t>
            </a:r>
          </a:p>
        </p:txBody>
      </p:sp>
      <p:sp>
        <p:nvSpPr>
          <p:cNvPr id="64" name="Rectangle 63"/>
          <p:cNvSpPr/>
          <p:nvPr/>
        </p:nvSpPr>
        <p:spPr>
          <a:xfrm>
            <a:off x="5184114" y="3245052"/>
            <a:ext cx="324000" cy="252000"/>
          </a:xfrm>
          <a:prstGeom prst="rect">
            <a:avLst/>
          </a:prstGeom>
          <a:solidFill>
            <a:schemeClr val="bg1"/>
          </a:solidFill>
          <a:ln w="952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000" dirty="0">
              <a:solidFill>
                <a:srgbClr val="000000"/>
              </a:solidFill>
              <a:latin typeface="Arial" pitchFamily="34" charset="0"/>
              <a:cs typeface="Arial" pitchFamily="34" charset="0"/>
            </a:endParaRPr>
          </a:p>
        </p:txBody>
      </p:sp>
      <p:sp>
        <p:nvSpPr>
          <p:cNvPr id="66" name="Rectangle 65"/>
          <p:cNvSpPr/>
          <p:nvPr/>
        </p:nvSpPr>
        <p:spPr>
          <a:xfrm>
            <a:off x="5671814" y="3245052"/>
            <a:ext cx="324000" cy="252000"/>
          </a:xfrm>
          <a:prstGeom prst="rect">
            <a:avLst/>
          </a:prstGeom>
          <a:solidFill>
            <a:schemeClr val="bg1"/>
          </a:solidFill>
          <a:ln w="952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000" dirty="0">
              <a:solidFill>
                <a:srgbClr val="000000"/>
              </a:solidFill>
              <a:latin typeface="Arial" pitchFamily="34" charset="0"/>
              <a:cs typeface="Arial" pitchFamily="34" charset="0"/>
            </a:endParaRPr>
          </a:p>
        </p:txBody>
      </p:sp>
      <p:sp>
        <p:nvSpPr>
          <p:cNvPr id="68" name="clipart_tick"/>
          <p:cNvSpPr>
            <a:spLocks/>
          </p:cNvSpPr>
          <p:nvPr/>
        </p:nvSpPr>
        <p:spPr bwMode="gray">
          <a:xfrm>
            <a:off x="5242466" y="3223672"/>
            <a:ext cx="252000" cy="252000"/>
          </a:xfrm>
          <a:custGeom>
            <a:avLst/>
            <a:gdLst>
              <a:gd name="T0" fmla="*/ 2147483647 w 352"/>
              <a:gd name="T1" fmla="*/ 2147483647 h 380"/>
              <a:gd name="T2" fmla="*/ 2147483647 w 352"/>
              <a:gd name="T3" fmla="*/ 2147483647 h 380"/>
              <a:gd name="T4" fmla="*/ 2147483647 w 352"/>
              <a:gd name="T5" fmla="*/ 2147483647 h 380"/>
              <a:gd name="T6" fmla="*/ 2147483647 w 352"/>
              <a:gd name="T7" fmla="*/ 2147483647 h 380"/>
              <a:gd name="T8" fmla="*/ 2147483647 w 352"/>
              <a:gd name="T9" fmla="*/ 2147483647 h 380"/>
              <a:gd name="T10" fmla="*/ 2147483647 w 352"/>
              <a:gd name="T11" fmla="*/ 2147483647 h 380"/>
              <a:gd name="T12" fmla="*/ 2147483647 w 352"/>
              <a:gd name="T13" fmla="*/ 2147483647 h 380"/>
              <a:gd name="T14" fmla="*/ 2147483647 w 352"/>
              <a:gd name="T15" fmla="*/ 2147483647 h 380"/>
              <a:gd name="T16" fmla="*/ 0 60000 65536"/>
              <a:gd name="T17" fmla="*/ 0 60000 65536"/>
              <a:gd name="T18" fmla="*/ 0 60000 65536"/>
              <a:gd name="T19" fmla="*/ 0 60000 65536"/>
              <a:gd name="T20" fmla="*/ 0 60000 65536"/>
              <a:gd name="T21" fmla="*/ 0 60000 65536"/>
              <a:gd name="T22" fmla="*/ 0 60000 65536"/>
              <a:gd name="T23" fmla="*/ 0 60000 65536"/>
              <a:gd name="T24" fmla="*/ 0 w 352"/>
              <a:gd name="T25" fmla="*/ 0 h 380"/>
              <a:gd name="T26" fmla="*/ 352 w 352"/>
              <a:gd name="T27" fmla="*/ 380 h 3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52" h="380">
                <a:moveTo>
                  <a:pt x="2" y="264"/>
                </a:moveTo>
                <a:cubicBezTo>
                  <a:pt x="42" y="304"/>
                  <a:pt x="56" y="361"/>
                  <a:pt x="78" y="380"/>
                </a:cubicBezTo>
                <a:cubicBezTo>
                  <a:pt x="105" y="379"/>
                  <a:pt x="132" y="378"/>
                  <a:pt x="132" y="378"/>
                </a:cubicBezTo>
                <a:cubicBezTo>
                  <a:pt x="190" y="174"/>
                  <a:pt x="352" y="26"/>
                  <a:pt x="352" y="26"/>
                </a:cubicBezTo>
                <a:cubicBezTo>
                  <a:pt x="318" y="0"/>
                  <a:pt x="296" y="14"/>
                  <a:pt x="296" y="14"/>
                </a:cubicBezTo>
                <a:cubicBezTo>
                  <a:pt x="296" y="14"/>
                  <a:pt x="186" y="130"/>
                  <a:pt x="102" y="304"/>
                </a:cubicBezTo>
                <a:cubicBezTo>
                  <a:pt x="86" y="258"/>
                  <a:pt x="28" y="242"/>
                  <a:pt x="28" y="242"/>
                </a:cubicBezTo>
                <a:cubicBezTo>
                  <a:pt x="28" y="242"/>
                  <a:pt x="0" y="246"/>
                  <a:pt x="2" y="264"/>
                </a:cubicBezTo>
                <a:close/>
              </a:path>
            </a:pathLst>
          </a:custGeom>
          <a:solidFill>
            <a:srgbClr val="06C245">
              <a:alpha val="60000"/>
            </a:srgbClr>
          </a:solidFill>
          <a:ln w="9525" cap="flat" cmpd="sng">
            <a:noFill/>
            <a:prstDash val="solid"/>
            <a:round/>
            <a:headEnd type="none" w="med" len="med"/>
            <a:tailEnd type="none" w="med" len="med"/>
          </a:ln>
        </p:spPr>
        <p:txBody>
          <a:bodyPr tIns="91440" bIns="91440" anchor="ctr"/>
          <a:lstStyle/>
          <a:p>
            <a:pPr fontAlgn="base">
              <a:spcBef>
                <a:spcPct val="0"/>
              </a:spcBef>
              <a:spcAft>
                <a:spcPct val="0"/>
              </a:spcAft>
            </a:pPr>
            <a:endParaRPr lang="en-US" sz="1400" b="1" dirty="0">
              <a:solidFill>
                <a:srgbClr val="000000"/>
              </a:solidFill>
              <a:latin typeface="Arial" pitchFamily="34" charset="0"/>
              <a:cs typeface="Arial" pitchFamily="34" charset="0"/>
            </a:endParaRPr>
          </a:p>
        </p:txBody>
      </p:sp>
      <p:sp>
        <p:nvSpPr>
          <p:cNvPr id="70" name="clipart_cross"/>
          <p:cNvSpPr>
            <a:spLocks/>
          </p:cNvSpPr>
          <p:nvPr/>
        </p:nvSpPr>
        <p:spPr bwMode="gray">
          <a:xfrm>
            <a:off x="5730166" y="3264615"/>
            <a:ext cx="216000" cy="216000"/>
          </a:xfrm>
          <a:custGeom>
            <a:avLst/>
            <a:gdLst>
              <a:gd name="T0" fmla="*/ 2147483647 w 324"/>
              <a:gd name="T1" fmla="*/ 2147483647 h 403"/>
              <a:gd name="T2" fmla="*/ 2147483647 w 324"/>
              <a:gd name="T3" fmla="*/ 2147483647 h 403"/>
              <a:gd name="T4" fmla="*/ 2147483647 w 324"/>
              <a:gd name="T5" fmla="*/ 2147483647 h 403"/>
              <a:gd name="T6" fmla="*/ 2147483647 w 324"/>
              <a:gd name="T7" fmla="*/ 2147483647 h 403"/>
              <a:gd name="T8" fmla="*/ 2147483647 w 324"/>
              <a:gd name="T9" fmla="*/ 2147483647 h 403"/>
              <a:gd name="T10" fmla="*/ 2147483647 w 324"/>
              <a:gd name="T11" fmla="*/ 2147483647 h 403"/>
              <a:gd name="T12" fmla="*/ 2147483647 w 324"/>
              <a:gd name="T13" fmla="*/ 2147483647 h 403"/>
              <a:gd name="T14" fmla="*/ 2147483647 w 324"/>
              <a:gd name="T15" fmla="*/ 2147483647 h 403"/>
              <a:gd name="T16" fmla="*/ 2147483647 w 324"/>
              <a:gd name="T17" fmla="*/ 2147483647 h 403"/>
              <a:gd name="T18" fmla="*/ 2147483647 w 324"/>
              <a:gd name="T19" fmla="*/ 2147483647 h 403"/>
              <a:gd name="T20" fmla="*/ 2147483647 w 324"/>
              <a:gd name="T21" fmla="*/ 2147483647 h 403"/>
              <a:gd name="T22" fmla="*/ 2147483647 w 324"/>
              <a:gd name="T23" fmla="*/ 2147483647 h 403"/>
              <a:gd name="T24" fmla="*/ 2147483647 w 324"/>
              <a:gd name="T25" fmla="*/ 2147483647 h 4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24"/>
              <a:gd name="T40" fmla="*/ 0 h 403"/>
              <a:gd name="T41" fmla="*/ 324 w 324"/>
              <a:gd name="T42" fmla="*/ 403 h 4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24" h="403">
                <a:moveTo>
                  <a:pt x="8" y="363"/>
                </a:moveTo>
                <a:cubicBezTo>
                  <a:pt x="8" y="363"/>
                  <a:pt x="49" y="278"/>
                  <a:pt x="127" y="208"/>
                </a:cubicBezTo>
                <a:cubicBezTo>
                  <a:pt x="87" y="122"/>
                  <a:pt x="84" y="64"/>
                  <a:pt x="84" y="33"/>
                </a:cubicBezTo>
                <a:cubicBezTo>
                  <a:pt x="84" y="2"/>
                  <a:pt x="113" y="0"/>
                  <a:pt x="128" y="19"/>
                </a:cubicBezTo>
                <a:cubicBezTo>
                  <a:pt x="128" y="19"/>
                  <a:pt x="141" y="89"/>
                  <a:pt x="175" y="145"/>
                </a:cubicBezTo>
                <a:cubicBezTo>
                  <a:pt x="250" y="52"/>
                  <a:pt x="290" y="27"/>
                  <a:pt x="290" y="27"/>
                </a:cubicBezTo>
                <a:cubicBezTo>
                  <a:pt x="320" y="35"/>
                  <a:pt x="324" y="63"/>
                  <a:pt x="324" y="63"/>
                </a:cubicBezTo>
                <a:cubicBezTo>
                  <a:pt x="311" y="95"/>
                  <a:pt x="259" y="124"/>
                  <a:pt x="212" y="216"/>
                </a:cubicBezTo>
                <a:cubicBezTo>
                  <a:pt x="203" y="266"/>
                  <a:pt x="263" y="330"/>
                  <a:pt x="268" y="361"/>
                </a:cubicBezTo>
                <a:cubicBezTo>
                  <a:pt x="256" y="377"/>
                  <a:pt x="260" y="377"/>
                  <a:pt x="240" y="389"/>
                </a:cubicBezTo>
                <a:cubicBezTo>
                  <a:pt x="240" y="389"/>
                  <a:pt x="188" y="340"/>
                  <a:pt x="154" y="280"/>
                </a:cubicBezTo>
                <a:cubicBezTo>
                  <a:pt x="113" y="315"/>
                  <a:pt x="102" y="339"/>
                  <a:pt x="38" y="403"/>
                </a:cubicBezTo>
                <a:cubicBezTo>
                  <a:pt x="38" y="403"/>
                  <a:pt x="0" y="401"/>
                  <a:pt x="8" y="363"/>
                </a:cubicBezTo>
                <a:close/>
              </a:path>
            </a:pathLst>
          </a:custGeom>
          <a:solidFill>
            <a:srgbClr val="CC0000">
              <a:alpha val="60000"/>
            </a:srgbClr>
          </a:solidFill>
          <a:ln w="12700" cap="flat" cmpd="sng">
            <a:noFill/>
            <a:prstDash val="solid"/>
            <a:round/>
            <a:headEnd type="none" w="med" len="med"/>
            <a:tailEnd type="none" w="med" len="med"/>
          </a:ln>
        </p:spPr>
        <p:txBody>
          <a:bodyPr wrap="none" tIns="91440" bIns="91440" anchor="ctr"/>
          <a:lstStyle/>
          <a:p>
            <a:pPr fontAlgn="base">
              <a:spcBef>
                <a:spcPct val="0"/>
              </a:spcBef>
              <a:spcAft>
                <a:spcPct val="0"/>
              </a:spcAft>
            </a:pPr>
            <a:endParaRPr lang="en-US" sz="1400" b="1" dirty="0">
              <a:solidFill>
                <a:srgbClr val="000000"/>
              </a:solidFill>
              <a:latin typeface="Arial" pitchFamily="34" charset="0"/>
              <a:cs typeface="Arial" pitchFamily="34" charset="0"/>
            </a:endParaRPr>
          </a:p>
        </p:txBody>
      </p:sp>
      <p:sp>
        <p:nvSpPr>
          <p:cNvPr id="71" name="NumberBall"/>
          <p:cNvSpPr>
            <a:spLocks noChangeArrowheads="1"/>
          </p:cNvSpPr>
          <p:nvPr/>
        </p:nvSpPr>
        <p:spPr bwMode="gray">
          <a:xfrm>
            <a:off x="3601773" y="1578805"/>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2</a:t>
            </a:r>
          </a:p>
        </p:txBody>
      </p:sp>
      <p:grpSp>
        <p:nvGrpSpPr>
          <p:cNvPr id="899" name="Group 898"/>
          <p:cNvGrpSpPr/>
          <p:nvPr/>
        </p:nvGrpSpPr>
        <p:grpSpPr>
          <a:xfrm>
            <a:off x="856457" y="2836878"/>
            <a:ext cx="1932116" cy="693580"/>
            <a:chOff x="946408" y="3562602"/>
            <a:chExt cx="1596790" cy="573206"/>
          </a:xfrm>
        </p:grpSpPr>
        <p:sp>
          <p:nvSpPr>
            <p:cNvPr id="11" name="Rectangle 10"/>
            <p:cNvSpPr/>
            <p:nvPr/>
          </p:nvSpPr>
          <p:spPr>
            <a:xfrm>
              <a:off x="946408" y="3849205"/>
              <a:ext cx="272955" cy="286603"/>
            </a:xfrm>
            <a:prstGeom prst="rect">
              <a:avLst/>
            </a:prstGeom>
            <a:ln w="9525">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b="1" dirty="0">
                  <a:solidFill>
                    <a:srgbClr val="000000"/>
                  </a:solidFill>
                  <a:latin typeface="Arial" pitchFamily="34" charset="0"/>
                  <a:cs typeface="Arial" pitchFamily="34" charset="0"/>
                </a:rPr>
                <a:t>T</a:t>
              </a:r>
            </a:p>
          </p:txBody>
        </p:sp>
        <p:sp>
          <p:nvSpPr>
            <p:cNvPr id="13" name="Rectangle 12"/>
            <p:cNvSpPr/>
            <p:nvPr/>
          </p:nvSpPr>
          <p:spPr>
            <a:xfrm>
              <a:off x="1383136" y="3849205"/>
              <a:ext cx="272955" cy="286603"/>
            </a:xfrm>
            <a:prstGeom prst="rect">
              <a:avLst/>
            </a:prstGeom>
            <a:solidFill>
              <a:srgbClr val="DFDFDF"/>
            </a:solidFill>
            <a:ln w="9525">
              <a:solidFill>
                <a:srgbClr val="DFDFDF"/>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94" dirty="0">
                <a:solidFill>
                  <a:srgbClr val="000000"/>
                </a:solidFill>
                <a:latin typeface="Arial" pitchFamily="34" charset="0"/>
                <a:cs typeface="Arial" pitchFamily="34" charset="0"/>
              </a:endParaRPr>
            </a:p>
          </p:txBody>
        </p:sp>
        <p:sp>
          <p:nvSpPr>
            <p:cNvPr id="14" name="Rectangle 13"/>
            <p:cNvSpPr/>
            <p:nvPr/>
          </p:nvSpPr>
          <p:spPr>
            <a:xfrm>
              <a:off x="1833512" y="3849205"/>
              <a:ext cx="272955" cy="286603"/>
            </a:xfrm>
            <a:prstGeom prst="rect">
              <a:avLst/>
            </a:prstGeom>
            <a:solidFill>
              <a:srgbClr val="DFDFDF"/>
            </a:solidFill>
            <a:ln w="9525">
              <a:solidFill>
                <a:srgbClr val="DFDFDF"/>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94" dirty="0">
                <a:solidFill>
                  <a:srgbClr val="000000"/>
                </a:solidFill>
                <a:latin typeface="Arial" pitchFamily="34" charset="0"/>
                <a:cs typeface="Arial" pitchFamily="34" charset="0"/>
              </a:endParaRPr>
            </a:p>
          </p:txBody>
        </p:sp>
        <p:sp>
          <p:nvSpPr>
            <p:cNvPr id="15" name="Rectangle 14"/>
            <p:cNvSpPr/>
            <p:nvPr/>
          </p:nvSpPr>
          <p:spPr>
            <a:xfrm>
              <a:off x="2270243" y="3849205"/>
              <a:ext cx="272955" cy="286603"/>
            </a:xfrm>
            <a:prstGeom prst="rect">
              <a:avLst/>
            </a:prstGeom>
            <a:ln w="9525">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b="1" dirty="0">
                  <a:solidFill>
                    <a:srgbClr val="000000"/>
                  </a:solidFill>
                  <a:latin typeface="Arial" pitchFamily="34" charset="0"/>
                  <a:cs typeface="Arial" pitchFamily="34" charset="0"/>
                </a:rPr>
                <a:t>S</a:t>
              </a:r>
            </a:p>
          </p:txBody>
        </p:sp>
        <p:sp>
          <p:nvSpPr>
            <p:cNvPr id="20" name="Rectangle 19"/>
            <p:cNvSpPr/>
            <p:nvPr/>
          </p:nvSpPr>
          <p:spPr>
            <a:xfrm>
              <a:off x="946408" y="3562602"/>
              <a:ext cx="272955" cy="286603"/>
            </a:xfrm>
            <a:prstGeom prst="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dirty="0">
                  <a:solidFill>
                    <a:srgbClr val="000000"/>
                  </a:solidFill>
                  <a:latin typeface="Arial" pitchFamily="34" charset="0"/>
                  <a:cs typeface="Arial" pitchFamily="34" charset="0"/>
                </a:rPr>
                <a:t>0</a:t>
              </a:r>
            </a:p>
          </p:txBody>
        </p:sp>
        <p:sp>
          <p:nvSpPr>
            <p:cNvPr id="21" name="Rectangle 20"/>
            <p:cNvSpPr/>
            <p:nvPr/>
          </p:nvSpPr>
          <p:spPr>
            <a:xfrm>
              <a:off x="1383136" y="3562602"/>
              <a:ext cx="272955" cy="286603"/>
            </a:xfrm>
            <a:prstGeom prst="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dirty="0">
                  <a:solidFill>
                    <a:srgbClr val="000000"/>
                  </a:solidFill>
                  <a:latin typeface="Arial" pitchFamily="34" charset="0"/>
                  <a:cs typeface="Arial" pitchFamily="34" charset="0"/>
                </a:rPr>
                <a:t>1</a:t>
              </a:r>
            </a:p>
          </p:txBody>
        </p:sp>
        <p:sp>
          <p:nvSpPr>
            <p:cNvPr id="22" name="Rectangle 21"/>
            <p:cNvSpPr/>
            <p:nvPr/>
          </p:nvSpPr>
          <p:spPr>
            <a:xfrm>
              <a:off x="1833512" y="3562602"/>
              <a:ext cx="272955" cy="286603"/>
            </a:xfrm>
            <a:prstGeom prst="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dirty="0">
                  <a:solidFill>
                    <a:srgbClr val="000000"/>
                  </a:solidFill>
                  <a:latin typeface="Arial" pitchFamily="34" charset="0"/>
                  <a:cs typeface="Arial" pitchFamily="34" charset="0"/>
                </a:rPr>
                <a:t>2</a:t>
              </a:r>
            </a:p>
          </p:txBody>
        </p:sp>
        <p:sp>
          <p:nvSpPr>
            <p:cNvPr id="23" name="Rectangle 22"/>
            <p:cNvSpPr/>
            <p:nvPr/>
          </p:nvSpPr>
          <p:spPr>
            <a:xfrm>
              <a:off x="2270243" y="3562602"/>
              <a:ext cx="272955" cy="286603"/>
            </a:xfrm>
            <a:prstGeom prst="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dirty="0">
                  <a:solidFill>
                    <a:srgbClr val="000000"/>
                  </a:solidFill>
                  <a:latin typeface="Arial" pitchFamily="34" charset="0"/>
                  <a:cs typeface="Arial" pitchFamily="34" charset="0"/>
                </a:rPr>
                <a:t>3</a:t>
              </a:r>
            </a:p>
          </p:txBody>
        </p:sp>
      </p:grpSp>
      <p:sp>
        <p:nvSpPr>
          <p:cNvPr id="37" name="Rectangle 36">
            <a:extLst>
              <a:ext uri="{FF2B5EF4-FFF2-40B4-BE49-F238E27FC236}">
                <a16:creationId xmlns:a16="http://schemas.microsoft.com/office/drawing/2014/main" id="{8E5DF38A-1810-4889-A51B-725323CE8773}"/>
              </a:ext>
            </a:extLst>
          </p:cNvPr>
          <p:cNvSpPr/>
          <p:nvPr/>
        </p:nvSpPr>
        <p:spPr>
          <a:xfrm>
            <a:off x="6973592" y="4145537"/>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t" anchorCtr="0"/>
          <a:lstStyle/>
          <a:p>
            <a:pPr algn="ctr"/>
            <a:r>
              <a:rPr lang="en-ZA" sz="1600" b="1" dirty="0">
                <a:solidFill>
                  <a:srgbClr val="000000"/>
                </a:solidFill>
                <a:latin typeface="Arial" pitchFamily="34" charset="0"/>
                <a:cs typeface="Arial" pitchFamily="34" charset="0"/>
              </a:rPr>
              <a:t>Randomized Closing Auction</a:t>
            </a:r>
          </a:p>
        </p:txBody>
      </p:sp>
      <p:sp>
        <p:nvSpPr>
          <p:cNvPr id="38" name="NumberBall">
            <a:extLst>
              <a:ext uri="{FF2B5EF4-FFF2-40B4-BE49-F238E27FC236}">
                <a16:creationId xmlns:a16="http://schemas.microsoft.com/office/drawing/2014/main" id="{8409C811-9BD1-4EFB-975A-D60F342D0783}"/>
              </a:ext>
            </a:extLst>
          </p:cNvPr>
          <p:cNvSpPr>
            <a:spLocks noChangeArrowheads="1"/>
          </p:cNvSpPr>
          <p:nvPr/>
        </p:nvSpPr>
        <p:spPr bwMode="gray">
          <a:xfrm>
            <a:off x="6834935" y="4038796"/>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6</a:t>
            </a:r>
          </a:p>
        </p:txBody>
      </p:sp>
      <p:pic>
        <p:nvPicPr>
          <p:cNvPr id="6" name="Graphic 5" descr="Alarm clock">
            <a:extLst>
              <a:ext uri="{FF2B5EF4-FFF2-40B4-BE49-F238E27FC236}">
                <a16:creationId xmlns:a16="http://schemas.microsoft.com/office/drawing/2014/main" id="{75ACD3DC-2392-483A-BE32-EEE50B7EC2E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7768384" y="5085638"/>
            <a:ext cx="914400" cy="914400"/>
          </a:xfrm>
          <a:prstGeom prst="rect">
            <a:avLst/>
          </a:prstGeom>
        </p:spPr>
      </p:pic>
      <p:sp>
        <p:nvSpPr>
          <p:cNvPr id="18" name="Oval 17">
            <a:extLst>
              <a:ext uri="{FF2B5EF4-FFF2-40B4-BE49-F238E27FC236}">
                <a16:creationId xmlns:a16="http://schemas.microsoft.com/office/drawing/2014/main" id="{FF8AF48E-103B-46A4-B5D8-B7D708B8D09C}"/>
              </a:ext>
            </a:extLst>
          </p:cNvPr>
          <p:cNvSpPr/>
          <p:nvPr/>
        </p:nvSpPr>
        <p:spPr>
          <a:xfrm>
            <a:off x="3678388" y="3772287"/>
            <a:ext cx="2759909" cy="2711795"/>
          </a:xfrm>
          <a:prstGeom prst="ellipse">
            <a:avLst/>
          </a:prstGeom>
          <a:noFill/>
          <a:ln w="28575">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pic>
        <p:nvPicPr>
          <p:cNvPr id="41" name="Graphic 40" descr="Loading">
            <a:extLst>
              <a:ext uri="{FF2B5EF4-FFF2-40B4-BE49-F238E27FC236}">
                <a16:creationId xmlns:a16="http://schemas.microsoft.com/office/drawing/2014/main" id="{CF654BEF-7C61-459E-B31A-387B81A5D27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flipH="1">
            <a:off x="1045972" y="4914049"/>
            <a:ext cx="1680851" cy="1302634"/>
          </a:xfrm>
          <a:prstGeom prst="rect">
            <a:avLst/>
          </a:prstGeom>
        </p:spPr>
      </p:pic>
    </p:spTree>
    <p:extLst>
      <p:ext uri="{BB962C8B-B14F-4D97-AF65-F5344CB8AC3E}">
        <p14:creationId xmlns:p14="http://schemas.microsoft.com/office/powerpoint/2010/main" val="23163607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Closer Look: New Corporate Actions Mechanism </a:t>
            </a:r>
          </a:p>
        </p:txBody>
      </p:sp>
      <p:graphicFrame>
        <p:nvGraphicFramePr>
          <p:cNvPr id="4" name="Diagram 3"/>
          <p:cNvGraphicFramePr/>
          <p:nvPr>
            <p:extLst>
              <p:ext uri="{D42A27DB-BD31-4B8C-83A1-F6EECF244321}">
                <p14:modId xmlns:p14="http://schemas.microsoft.com/office/powerpoint/2010/main" val="3000632133"/>
              </p:ext>
            </p:extLst>
          </p:nvPr>
        </p:nvGraphicFramePr>
        <p:xfrm>
          <a:off x="1295400" y="762000"/>
          <a:ext cx="7036999" cy="37168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a:stretch>
            <a:fillRect/>
          </a:stretch>
        </p:blipFill>
        <p:spPr>
          <a:xfrm>
            <a:off x="1056846" y="5160806"/>
            <a:ext cx="696189" cy="579748"/>
          </a:xfrm>
          <a:prstGeom prst="rect">
            <a:avLst/>
          </a:prstGeom>
        </p:spPr>
      </p:pic>
      <p:sp>
        <p:nvSpPr>
          <p:cNvPr id="6" name="TextBox 5"/>
          <p:cNvSpPr txBox="1"/>
          <p:nvPr/>
        </p:nvSpPr>
        <p:spPr>
          <a:xfrm>
            <a:off x="471577" y="5638858"/>
            <a:ext cx="1943626" cy="558784"/>
          </a:xfrm>
          <a:prstGeom prst="rect">
            <a:avLst/>
          </a:prstGeom>
          <a:noFill/>
        </p:spPr>
        <p:txBody>
          <a:bodyPr wrap="square" tIns="90000" bIns="90000" rtlCol="0" anchor="t">
            <a:spAutoFit/>
          </a:bodyPr>
          <a:lstStyle/>
          <a:p>
            <a:pPr algn="ctr"/>
            <a:r>
              <a:rPr lang="en-US" sz="1400" dirty="0">
                <a:solidFill>
                  <a:srgbClr val="000000"/>
                </a:solidFill>
                <a:latin typeface="Arial" pitchFamily="34" charset="0"/>
                <a:cs typeface="Arial" pitchFamily="34" charset="0"/>
              </a:rPr>
              <a:t>AGM:</a:t>
            </a:r>
          </a:p>
          <a:p>
            <a:pPr marL="285750" indent="-285750" algn="ctr">
              <a:buFont typeface="Arial" panose="020B0604020202020204" pitchFamily="34" charset="0"/>
              <a:buChar char="•"/>
            </a:pPr>
            <a:r>
              <a:rPr lang="en-US" sz="1050" dirty="0">
                <a:solidFill>
                  <a:srgbClr val="000000"/>
                </a:solidFill>
                <a:latin typeface="Arial" pitchFamily="34" charset="0"/>
                <a:cs typeface="Arial" pitchFamily="34" charset="0"/>
              </a:rPr>
              <a:t>Cash/Stock Dividends</a:t>
            </a:r>
          </a:p>
        </p:txBody>
      </p:sp>
      <p:cxnSp>
        <p:nvCxnSpPr>
          <p:cNvPr id="7" name="Straight Arrow Connector 6"/>
          <p:cNvCxnSpPr/>
          <p:nvPr/>
        </p:nvCxnSpPr>
        <p:spPr>
          <a:xfrm>
            <a:off x="1394428" y="4994027"/>
            <a:ext cx="7536651" cy="0"/>
          </a:xfrm>
          <a:prstGeom prst="straightConnector1">
            <a:avLst/>
          </a:prstGeom>
          <a:ln w="57150">
            <a:solidFill>
              <a:srgbClr val="002060"/>
            </a:solidFill>
            <a:tailEnd type="triangle"/>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8"/>
          <a:stretch>
            <a:fillRect/>
          </a:stretch>
        </p:blipFill>
        <p:spPr>
          <a:xfrm>
            <a:off x="2988483" y="5171724"/>
            <a:ext cx="710113" cy="543183"/>
          </a:xfrm>
          <a:prstGeom prst="rect">
            <a:avLst/>
          </a:prstGeom>
        </p:spPr>
      </p:pic>
      <p:sp>
        <p:nvSpPr>
          <p:cNvPr id="9" name="TextBox 8"/>
          <p:cNvSpPr txBox="1"/>
          <p:nvPr/>
        </p:nvSpPr>
        <p:spPr>
          <a:xfrm>
            <a:off x="2604312" y="5614840"/>
            <a:ext cx="1478457" cy="935810"/>
          </a:xfrm>
          <a:prstGeom prst="rect">
            <a:avLst/>
          </a:prstGeom>
          <a:noFill/>
        </p:spPr>
        <p:txBody>
          <a:bodyPr wrap="square" tIns="90000" bIns="90000" rtlCol="0" anchor="t">
            <a:spAutoFit/>
          </a:bodyPr>
          <a:lstStyle/>
          <a:p>
            <a:pPr algn="ctr"/>
            <a:r>
              <a:rPr lang="en-US" sz="1400" dirty="0">
                <a:solidFill>
                  <a:srgbClr val="000000"/>
                </a:solidFill>
                <a:latin typeface="Arial" pitchFamily="34" charset="0"/>
                <a:cs typeface="Arial" pitchFamily="34" charset="0"/>
              </a:rPr>
              <a:t>Issuer Announcement:</a:t>
            </a:r>
          </a:p>
          <a:p>
            <a:pPr marL="285750" indent="-285750">
              <a:buFont typeface="Arial" panose="020B0604020202020204" pitchFamily="34" charset="0"/>
              <a:buChar char="•"/>
            </a:pPr>
            <a:r>
              <a:rPr lang="en-US" sz="1050" dirty="0">
                <a:solidFill>
                  <a:srgbClr val="000000"/>
                </a:solidFill>
                <a:latin typeface="Arial" pitchFamily="34" charset="0"/>
                <a:cs typeface="Arial" pitchFamily="34" charset="0"/>
              </a:rPr>
              <a:t>Record Date, Payment Date</a:t>
            </a:r>
          </a:p>
        </p:txBody>
      </p:sp>
      <p:pic>
        <p:nvPicPr>
          <p:cNvPr id="10" name="Picture 9"/>
          <p:cNvPicPr>
            <a:picLocks noChangeAspect="1"/>
          </p:cNvPicPr>
          <p:nvPr/>
        </p:nvPicPr>
        <p:blipFill>
          <a:blip r:embed="rId9"/>
          <a:stretch>
            <a:fillRect/>
          </a:stretch>
        </p:blipFill>
        <p:spPr>
          <a:xfrm>
            <a:off x="6074039" y="5093294"/>
            <a:ext cx="554852" cy="659657"/>
          </a:xfrm>
          <a:prstGeom prst="rect">
            <a:avLst/>
          </a:prstGeom>
        </p:spPr>
      </p:pic>
      <p:sp>
        <p:nvSpPr>
          <p:cNvPr id="11" name="Rectangle 10"/>
          <p:cNvSpPr/>
          <p:nvPr/>
        </p:nvSpPr>
        <p:spPr>
          <a:xfrm>
            <a:off x="6304442" y="4878819"/>
            <a:ext cx="112222" cy="177697"/>
          </a:xfrm>
          <a:prstGeom prst="rect">
            <a:avLst/>
          </a:prstGeom>
          <a:solidFill>
            <a:srgbClr val="002060"/>
          </a:solidFill>
          <a:ln w="9525">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
        <p:nvSpPr>
          <p:cNvPr id="12" name="Right Brace 11"/>
          <p:cNvSpPr/>
          <p:nvPr/>
        </p:nvSpPr>
        <p:spPr>
          <a:xfrm rot="16200000">
            <a:off x="5622325" y="4100420"/>
            <a:ext cx="325150" cy="1263530"/>
          </a:xfrm>
          <a:prstGeom prst="rightBrac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Rectangle 12"/>
          <p:cNvSpPr/>
          <p:nvPr/>
        </p:nvSpPr>
        <p:spPr>
          <a:xfrm>
            <a:off x="5153135" y="4878819"/>
            <a:ext cx="112222" cy="177697"/>
          </a:xfrm>
          <a:prstGeom prst="rect">
            <a:avLst/>
          </a:prstGeom>
          <a:solidFill>
            <a:srgbClr val="002060"/>
          </a:solidFill>
          <a:ln w="9525">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
        <p:nvSpPr>
          <p:cNvPr id="14" name="clipart_cross"/>
          <p:cNvSpPr>
            <a:spLocks/>
          </p:cNvSpPr>
          <p:nvPr/>
        </p:nvSpPr>
        <p:spPr bwMode="gray">
          <a:xfrm>
            <a:off x="4975609" y="5100351"/>
            <a:ext cx="483011" cy="344182"/>
          </a:xfrm>
          <a:custGeom>
            <a:avLst/>
            <a:gdLst>
              <a:gd name="T0" fmla="*/ 2147483647 w 324"/>
              <a:gd name="T1" fmla="*/ 2147483647 h 403"/>
              <a:gd name="T2" fmla="*/ 2147483647 w 324"/>
              <a:gd name="T3" fmla="*/ 2147483647 h 403"/>
              <a:gd name="T4" fmla="*/ 2147483647 w 324"/>
              <a:gd name="T5" fmla="*/ 2147483647 h 403"/>
              <a:gd name="T6" fmla="*/ 2147483647 w 324"/>
              <a:gd name="T7" fmla="*/ 2147483647 h 403"/>
              <a:gd name="T8" fmla="*/ 2147483647 w 324"/>
              <a:gd name="T9" fmla="*/ 2147483647 h 403"/>
              <a:gd name="T10" fmla="*/ 2147483647 w 324"/>
              <a:gd name="T11" fmla="*/ 2147483647 h 403"/>
              <a:gd name="T12" fmla="*/ 2147483647 w 324"/>
              <a:gd name="T13" fmla="*/ 2147483647 h 403"/>
              <a:gd name="T14" fmla="*/ 2147483647 w 324"/>
              <a:gd name="T15" fmla="*/ 2147483647 h 403"/>
              <a:gd name="T16" fmla="*/ 2147483647 w 324"/>
              <a:gd name="T17" fmla="*/ 2147483647 h 403"/>
              <a:gd name="T18" fmla="*/ 2147483647 w 324"/>
              <a:gd name="T19" fmla="*/ 2147483647 h 403"/>
              <a:gd name="T20" fmla="*/ 2147483647 w 324"/>
              <a:gd name="T21" fmla="*/ 2147483647 h 403"/>
              <a:gd name="T22" fmla="*/ 2147483647 w 324"/>
              <a:gd name="T23" fmla="*/ 2147483647 h 403"/>
              <a:gd name="T24" fmla="*/ 2147483647 w 324"/>
              <a:gd name="T25" fmla="*/ 2147483647 h 4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24"/>
              <a:gd name="T40" fmla="*/ 0 h 403"/>
              <a:gd name="T41" fmla="*/ 324 w 324"/>
              <a:gd name="T42" fmla="*/ 403 h 4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24" h="403">
                <a:moveTo>
                  <a:pt x="8" y="363"/>
                </a:moveTo>
                <a:cubicBezTo>
                  <a:pt x="8" y="363"/>
                  <a:pt x="49" y="278"/>
                  <a:pt x="127" y="208"/>
                </a:cubicBezTo>
                <a:cubicBezTo>
                  <a:pt x="87" y="122"/>
                  <a:pt x="84" y="64"/>
                  <a:pt x="84" y="33"/>
                </a:cubicBezTo>
                <a:cubicBezTo>
                  <a:pt x="84" y="2"/>
                  <a:pt x="113" y="0"/>
                  <a:pt x="128" y="19"/>
                </a:cubicBezTo>
                <a:cubicBezTo>
                  <a:pt x="128" y="19"/>
                  <a:pt x="141" y="89"/>
                  <a:pt x="175" y="145"/>
                </a:cubicBezTo>
                <a:cubicBezTo>
                  <a:pt x="250" y="52"/>
                  <a:pt x="290" y="27"/>
                  <a:pt x="290" y="27"/>
                </a:cubicBezTo>
                <a:cubicBezTo>
                  <a:pt x="320" y="35"/>
                  <a:pt x="324" y="63"/>
                  <a:pt x="324" y="63"/>
                </a:cubicBezTo>
                <a:cubicBezTo>
                  <a:pt x="311" y="95"/>
                  <a:pt x="259" y="124"/>
                  <a:pt x="212" y="216"/>
                </a:cubicBezTo>
                <a:cubicBezTo>
                  <a:pt x="203" y="266"/>
                  <a:pt x="263" y="330"/>
                  <a:pt x="268" y="361"/>
                </a:cubicBezTo>
                <a:cubicBezTo>
                  <a:pt x="256" y="377"/>
                  <a:pt x="260" y="377"/>
                  <a:pt x="240" y="389"/>
                </a:cubicBezTo>
                <a:cubicBezTo>
                  <a:pt x="240" y="389"/>
                  <a:pt x="188" y="340"/>
                  <a:pt x="154" y="280"/>
                </a:cubicBezTo>
                <a:cubicBezTo>
                  <a:pt x="113" y="315"/>
                  <a:pt x="102" y="339"/>
                  <a:pt x="38" y="403"/>
                </a:cubicBezTo>
                <a:cubicBezTo>
                  <a:pt x="38" y="403"/>
                  <a:pt x="0" y="401"/>
                  <a:pt x="8" y="363"/>
                </a:cubicBezTo>
                <a:close/>
              </a:path>
            </a:pathLst>
          </a:custGeom>
          <a:solidFill>
            <a:srgbClr val="CC0000">
              <a:alpha val="60000"/>
            </a:srgbClr>
          </a:solidFill>
          <a:ln w="12700" cap="flat" cmpd="sng">
            <a:noFill/>
            <a:prstDash val="solid"/>
            <a:round/>
            <a:headEnd type="none" w="med" len="med"/>
            <a:tailEnd type="none" w="med" len="med"/>
          </a:ln>
        </p:spPr>
        <p:txBody>
          <a:bodyPr wrap="none" tIns="91440" bIns="91440" anchor="ctr"/>
          <a:lstStyle/>
          <a:p>
            <a:pPr fontAlgn="base">
              <a:spcBef>
                <a:spcPct val="0"/>
              </a:spcBef>
              <a:spcAft>
                <a:spcPct val="0"/>
              </a:spcAft>
            </a:pPr>
            <a:endParaRPr lang="en-US" sz="1400" b="1" dirty="0">
              <a:solidFill>
                <a:srgbClr val="000000"/>
              </a:solidFill>
              <a:latin typeface="Arial" pitchFamily="34" charset="0"/>
              <a:cs typeface="Arial" pitchFamily="34" charset="0"/>
            </a:endParaRPr>
          </a:p>
        </p:txBody>
      </p:sp>
      <p:sp>
        <p:nvSpPr>
          <p:cNvPr id="15" name="Rectangle 14"/>
          <p:cNvSpPr/>
          <p:nvPr/>
        </p:nvSpPr>
        <p:spPr>
          <a:xfrm>
            <a:off x="4852210" y="4891361"/>
            <a:ext cx="112222" cy="177697"/>
          </a:xfrm>
          <a:prstGeom prst="rect">
            <a:avLst/>
          </a:prstGeom>
          <a:solidFill>
            <a:srgbClr val="002060"/>
          </a:solidFill>
          <a:ln w="9525">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
        <p:nvSpPr>
          <p:cNvPr id="16" name="Right Brace 15"/>
          <p:cNvSpPr/>
          <p:nvPr/>
        </p:nvSpPr>
        <p:spPr>
          <a:xfrm rot="16200000">
            <a:off x="5209160" y="3704067"/>
            <a:ext cx="942452" cy="1431909"/>
          </a:xfrm>
          <a:prstGeom prst="rightBrac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7" name="Straight Arrow Connector 16"/>
          <p:cNvCxnSpPr/>
          <p:nvPr/>
        </p:nvCxnSpPr>
        <p:spPr>
          <a:xfrm>
            <a:off x="5219226" y="5638858"/>
            <a:ext cx="0" cy="402307"/>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4544874" y="6114020"/>
            <a:ext cx="1348704" cy="397201"/>
          </a:xfrm>
          <a:prstGeom prst="rect">
            <a:avLst/>
          </a:prstGeom>
          <a:noFill/>
        </p:spPr>
        <p:txBody>
          <a:bodyPr wrap="square" tIns="90000" bIns="90000" rtlCol="0" anchor="t">
            <a:spAutoFit/>
          </a:bodyPr>
          <a:lstStyle/>
          <a:p>
            <a:pPr algn="ctr"/>
            <a:r>
              <a:rPr lang="en-US" sz="700" dirty="0">
                <a:solidFill>
                  <a:srgbClr val="000000"/>
                </a:solidFill>
                <a:latin typeface="Arial" pitchFamily="34" charset="0"/>
                <a:cs typeface="Arial" pitchFamily="34" charset="0"/>
              </a:rPr>
              <a:t>Adjustment in price by the Exchange and Data Vendors</a:t>
            </a:r>
          </a:p>
        </p:txBody>
      </p:sp>
      <p:sp>
        <p:nvSpPr>
          <p:cNvPr id="19" name="Rectangle 18"/>
          <p:cNvSpPr/>
          <p:nvPr/>
        </p:nvSpPr>
        <p:spPr>
          <a:xfrm>
            <a:off x="7686337" y="4878819"/>
            <a:ext cx="112222" cy="177697"/>
          </a:xfrm>
          <a:prstGeom prst="rect">
            <a:avLst/>
          </a:prstGeom>
          <a:solidFill>
            <a:srgbClr val="002060"/>
          </a:solidFill>
          <a:ln w="9525">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pic>
        <p:nvPicPr>
          <p:cNvPr id="20" name="clipart_icons_cashregister"/>
          <p:cNvPicPr>
            <a:picLocks noChangeAspect="1" noChangeArrowheads="1"/>
          </p:cNvPicPr>
          <p:nvPr/>
        </p:nvPicPr>
        <p:blipFill>
          <a:blip r:embed="rId10" cstate="print"/>
          <a:srcRect/>
          <a:stretch>
            <a:fillRect/>
          </a:stretch>
        </p:blipFill>
        <p:spPr bwMode="auto">
          <a:xfrm>
            <a:off x="7366665" y="5104195"/>
            <a:ext cx="707829" cy="636359"/>
          </a:xfrm>
          <a:prstGeom prst="rect">
            <a:avLst/>
          </a:prstGeom>
          <a:noFill/>
          <a:ln w="9525">
            <a:noFill/>
            <a:miter lim="800000"/>
            <a:headEnd/>
            <a:tailEnd/>
          </a:ln>
          <a:effectLst/>
        </p:spPr>
      </p:pic>
      <p:sp>
        <p:nvSpPr>
          <p:cNvPr id="21" name="TextBox 20"/>
          <p:cNvSpPr txBox="1"/>
          <p:nvPr/>
        </p:nvSpPr>
        <p:spPr>
          <a:xfrm>
            <a:off x="5167539" y="4446238"/>
            <a:ext cx="804441" cy="397201"/>
          </a:xfrm>
          <a:prstGeom prst="rect">
            <a:avLst/>
          </a:prstGeom>
          <a:noFill/>
        </p:spPr>
        <p:txBody>
          <a:bodyPr wrap="square" tIns="90000" bIns="90000" rtlCol="0" anchor="t">
            <a:spAutoFit/>
          </a:bodyPr>
          <a:lstStyle/>
          <a:p>
            <a:pPr algn="ctr"/>
            <a:r>
              <a:rPr lang="en-US" sz="1400" dirty="0">
                <a:solidFill>
                  <a:srgbClr val="000000"/>
                </a:solidFill>
                <a:latin typeface="Arial" pitchFamily="34" charset="0"/>
                <a:cs typeface="Arial" pitchFamily="34" charset="0"/>
              </a:rPr>
              <a:t>T-2</a:t>
            </a:r>
          </a:p>
        </p:txBody>
      </p:sp>
      <p:sp>
        <p:nvSpPr>
          <p:cNvPr id="22" name="TextBox 21"/>
          <p:cNvSpPr txBox="1"/>
          <p:nvPr/>
        </p:nvSpPr>
        <p:spPr>
          <a:xfrm>
            <a:off x="4550179" y="5348975"/>
            <a:ext cx="1478457" cy="304868"/>
          </a:xfrm>
          <a:prstGeom prst="rect">
            <a:avLst/>
          </a:prstGeom>
          <a:noFill/>
        </p:spPr>
        <p:txBody>
          <a:bodyPr wrap="square" tIns="90000" bIns="90000" rtlCol="0" anchor="t">
            <a:spAutoFit/>
          </a:bodyPr>
          <a:lstStyle/>
          <a:p>
            <a:pPr algn="ctr"/>
            <a:r>
              <a:rPr lang="en-US" sz="800" dirty="0">
                <a:solidFill>
                  <a:srgbClr val="000000"/>
                </a:solidFill>
                <a:latin typeface="Arial" pitchFamily="34" charset="0"/>
                <a:cs typeface="Arial" pitchFamily="34" charset="0"/>
              </a:rPr>
              <a:t>Ex-</a:t>
            </a:r>
            <a:r>
              <a:rPr lang="en-US" sz="800" dirty="0" err="1">
                <a:solidFill>
                  <a:srgbClr val="000000"/>
                </a:solidFill>
                <a:latin typeface="Arial" pitchFamily="34" charset="0"/>
                <a:cs typeface="Arial" pitchFamily="34" charset="0"/>
              </a:rPr>
              <a:t>Div</a:t>
            </a:r>
            <a:r>
              <a:rPr lang="en-US" sz="800" dirty="0">
                <a:solidFill>
                  <a:srgbClr val="000000"/>
                </a:solidFill>
                <a:latin typeface="Arial" pitchFamily="34" charset="0"/>
                <a:cs typeface="Arial" pitchFamily="34" charset="0"/>
              </a:rPr>
              <a:t> Date</a:t>
            </a:r>
          </a:p>
        </p:txBody>
      </p:sp>
      <p:sp>
        <p:nvSpPr>
          <p:cNvPr id="23" name="TextBox 22"/>
          <p:cNvSpPr txBox="1"/>
          <p:nvPr/>
        </p:nvSpPr>
        <p:spPr>
          <a:xfrm>
            <a:off x="5037325" y="4128767"/>
            <a:ext cx="804441" cy="397201"/>
          </a:xfrm>
          <a:prstGeom prst="rect">
            <a:avLst/>
          </a:prstGeom>
          <a:noFill/>
        </p:spPr>
        <p:txBody>
          <a:bodyPr wrap="square" tIns="90000" bIns="90000" rtlCol="0" anchor="t">
            <a:spAutoFit/>
          </a:bodyPr>
          <a:lstStyle/>
          <a:p>
            <a:pPr algn="ctr"/>
            <a:r>
              <a:rPr lang="en-US" sz="1400" dirty="0">
                <a:solidFill>
                  <a:srgbClr val="000000"/>
                </a:solidFill>
                <a:latin typeface="Arial" pitchFamily="34" charset="0"/>
                <a:cs typeface="Arial" pitchFamily="34" charset="0"/>
              </a:rPr>
              <a:t>T-3</a:t>
            </a:r>
          </a:p>
        </p:txBody>
      </p:sp>
      <p:sp>
        <p:nvSpPr>
          <p:cNvPr id="24" name="TextBox 23"/>
          <p:cNvSpPr txBox="1"/>
          <p:nvPr/>
        </p:nvSpPr>
        <p:spPr>
          <a:xfrm>
            <a:off x="3961089" y="5348975"/>
            <a:ext cx="1478457" cy="427979"/>
          </a:xfrm>
          <a:prstGeom prst="rect">
            <a:avLst/>
          </a:prstGeom>
          <a:noFill/>
        </p:spPr>
        <p:txBody>
          <a:bodyPr wrap="square" tIns="90000" bIns="90000" rtlCol="0" anchor="t">
            <a:spAutoFit/>
          </a:bodyPr>
          <a:lstStyle/>
          <a:p>
            <a:pPr algn="ctr"/>
            <a:r>
              <a:rPr lang="en-US" sz="800" dirty="0">
                <a:solidFill>
                  <a:srgbClr val="000000"/>
                </a:solidFill>
                <a:latin typeface="Arial" pitchFamily="34" charset="0"/>
                <a:cs typeface="Arial" pitchFamily="34" charset="0"/>
              </a:rPr>
              <a:t>Cum-</a:t>
            </a:r>
            <a:r>
              <a:rPr lang="en-US" sz="800" dirty="0" err="1">
                <a:solidFill>
                  <a:srgbClr val="000000"/>
                </a:solidFill>
                <a:latin typeface="Arial" pitchFamily="34" charset="0"/>
                <a:cs typeface="Arial" pitchFamily="34" charset="0"/>
              </a:rPr>
              <a:t>Div</a:t>
            </a:r>
            <a:endParaRPr lang="en-US" sz="800" dirty="0">
              <a:solidFill>
                <a:srgbClr val="000000"/>
              </a:solidFill>
              <a:latin typeface="Arial" pitchFamily="34" charset="0"/>
              <a:cs typeface="Arial" pitchFamily="34" charset="0"/>
            </a:endParaRPr>
          </a:p>
          <a:p>
            <a:pPr algn="ctr"/>
            <a:r>
              <a:rPr lang="en-US" sz="800" dirty="0">
                <a:solidFill>
                  <a:srgbClr val="000000"/>
                </a:solidFill>
                <a:latin typeface="Arial" pitchFamily="34" charset="0"/>
                <a:cs typeface="Arial" pitchFamily="34" charset="0"/>
              </a:rPr>
              <a:t>Date</a:t>
            </a:r>
          </a:p>
        </p:txBody>
      </p:sp>
      <p:sp>
        <p:nvSpPr>
          <p:cNvPr id="25" name="clipart_tick"/>
          <p:cNvSpPr>
            <a:spLocks/>
          </p:cNvSpPr>
          <p:nvPr/>
        </p:nvSpPr>
        <p:spPr bwMode="gray">
          <a:xfrm>
            <a:off x="4613525" y="5091920"/>
            <a:ext cx="337354" cy="335297"/>
          </a:xfrm>
          <a:custGeom>
            <a:avLst/>
            <a:gdLst>
              <a:gd name="T0" fmla="*/ 2147483647 w 352"/>
              <a:gd name="T1" fmla="*/ 2147483647 h 380"/>
              <a:gd name="T2" fmla="*/ 2147483647 w 352"/>
              <a:gd name="T3" fmla="*/ 2147483647 h 380"/>
              <a:gd name="T4" fmla="*/ 2147483647 w 352"/>
              <a:gd name="T5" fmla="*/ 2147483647 h 380"/>
              <a:gd name="T6" fmla="*/ 2147483647 w 352"/>
              <a:gd name="T7" fmla="*/ 2147483647 h 380"/>
              <a:gd name="T8" fmla="*/ 2147483647 w 352"/>
              <a:gd name="T9" fmla="*/ 2147483647 h 380"/>
              <a:gd name="T10" fmla="*/ 2147483647 w 352"/>
              <a:gd name="T11" fmla="*/ 2147483647 h 380"/>
              <a:gd name="T12" fmla="*/ 2147483647 w 352"/>
              <a:gd name="T13" fmla="*/ 2147483647 h 380"/>
              <a:gd name="T14" fmla="*/ 2147483647 w 352"/>
              <a:gd name="T15" fmla="*/ 2147483647 h 380"/>
              <a:gd name="T16" fmla="*/ 0 60000 65536"/>
              <a:gd name="T17" fmla="*/ 0 60000 65536"/>
              <a:gd name="T18" fmla="*/ 0 60000 65536"/>
              <a:gd name="T19" fmla="*/ 0 60000 65536"/>
              <a:gd name="T20" fmla="*/ 0 60000 65536"/>
              <a:gd name="T21" fmla="*/ 0 60000 65536"/>
              <a:gd name="T22" fmla="*/ 0 60000 65536"/>
              <a:gd name="T23" fmla="*/ 0 60000 65536"/>
              <a:gd name="T24" fmla="*/ 0 w 352"/>
              <a:gd name="T25" fmla="*/ 0 h 380"/>
              <a:gd name="T26" fmla="*/ 352 w 352"/>
              <a:gd name="T27" fmla="*/ 380 h 3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52" h="380">
                <a:moveTo>
                  <a:pt x="2" y="264"/>
                </a:moveTo>
                <a:cubicBezTo>
                  <a:pt x="42" y="304"/>
                  <a:pt x="56" y="361"/>
                  <a:pt x="78" y="380"/>
                </a:cubicBezTo>
                <a:cubicBezTo>
                  <a:pt x="105" y="379"/>
                  <a:pt x="132" y="378"/>
                  <a:pt x="132" y="378"/>
                </a:cubicBezTo>
                <a:cubicBezTo>
                  <a:pt x="190" y="174"/>
                  <a:pt x="352" y="26"/>
                  <a:pt x="352" y="26"/>
                </a:cubicBezTo>
                <a:cubicBezTo>
                  <a:pt x="318" y="0"/>
                  <a:pt x="296" y="14"/>
                  <a:pt x="296" y="14"/>
                </a:cubicBezTo>
                <a:cubicBezTo>
                  <a:pt x="296" y="14"/>
                  <a:pt x="186" y="130"/>
                  <a:pt x="102" y="304"/>
                </a:cubicBezTo>
                <a:cubicBezTo>
                  <a:pt x="86" y="258"/>
                  <a:pt x="28" y="242"/>
                  <a:pt x="28" y="242"/>
                </a:cubicBezTo>
                <a:cubicBezTo>
                  <a:pt x="28" y="242"/>
                  <a:pt x="0" y="246"/>
                  <a:pt x="2" y="264"/>
                </a:cubicBezTo>
                <a:close/>
              </a:path>
            </a:pathLst>
          </a:custGeom>
          <a:solidFill>
            <a:srgbClr val="06C245">
              <a:alpha val="60000"/>
            </a:srgbClr>
          </a:solidFill>
          <a:ln w="9525" cap="flat" cmpd="sng">
            <a:noFill/>
            <a:prstDash val="solid"/>
            <a:round/>
            <a:headEnd type="none" w="med" len="med"/>
            <a:tailEnd type="none" w="med" len="med"/>
          </a:ln>
        </p:spPr>
        <p:txBody>
          <a:bodyPr tIns="91440" bIns="91440" anchor="ctr"/>
          <a:lstStyle/>
          <a:p>
            <a:pPr fontAlgn="base">
              <a:spcBef>
                <a:spcPct val="0"/>
              </a:spcBef>
              <a:spcAft>
                <a:spcPct val="0"/>
              </a:spcAft>
            </a:pPr>
            <a:endParaRPr lang="en-US" sz="1400" b="1" dirty="0">
              <a:solidFill>
                <a:srgbClr val="000000"/>
              </a:solidFill>
              <a:latin typeface="Arial" pitchFamily="34" charset="0"/>
              <a:cs typeface="Arial" pitchFamily="34" charset="0"/>
            </a:endParaRPr>
          </a:p>
        </p:txBody>
      </p:sp>
      <p:sp>
        <p:nvSpPr>
          <p:cNvPr id="26" name="TextBox 25"/>
          <p:cNvSpPr txBox="1"/>
          <p:nvPr/>
        </p:nvSpPr>
        <p:spPr>
          <a:xfrm>
            <a:off x="5657112" y="5663561"/>
            <a:ext cx="1478457" cy="397201"/>
          </a:xfrm>
          <a:prstGeom prst="rect">
            <a:avLst/>
          </a:prstGeom>
          <a:noFill/>
        </p:spPr>
        <p:txBody>
          <a:bodyPr wrap="square" tIns="90000" bIns="90000" rtlCol="0" anchor="t">
            <a:spAutoFit/>
          </a:bodyPr>
          <a:lstStyle/>
          <a:p>
            <a:pPr algn="ctr"/>
            <a:r>
              <a:rPr lang="en-US" sz="1400" dirty="0">
                <a:solidFill>
                  <a:srgbClr val="000000"/>
                </a:solidFill>
                <a:latin typeface="Arial" pitchFamily="34" charset="0"/>
                <a:cs typeface="Arial" pitchFamily="34" charset="0"/>
              </a:rPr>
              <a:t>Record Date</a:t>
            </a:r>
          </a:p>
        </p:txBody>
      </p:sp>
      <p:sp>
        <p:nvSpPr>
          <p:cNvPr id="28" name="Rectangle 27"/>
          <p:cNvSpPr/>
          <p:nvPr/>
        </p:nvSpPr>
        <p:spPr>
          <a:xfrm>
            <a:off x="1905000" y="1593600"/>
            <a:ext cx="6169494" cy="45719"/>
          </a:xfrm>
          <a:prstGeom prst="rect">
            <a:avLst/>
          </a:prstGeom>
          <a:solidFill>
            <a:srgbClr val="002060"/>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
        <p:nvSpPr>
          <p:cNvPr id="27" name="TextBox 26"/>
          <p:cNvSpPr txBox="1"/>
          <p:nvPr/>
        </p:nvSpPr>
        <p:spPr>
          <a:xfrm>
            <a:off x="3961089" y="1394999"/>
            <a:ext cx="1877248" cy="397201"/>
          </a:xfrm>
          <a:prstGeom prst="rect">
            <a:avLst/>
          </a:prstGeom>
          <a:solidFill>
            <a:schemeClr val="bg1"/>
          </a:solidFill>
        </p:spPr>
        <p:txBody>
          <a:bodyPr wrap="square" tIns="90000" bIns="90000" rtlCol="0" anchor="t">
            <a:spAutoFit/>
          </a:bodyPr>
          <a:lstStyle/>
          <a:p>
            <a:pPr algn="ctr"/>
            <a:r>
              <a:rPr lang="en-US" sz="1400" dirty="0">
                <a:solidFill>
                  <a:srgbClr val="000000"/>
                </a:solidFill>
                <a:latin typeface="Arial" pitchFamily="34" charset="0"/>
                <a:cs typeface="Arial" pitchFamily="34" charset="0"/>
              </a:rPr>
              <a:t>4 important dates!</a:t>
            </a:r>
          </a:p>
        </p:txBody>
      </p:sp>
    </p:spTree>
    <p:extLst>
      <p:ext uri="{BB962C8B-B14F-4D97-AF65-F5344CB8AC3E}">
        <p14:creationId xmlns:p14="http://schemas.microsoft.com/office/powerpoint/2010/main" val="14580743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Corporate Actions Timetable </a:t>
            </a:r>
          </a:p>
        </p:txBody>
      </p:sp>
      <p:pic>
        <p:nvPicPr>
          <p:cNvPr id="3" name="Picture 2"/>
          <p:cNvPicPr>
            <a:picLocks noChangeAspect="1"/>
          </p:cNvPicPr>
          <p:nvPr/>
        </p:nvPicPr>
        <p:blipFill>
          <a:blip r:embed="rId2"/>
          <a:stretch>
            <a:fillRect/>
          </a:stretch>
        </p:blipFill>
        <p:spPr>
          <a:xfrm>
            <a:off x="1105500" y="1143000"/>
            <a:ext cx="7696200" cy="5410200"/>
          </a:xfrm>
          <a:prstGeom prst="rect">
            <a:avLst/>
          </a:prstGeom>
        </p:spPr>
      </p:pic>
    </p:spTree>
    <p:extLst>
      <p:ext uri="{BB962C8B-B14F-4D97-AF65-F5344CB8AC3E}">
        <p14:creationId xmlns:p14="http://schemas.microsoft.com/office/powerpoint/2010/main" val="40877976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162000"/>
            <a:ext cx="8992800" cy="831600"/>
          </a:xfrm>
          <a:prstGeom prst="rect">
            <a:avLst/>
          </a:prstGeom>
        </p:spPr>
        <p:txBody>
          <a:bodyPr anchor="b"/>
          <a:lstStyle>
            <a:lvl1pPr algn="l" defTabSz="914400" rtl="0" eaLnBrk="1" latinLnBrk="0" hangingPunct="1">
              <a:spcBef>
                <a:spcPct val="0"/>
              </a:spcBef>
              <a:buNone/>
              <a:defRPr sz="2400" b="1" kern="1200">
                <a:solidFill>
                  <a:schemeClr val="tx2"/>
                </a:solidFill>
                <a:latin typeface="+mj-lt"/>
                <a:ea typeface="+mj-ea"/>
                <a:cs typeface="+mj-cs"/>
              </a:defRPr>
            </a:lvl1pPr>
          </a:lstStyle>
          <a:p>
            <a:r>
              <a:rPr lang="en-US" dirty="0" smtClean="0"/>
              <a:t>Background – CMA, BK and KCC</a:t>
            </a:r>
            <a:endParaRPr lang="en-US" dirty="0"/>
          </a:p>
        </p:txBody>
      </p:sp>
      <p:pic>
        <p:nvPicPr>
          <p:cNvPr id="31746" name="Picture 2" descr="ÙØªÙØ¬Ø© Ø¨Ø­Ø« Ø§ÙØµÙØ± Ø¹Ù âªcapital markets authority logoâ¬â"/>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6800" y="1676400"/>
            <a:ext cx="2889250" cy="838299"/>
          </a:xfrm>
          <a:prstGeom prst="rect">
            <a:avLst/>
          </a:prstGeom>
          <a:noFill/>
          <a:extLst>
            <a:ext uri="{909E8E84-426E-40DD-AFC4-6F175D3DCCD1}">
              <a14:hiddenFill xmlns:a14="http://schemas.microsoft.com/office/drawing/2010/main">
                <a:solidFill>
                  <a:srgbClr val="FFFFFF"/>
                </a:solidFill>
              </a14:hiddenFill>
            </a:ext>
          </a:extLst>
        </p:spPr>
      </p:pic>
      <p:sp>
        <p:nvSpPr>
          <p:cNvPr id="3" name="Right Arrow Callout 2"/>
          <p:cNvSpPr/>
          <p:nvPr/>
        </p:nvSpPr>
        <p:spPr>
          <a:xfrm>
            <a:off x="838200" y="1447800"/>
            <a:ext cx="5257800" cy="1219200"/>
          </a:xfrm>
          <a:prstGeom prst="rightArrowCallout">
            <a:avLst/>
          </a:prstGeom>
          <a:noFill/>
          <a:ln w="28575">
            <a:solidFill>
              <a:srgbClr val="114C76"/>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smtClean="0">
              <a:solidFill>
                <a:srgbClr val="000000"/>
              </a:solidFill>
              <a:latin typeface="Arial" pitchFamily="34" charset="0"/>
              <a:cs typeface="Arial" pitchFamily="34" charset="0"/>
            </a:endParaRPr>
          </a:p>
        </p:txBody>
      </p:sp>
      <p:pic>
        <p:nvPicPr>
          <p:cNvPr id="31748" name="Picture 4" descr="ÙØªÙØ¬Ø© Ø¨Ø­Ø« Ø§ÙØµÙØ± Ø¹Ù âªboursa kuwait logoâ¬â"/>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52600" y="3124200"/>
            <a:ext cx="1283369" cy="1219201"/>
          </a:xfrm>
          <a:prstGeom prst="rect">
            <a:avLst/>
          </a:prstGeom>
          <a:noFill/>
          <a:extLst>
            <a:ext uri="{909E8E84-426E-40DD-AFC4-6F175D3DCCD1}">
              <a14:hiddenFill xmlns:a14="http://schemas.microsoft.com/office/drawing/2010/main">
                <a:solidFill>
                  <a:srgbClr val="FFFFFF"/>
                </a:solidFill>
              </a14:hiddenFill>
            </a:ext>
          </a:extLst>
        </p:spPr>
      </p:pic>
      <p:sp>
        <p:nvSpPr>
          <p:cNvPr id="6" name="Right Arrow Callout 5"/>
          <p:cNvSpPr/>
          <p:nvPr/>
        </p:nvSpPr>
        <p:spPr>
          <a:xfrm>
            <a:off x="838200" y="3124200"/>
            <a:ext cx="5257800" cy="1219200"/>
          </a:xfrm>
          <a:prstGeom prst="rightArrowCallout">
            <a:avLst/>
          </a:prstGeom>
          <a:noFill/>
          <a:ln w="28575">
            <a:solidFill>
              <a:srgbClr val="B3843E"/>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smtClean="0">
              <a:solidFill>
                <a:srgbClr val="000000"/>
              </a:solidFill>
              <a:latin typeface="Arial" pitchFamily="34" charset="0"/>
              <a:cs typeface="Arial" pitchFamily="34" charset="0"/>
            </a:endParaRPr>
          </a:p>
        </p:txBody>
      </p:sp>
      <p:pic>
        <p:nvPicPr>
          <p:cNvPr id="5" name="Picture 4"/>
          <p:cNvPicPr>
            <a:picLocks noChangeAspect="1"/>
          </p:cNvPicPr>
          <p:nvPr/>
        </p:nvPicPr>
        <p:blipFill>
          <a:blip r:embed="rId4"/>
          <a:stretch>
            <a:fillRect/>
          </a:stretch>
        </p:blipFill>
        <p:spPr>
          <a:xfrm>
            <a:off x="1387475" y="4953000"/>
            <a:ext cx="2247900" cy="990600"/>
          </a:xfrm>
          <a:prstGeom prst="rect">
            <a:avLst/>
          </a:prstGeom>
        </p:spPr>
      </p:pic>
      <p:sp>
        <p:nvSpPr>
          <p:cNvPr id="9" name="Right Arrow Callout 8"/>
          <p:cNvSpPr/>
          <p:nvPr/>
        </p:nvSpPr>
        <p:spPr>
          <a:xfrm>
            <a:off x="834390" y="4876800"/>
            <a:ext cx="5257800" cy="1219200"/>
          </a:xfrm>
          <a:prstGeom prst="rightArrowCallout">
            <a:avLst/>
          </a:prstGeom>
          <a:noFill/>
          <a:ln w="28575">
            <a:solidFill>
              <a:srgbClr val="E43C39"/>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smtClean="0">
              <a:solidFill>
                <a:srgbClr val="000000"/>
              </a:solidFill>
              <a:latin typeface="Arial" pitchFamily="34" charset="0"/>
              <a:cs typeface="Arial" pitchFamily="34" charset="0"/>
            </a:endParaRPr>
          </a:p>
        </p:txBody>
      </p:sp>
      <p:sp>
        <p:nvSpPr>
          <p:cNvPr id="7" name="Oval 6"/>
          <p:cNvSpPr/>
          <p:nvPr/>
        </p:nvSpPr>
        <p:spPr>
          <a:xfrm>
            <a:off x="6400800" y="1588869"/>
            <a:ext cx="2133600" cy="914400"/>
          </a:xfrm>
          <a:prstGeom prst="ellipse">
            <a:avLst/>
          </a:prstGeom>
          <a:solidFill>
            <a:srgbClr val="114C76"/>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1400" dirty="0" smtClean="0">
                <a:solidFill>
                  <a:schemeClr val="bg1"/>
                </a:solidFill>
                <a:latin typeface="Arial" pitchFamily="34" charset="0"/>
                <a:cs typeface="Arial" pitchFamily="34" charset="0"/>
              </a:rPr>
              <a:t>Securities Regulator</a:t>
            </a:r>
            <a:endParaRPr lang="en-US" sz="1400" dirty="0" smtClean="0">
              <a:solidFill>
                <a:schemeClr val="bg1"/>
              </a:solidFill>
              <a:latin typeface="Arial" pitchFamily="34" charset="0"/>
              <a:cs typeface="Arial" pitchFamily="34" charset="0"/>
            </a:endParaRPr>
          </a:p>
        </p:txBody>
      </p:sp>
      <p:sp>
        <p:nvSpPr>
          <p:cNvPr id="11" name="Oval 10"/>
          <p:cNvSpPr/>
          <p:nvPr/>
        </p:nvSpPr>
        <p:spPr>
          <a:xfrm>
            <a:off x="6324600" y="3276600"/>
            <a:ext cx="2133600" cy="914400"/>
          </a:xfrm>
          <a:prstGeom prst="ellipse">
            <a:avLst/>
          </a:prstGeom>
          <a:solidFill>
            <a:srgbClr val="C59E52"/>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1400" dirty="0" smtClean="0">
                <a:solidFill>
                  <a:srgbClr val="000000"/>
                </a:solidFill>
                <a:latin typeface="Arial" pitchFamily="34" charset="0"/>
                <a:cs typeface="Arial" pitchFamily="34" charset="0"/>
              </a:rPr>
              <a:t>Stock Exchange</a:t>
            </a:r>
            <a:endParaRPr lang="en-US" sz="1400" dirty="0" smtClean="0">
              <a:solidFill>
                <a:srgbClr val="000000"/>
              </a:solidFill>
              <a:latin typeface="Arial" pitchFamily="34" charset="0"/>
              <a:cs typeface="Arial" pitchFamily="34" charset="0"/>
            </a:endParaRPr>
          </a:p>
        </p:txBody>
      </p:sp>
      <p:sp>
        <p:nvSpPr>
          <p:cNvPr id="12" name="Oval 11"/>
          <p:cNvSpPr/>
          <p:nvPr/>
        </p:nvSpPr>
        <p:spPr>
          <a:xfrm>
            <a:off x="6400800" y="4991100"/>
            <a:ext cx="2133600" cy="914400"/>
          </a:xfrm>
          <a:prstGeom prst="ellipse">
            <a:avLst/>
          </a:prstGeom>
          <a:solidFill>
            <a:srgbClr val="E33B38"/>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1400" dirty="0" smtClean="0">
                <a:solidFill>
                  <a:schemeClr val="bg1"/>
                </a:solidFill>
                <a:latin typeface="Arial" pitchFamily="34" charset="0"/>
                <a:cs typeface="Arial" pitchFamily="34" charset="0"/>
              </a:rPr>
              <a:t>Clearing</a:t>
            </a:r>
          </a:p>
          <a:p>
            <a:pPr algn="ctr"/>
            <a:r>
              <a:rPr lang="en-US" sz="1400" dirty="0">
                <a:solidFill>
                  <a:schemeClr val="bg1"/>
                </a:solidFill>
                <a:latin typeface="Arial" pitchFamily="34" charset="0"/>
                <a:cs typeface="Arial" pitchFamily="34" charset="0"/>
              </a:rPr>
              <a:t>+</a:t>
            </a:r>
            <a:endParaRPr lang="en-US" sz="1400" dirty="0" smtClean="0">
              <a:solidFill>
                <a:schemeClr val="bg1"/>
              </a:solidFill>
              <a:latin typeface="Arial" pitchFamily="34" charset="0"/>
              <a:cs typeface="Arial" pitchFamily="34" charset="0"/>
            </a:endParaRPr>
          </a:p>
          <a:p>
            <a:pPr algn="ctr"/>
            <a:r>
              <a:rPr lang="en-US" sz="1400" dirty="0" smtClean="0">
                <a:solidFill>
                  <a:schemeClr val="bg1"/>
                </a:solidFill>
                <a:latin typeface="Arial" pitchFamily="34" charset="0"/>
                <a:cs typeface="Arial" pitchFamily="34" charset="0"/>
              </a:rPr>
              <a:t>CSD</a:t>
            </a:r>
            <a:endParaRPr lang="en-US" sz="1400" dirty="0" smtClean="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8393308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97" name="Object 896"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0750" name="think-cell Slide" r:id="rId4" imgW="216" imgH="216" progId="TCLayout.ActiveDocument.1">
                  <p:embed/>
                </p:oleObj>
              </mc:Choice>
              <mc:Fallback>
                <p:oleObj name="think-cell Slide" r:id="rId4" imgW="216" imgH="216" progId="TCLayout.ActiveDocument.1">
                  <p:embed/>
                  <p:pic>
                    <p:nvPicPr>
                      <p:cNvPr id="897" name="Object 896"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ZA" dirty="0"/>
              <a:t>Overview of Main Aspects of MD-1 Scope</a:t>
            </a:r>
          </a:p>
        </p:txBody>
      </p:sp>
      <p:sp>
        <p:nvSpPr>
          <p:cNvPr id="9" name="Rectangle 8"/>
          <p:cNvSpPr/>
          <p:nvPr/>
        </p:nvSpPr>
        <p:spPr>
          <a:xfrm>
            <a:off x="631266" y="1685546"/>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00" b="1" dirty="0">
                <a:solidFill>
                  <a:srgbClr val="000000"/>
                </a:solidFill>
                <a:latin typeface="Arial" pitchFamily="34" charset="0"/>
                <a:cs typeface="Arial" pitchFamily="34" charset="0"/>
              </a:rPr>
              <a:t>T+3 </a:t>
            </a:r>
          </a:p>
          <a:p>
            <a:pPr algn="ctr"/>
            <a:r>
              <a:rPr lang="en-ZA" sz="1600" b="1" dirty="0">
                <a:solidFill>
                  <a:srgbClr val="000000"/>
                </a:solidFill>
                <a:latin typeface="Arial" pitchFamily="34" charset="0"/>
                <a:cs typeface="Arial" pitchFamily="34" charset="0"/>
              </a:rPr>
              <a:t>settlement cycle</a:t>
            </a: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916" name="NumberBall"/>
          <p:cNvSpPr>
            <a:spLocks noChangeArrowheads="1"/>
          </p:cNvSpPr>
          <p:nvPr/>
        </p:nvSpPr>
        <p:spPr bwMode="gray">
          <a:xfrm>
            <a:off x="475491" y="1578805"/>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1</a:t>
            </a:r>
          </a:p>
        </p:txBody>
      </p:sp>
      <p:sp>
        <p:nvSpPr>
          <p:cNvPr id="7" name="Rectangle 6"/>
          <p:cNvSpPr/>
          <p:nvPr/>
        </p:nvSpPr>
        <p:spPr>
          <a:xfrm>
            <a:off x="6969758" y="1685546"/>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p:txBody>
      </p:sp>
      <p:sp>
        <p:nvSpPr>
          <p:cNvPr id="917" name="NumberBall"/>
          <p:cNvSpPr>
            <a:spLocks noChangeArrowheads="1"/>
          </p:cNvSpPr>
          <p:nvPr/>
        </p:nvSpPr>
        <p:spPr bwMode="gray">
          <a:xfrm>
            <a:off x="6831101" y="1578805"/>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3</a:t>
            </a:r>
          </a:p>
        </p:txBody>
      </p:sp>
      <p:pic>
        <p:nvPicPr>
          <p:cNvPr id="10" name="Picture 9"/>
          <p:cNvPicPr>
            <a:picLocks noChangeAspect="1"/>
          </p:cNvPicPr>
          <p:nvPr/>
        </p:nvPicPr>
        <p:blipFill>
          <a:blip r:embed="rId6"/>
          <a:stretch>
            <a:fillRect/>
          </a:stretch>
        </p:blipFill>
        <p:spPr>
          <a:xfrm>
            <a:off x="7869299" y="2903692"/>
            <a:ext cx="744362" cy="649561"/>
          </a:xfrm>
          <a:prstGeom prst="rect">
            <a:avLst/>
          </a:prstGeom>
        </p:spPr>
      </p:pic>
      <p:sp>
        <p:nvSpPr>
          <p:cNvPr id="12" name="TextBox 11"/>
          <p:cNvSpPr txBox="1"/>
          <p:nvPr/>
        </p:nvSpPr>
        <p:spPr>
          <a:xfrm>
            <a:off x="6972575" y="1594045"/>
            <a:ext cx="2416734" cy="674200"/>
          </a:xfrm>
          <a:prstGeom prst="rect">
            <a:avLst/>
          </a:prstGeom>
          <a:noFill/>
        </p:spPr>
        <p:txBody>
          <a:bodyPr wrap="square" tIns="90000" bIns="90000" rtlCol="0" anchor="t">
            <a:spAutoFit/>
          </a:bodyPr>
          <a:lstStyle/>
          <a:p>
            <a:pPr algn="ctr"/>
            <a:r>
              <a:rPr lang="en-US" sz="1600" b="1" dirty="0">
                <a:solidFill>
                  <a:srgbClr val="000000"/>
                </a:solidFill>
                <a:latin typeface="Arial" pitchFamily="34" charset="0"/>
                <a:cs typeface="Arial" pitchFamily="34" charset="0"/>
              </a:rPr>
              <a:t>Enhanced default procedures</a:t>
            </a:r>
          </a:p>
        </p:txBody>
      </p:sp>
      <p:grpSp>
        <p:nvGrpSpPr>
          <p:cNvPr id="3" name="Group 2"/>
          <p:cNvGrpSpPr/>
          <p:nvPr/>
        </p:nvGrpSpPr>
        <p:grpSpPr>
          <a:xfrm>
            <a:off x="533400" y="4054391"/>
            <a:ext cx="5681642" cy="2071146"/>
            <a:chOff x="484503" y="4134638"/>
            <a:chExt cx="5681642" cy="2071146"/>
          </a:xfrm>
        </p:grpSpPr>
        <p:sp>
          <p:nvSpPr>
            <p:cNvPr id="8" name="Rectangle 7"/>
            <p:cNvSpPr/>
            <p:nvPr/>
          </p:nvSpPr>
          <p:spPr>
            <a:xfrm>
              <a:off x="631266" y="4225784"/>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924" name="NumberBall"/>
            <p:cNvSpPr>
              <a:spLocks noChangeArrowheads="1"/>
            </p:cNvSpPr>
            <p:nvPr/>
          </p:nvSpPr>
          <p:spPr bwMode="gray">
            <a:xfrm>
              <a:off x="484503" y="4134638"/>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4</a:t>
              </a:r>
            </a:p>
          </p:txBody>
        </p:sp>
        <p:sp>
          <p:nvSpPr>
            <p:cNvPr id="24" name="TextBox 23"/>
            <p:cNvSpPr txBox="1"/>
            <p:nvPr/>
          </p:nvSpPr>
          <p:spPr>
            <a:xfrm>
              <a:off x="702588" y="4166548"/>
              <a:ext cx="2317694" cy="427979"/>
            </a:xfrm>
            <a:prstGeom prst="rect">
              <a:avLst/>
            </a:prstGeom>
            <a:noFill/>
          </p:spPr>
          <p:txBody>
            <a:bodyPr wrap="square" tIns="90000" bIns="90000" rtlCol="0" anchor="t">
              <a:spAutoFit/>
            </a:bodyPr>
            <a:lstStyle/>
            <a:p>
              <a:pPr algn="ctr"/>
              <a:r>
                <a:rPr lang="en-US" sz="1600" b="1" dirty="0">
                  <a:solidFill>
                    <a:srgbClr val="000000"/>
                  </a:solidFill>
                  <a:latin typeface="Arial" pitchFamily="34" charset="0"/>
                  <a:cs typeface="Arial" pitchFamily="34" charset="0"/>
                </a:rPr>
                <a:t>New tick sizes</a:t>
              </a:r>
              <a:r>
                <a:rPr lang="en-US" sz="1600" dirty="0">
                  <a:solidFill>
                    <a:srgbClr val="000000"/>
                  </a:solidFill>
                  <a:latin typeface="Arial" pitchFamily="34" charset="0"/>
                  <a:cs typeface="Arial" pitchFamily="34" charset="0"/>
                </a:rPr>
                <a:t>)</a:t>
              </a:r>
            </a:p>
          </p:txBody>
        </p:sp>
        <p:sp>
          <p:nvSpPr>
            <p:cNvPr id="4" name="Rectangle 3"/>
            <p:cNvSpPr/>
            <p:nvPr/>
          </p:nvSpPr>
          <p:spPr>
            <a:xfrm>
              <a:off x="3749411" y="4225784"/>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00" b="1" dirty="0">
                  <a:solidFill>
                    <a:srgbClr val="000000"/>
                  </a:solidFill>
                  <a:latin typeface="Arial" pitchFamily="34" charset="0"/>
                  <a:cs typeface="Arial" pitchFamily="34" charset="0"/>
                </a:rPr>
                <a:t>International-style corporate actions timetable</a:t>
              </a: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grpSp>
          <p:nvGrpSpPr>
            <p:cNvPr id="901" name="Group 900"/>
            <p:cNvGrpSpPr/>
            <p:nvPr/>
          </p:nvGrpSpPr>
          <p:grpSpPr>
            <a:xfrm>
              <a:off x="4176078" y="5443561"/>
              <a:ext cx="1563400" cy="560691"/>
              <a:chOff x="6625156" y="2619462"/>
              <a:chExt cx="2442813" cy="876080"/>
            </a:xfrm>
          </p:grpSpPr>
          <p:pic>
            <p:nvPicPr>
              <p:cNvPr id="16" name="Picture 15"/>
              <p:cNvPicPr>
                <a:picLocks noChangeAspect="1"/>
              </p:cNvPicPr>
              <p:nvPr/>
            </p:nvPicPr>
            <p:blipFill>
              <a:blip r:embed="rId7"/>
              <a:stretch>
                <a:fillRect/>
              </a:stretch>
            </p:blipFill>
            <p:spPr>
              <a:xfrm>
                <a:off x="8183097" y="2645096"/>
                <a:ext cx="884872" cy="824813"/>
              </a:xfrm>
              <a:prstGeom prst="rect">
                <a:avLst/>
              </a:prstGeom>
            </p:spPr>
          </p:pic>
          <p:pic>
            <p:nvPicPr>
              <p:cNvPr id="17" name="Picture 16"/>
              <p:cNvPicPr>
                <a:picLocks noChangeAspect="1"/>
              </p:cNvPicPr>
              <p:nvPr/>
            </p:nvPicPr>
            <p:blipFill>
              <a:blip r:embed="rId8"/>
              <a:stretch>
                <a:fillRect/>
              </a:stretch>
            </p:blipFill>
            <p:spPr>
              <a:xfrm>
                <a:off x="6625156" y="2619462"/>
                <a:ext cx="1014181" cy="876080"/>
              </a:xfrm>
              <a:prstGeom prst="rect">
                <a:avLst/>
              </a:prstGeom>
            </p:spPr>
          </p:pic>
          <p:cxnSp>
            <p:nvCxnSpPr>
              <p:cNvPr id="19" name="Straight Arrow Connector 18"/>
              <p:cNvCxnSpPr/>
              <p:nvPr/>
            </p:nvCxnSpPr>
            <p:spPr>
              <a:xfrm>
                <a:off x="7646831" y="3057502"/>
                <a:ext cx="508970" cy="0"/>
              </a:xfrm>
              <a:prstGeom prst="straightConnector1">
                <a:avLst/>
              </a:prstGeom>
              <a:ln>
                <a:solidFill>
                  <a:schemeClr val="accent5">
                    <a:lumMod val="10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926" name="NumberBall"/>
            <p:cNvSpPr>
              <a:spLocks noChangeArrowheads="1"/>
            </p:cNvSpPr>
            <p:nvPr/>
          </p:nvSpPr>
          <p:spPr bwMode="gray">
            <a:xfrm>
              <a:off x="3601773" y="4134638"/>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5</a:t>
              </a:r>
            </a:p>
          </p:txBody>
        </p:sp>
      </p:grpSp>
      <p:sp>
        <p:nvSpPr>
          <p:cNvPr id="60" name="Rectangle 59"/>
          <p:cNvSpPr/>
          <p:nvPr/>
        </p:nvSpPr>
        <p:spPr>
          <a:xfrm>
            <a:off x="3749411" y="1685546"/>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00" b="1" dirty="0">
                <a:solidFill>
                  <a:srgbClr val="000000"/>
                </a:solidFill>
                <a:latin typeface="Arial" pitchFamily="34" charset="0"/>
                <a:cs typeface="Arial" pitchFamily="34" charset="0"/>
              </a:rPr>
              <a:t>Custodian approval / rejection of trade validity and payment</a:t>
            </a: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61" name="Rectangle 60"/>
          <p:cNvSpPr/>
          <p:nvPr/>
        </p:nvSpPr>
        <p:spPr>
          <a:xfrm>
            <a:off x="3919743" y="3245052"/>
            <a:ext cx="1097280" cy="252000"/>
          </a:xfrm>
          <a:prstGeom prst="rect">
            <a:avLst/>
          </a:prstGeom>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050" b="1" dirty="0">
                <a:solidFill>
                  <a:srgbClr val="4D4D4D"/>
                </a:solidFill>
                <a:latin typeface="Arial" pitchFamily="34" charset="0"/>
                <a:cs typeface="Arial" pitchFamily="34" charset="0"/>
              </a:rPr>
              <a:t>Confirmation</a:t>
            </a:r>
          </a:p>
        </p:txBody>
      </p:sp>
      <p:sp>
        <p:nvSpPr>
          <p:cNvPr id="64" name="Rectangle 63"/>
          <p:cNvSpPr/>
          <p:nvPr/>
        </p:nvSpPr>
        <p:spPr>
          <a:xfrm>
            <a:off x="5184114" y="3245052"/>
            <a:ext cx="324000" cy="252000"/>
          </a:xfrm>
          <a:prstGeom prst="rect">
            <a:avLst/>
          </a:prstGeom>
          <a:solidFill>
            <a:schemeClr val="bg1"/>
          </a:solidFill>
          <a:ln w="952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000" dirty="0">
              <a:solidFill>
                <a:srgbClr val="000000"/>
              </a:solidFill>
              <a:latin typeface="Arial" pitchFamily="34" charset="0"/>
              <a:cs typeface="Arial" pitchFamily="34" charset="0"/>
            </a:endParaRPr>
          </a:p>
        </p:txBody>
      </p:sp>
      <p:sp>
        <p:nvSpPr>
          <p:cNvPr id="66" name="Rectangle 65"/>
          <p:cNvSpPr/>
          <p:nvPr/>
        </p:nvSpPr>
        <p:spPr>
          <a:xfrm>
            <a:off x="5671814" y="3245052"/>
            <a:ext cx="324000" cy="252000"/>
          </a:xfrm>
          <a:prstGeom prst="rect">
            <a:avLst/>
          </a:prstGeom>
          <a:solidFill>
            <a:schemeClr val="bg1"/>
          </a:solidFill>
          <a:ln w="952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000" dirty="0">
              <a:solidFill>
                <a:srgbClr val="000000"/>
              </a:solidFill>
              <a:latin typeface="Arial" pitchFamily="34" charset="0"/>
              <a:cs typeface="Arial" pitchFamily="34" charset="0"/>
            </a:endParaRPr>
          </a:p>
        </p:txBody>
      </p:sp>
      <p:sp>
        <p:nvSpPr>
          <p:cNvPr id="68" name="clipart_tick"/>
          <p:cNvSpPr>
            <a:spLocks/>
          </p:cNvSpPr>
          <p:nvPr/>
        </p:nvSpPr>
        <p:spPr bwMode="gray">
          <a:xfrm>
            <a:off x="5242466" y="3223672"/>
            <a:ext cx="252000" cy="252000"/>
          </a:xfrm>
          <a:custGeom>
            <a:avLst/>
            <a:gdLst>
              <a:gd name="T0" fmla="*/ 2147483647 w 352"/>
              <a:gd name="T1" fmla="*/ 2147483647 h 380"/>
              <a:gd name="T2" fmla="*/ 2147483647 w 352"/>
              <a:gd name="T3" fmla="*/ 2147483647 h 380"/>
              <a:gd name="T4" fmla="*/ 2147483647 w 352"/>
              <a:gd name="T5" fmla="*/ 2147483647 h 380"/>
              <a:gd name="T6" fmla="*/ 2147483647 w 352"/>
              <a:gd name="T7" fmla="*/ 2147483647 h 380"/>
              <a:gd name="T8" fmla="*/ 2147483647 w 352"/>
              <a:gd name="T9" fmla="*/ 2147483647 h 380"/>
              <a:gd name="T10" fmla="*/ 2147483647 w 352"/>
              <a:gd name="T11" fmla="*/ 2147483647 h 380"/>
              <a:gd name="T12" fmla="*/ 2147483647 w 352"/>
              <a:gd name="T13" fmla="*/ 2147483647 h 380"/>
              <a:gd name="T14" fmla="*/ 2147483647 w 352"/>
              <a:gd name="T15" fmla="*/ 2147483647 h 380"/>
              <a:gd name="T16" fmla="*/ 0 60000 65536"/>
              <a:gd name="T17" fmla="*/ 0 60000 65536"/>
              <a:gd name="T18" fmla="*/ 0 60000 65536"/>
              <a:gd name="T19" fmla="*/ 0 60000 65536"/>
              <a:gd name="T20" fmla="*/ 0 60000 65536"/>
              <a:gd name="T21" fmla="*/ 0 60000 65536"/>
              <a:gd name="T22" fmla="*/ 0 60000 65536"/>
              <a:gd name="T23" fmla="*/ 0 60000 65536"/>
              <a:gd name="T24" fmla="*/ 0 w 352"/>
              <a:gd name="T25" fmla="*/ 0 h 380"/>
              <a:gd name="T26" fmla="*/ 352 w 352"/>
              <a:gd name="T27" fmla="*/ 380 h 3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52" h="380">
                <a:moveTo>
                  <a:pt x="2" y="264"/>
                </a:moveTo>
                <a:cubicBezTo>
                  <a:pt x="42" y="304"/>
                  <a:pt x="56" y="361"/>
                  <a:pt x="78" y="380"/>
                </a:cubicBezTo>
                <a:cubicBezTo>
                  <a:pt x="105" y="379"/>
                  <a:pt x="132" y="378"/>
                  <a:pt x="132" y="378"/>
                </a:cubicBezTo>
                <a:cubicBezTo>
                  <a:pt x="190" y="174"/>
                  <a:pt x="352" y="26"/>
                  <a:pt x="352" y="26"/>
                </a:cubicBezTo>
                <a:cubicBezTo>
                  <a:pt x="318" y="0"/>
                  <a:pt x="296" y="14"/>
                  <a:pt x="296" y="14"/>
                </a:cubicBezTo>
                <a:cubicBezTo>
                  <a:pt x="296" y="14"/>
                  <a:pt x="186" y="130"/>
                  <a:pt x="102" y="304"/>
                </a:cubicBezTo>
                <a:cubicBezTo>
                  <a:pt x="86" y="258"/>
                  <a:pt x="28" y="242"/>
                  <a:pt x="28" y="242"/>
                </a:cubicBezTo>
                <a:cubicBezTo>
                  <a:pt x="28" y="242"/>
                  <a:pt x="0" y="246"/>
                  <a:pt x="2" y="264"/>
                </a:cubicBezTo>
                <a:close/>
              </a:path>
            </a:pathLst>
          </a:custGeom>
          <a:solidFill>
            <a:srgbClr val="06C245">
              <a:alpha val="60000"/>
            </a:srgbClr>
          </a:solidFill>
          <a:ln w="9525" cap="flat" cmpd="sng">
            <a:noFill/>
            <a:prstDash val="solid"/>
            <a:round/>
            <a:headEnd type="none" w="med" len="med"/>
            <a:tailEnd type="none" w="med" len="med"/>
          </a:ln>
        </p:spPr>
        <p:txBody>
          <a:bodyPr tIns="91440" bIns="91440" anchor="ctr"/>
          <a:lstStyle/>
          <a:p>
            <a:pPr fontAlgn="base">
              <a:spcBef>
                <a:spcPct val="0"/>
              </a:spcBef>
              <a:spcAft>
                <a:spcPct val="0"/>
              </a:spcAft>
            </a:pPr>
            <a:endParaRPr lang="en-US" sz="1400" b="1" dirty="0">
              <a:solidFill>
                <a:srgbClr val="000000"/>
              </a:solidFill>
              <a:latin typeface="Arial" pitchFamily="34" charset="0"/>
              <a:cs typeface="Arial" pitchFamily="34" charset="0"/>
            </a:endParaRPr>
          </a:p>
        </p:txBody>
      </p:sp>
      <p:sp>
        <p:nvSpPr>
          <p:cNvPr id="70" name="clipart_cross"/>
          <p:cNvSpPr>
            <a:spLocks/>
          </p:cNvSpPr>
          <p:nvPr/>
        </p:nvSpPr>
        <p:spPr bwMode="gray">
          <a:xfrm>
            <a:off x="5730166" y="3264615"/>
            <a:ext cx="216000" cy="216000"/>
          </a:xfrm>
          <a:custGeom>
            <a:avLst/>
            <a:gdLst>
              <a:gd name="T0" fmla="*/ 2147483647 w 324"/>
              <a:gd name="T1" fmla="*/ 2147483647 h 403"/>
              <a:gd name="T2" fmla="*/ 2147483647 w 324"/>
              <a:gd name="T3" fmla="*/ 2147483647 h 403"/>
              <a:gd name="T4" fmla="*/ 2147483647 w 324"/>
              <a:gd name="T5" fmla="*/ 2147483647 h 403"/>
              <a:gd name="T6" fmla="*/ 2147483647 w 324"/>
              <a:gd name="T7" fmla="*/ 2147483647 h 403"/>
              <a:gd name="T8" fmla="*/ 2147483647 w 324"/>
              <a:gd name="T9" fmla="*/ 2147483647 h 403"/>
              <a:gd name="T10" fmla="*/ 2147483647 w 324"/>
              <a:gd name="T11" fmla="*/ 2147483647 h 403"/>
              <a:gd name="T12" fmla="*/ 2147483647 w 324"/>
              <a:gd name="T13" fmla="*/ 2147483647 h 403"/>
              <a:gd name="T14" fmla="*/ 2147483647 w 324"/>
              <a:gd name="T15" fmla="*/ 2147483647 h 403"/>
              <a:gd name="T16" fmla="*/ 2147483647 w 324"/>
              <a:gd name="T17" fmla="*/ 2147483647 h 403"/>
              <a:gd name="T18" fmla="*/ 2147483647 w 324"/>
              <a:gd name="T19" fmla="*/ 2147483647 h 403"/>
              <a:gd name="T20" fmla="*/ 2147483647 w 324"/>
              <a:gd name="T21" fmla="*/ 2147483647 h 403"/>
              <a:gd name="T22" fmla="*/ 2147483647 w 324"/>
              <a:gd name="T23" fmla="*/ 2147483647 h 403"/>
              <a:gd name="T24" fmla="*/ 2147483647 w 324"/>
              <a:gd name="T25" fmla="*/ 2147483647 h 4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24"/>
              <a:gd name="T40" fmla="*/ 0 h 403"/>
              <a:gd name="T41" fmla="*/ 324 w 324"/>
              <a:gd name="T42" fmla="*/ 403 h 4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24" h="403">
                <a:moveTo>
                  <a:pt x="8" y="363"/>
                </a:moveTo>
                <a:cubicBezTo>
                  <a:pt x="8" y="363"/>
                  <a:pt x="49" y="278"/>
                  <a:pt x="127" y="208"/>
                </a:cubicBezTo>
                <a:cubicBezTo>
                  <a:pt x="87" y="122"/>
                  <a:pt x="84" y="64"/>
                  <a:pt x="84" y="33"/>
                </a:cubicBezTo>
                <a:cubicBezTo>
                  <a:pt x="84" y="2"/>
                  <a:pt x="113" y="0"/>
                  <a:pt x="128" y="19"/>
                </a:cubicBezTo>
                <a:cubicBezTo>
                  <a:pt x="128" y="19"/>
                  <a:pt x="141" y="89"/>
                  <a:pt x="175" y="145"/>
                </a:cubicBezTo>
                <a:cubicBezTo>
                  <a:pt x="250" y="52"/>
                  <a:pt x="290" y="27"/>
                  <a:pt x="290" y="27"/>
                </a:cubicBezTo>
                <a:cubicBezTo>
                  <a:pt x="320" y="35"/>
                  <a:pt x="324" y="63"/>
                  <a:pt x="324" y="63"/>
                </a:cubicBezTo>
                <a:cubicBezTo>
                  <a:pt x="311" y="95"/>
                  <a:pt x="259" y="124"/>
                  <a:pt x="212" y="216"/>
                </a:cubicBezTo>
                <a:cubicBezTo>
                  <a:pt x="203" y="266"/>
                  <a:pt x="263" y="330"/>
                  <a:pt x="268" y="361"/>
                </a:cubicBezTo>
                <a:cubicBezTo>
                  <a:pt x="256" y="377"/>
                  <a:pt x="260" y="377"/>
                  <a:pt x="240" y="389"/>
                </a:cubicBezTo>
                <a:cubicBezTo>
                  <a:pt x="240" y="389"/>
                  <a:pt x="188" y="340"/>
                  <a:pt x="154" y="280"/>
                </a:cubicBezTo>
                <a:cubicBezTo>
                  <a:pt x="113" y="315"/>
                  <a:pt x="102" y="339"/>
                  <a:pt x="38" y="403"/>
                </a:cubicBezTo>
                <a:cubicBezTo>
                  <a:pt x="38" y="403"/>
                  <a:pt x="0" y="401"/>
                  <a:pt x="8" y="363"/>
                </a:cubicBezTo>
                <a:close/>
              </a:path>
            </a:pathLst>
          </a:custGeom>
          <a:solidFill>
            <a:srgbClr val="CC0000">
              <a:alpha val="60000"/>
            </a:srgbClr>
          </a:solidFill>
          <a:ln w="12700" cap="flat" cmpd="sng">
            <a:noFill/>
            <a:prstDash val="solid"/>
            <a:round/>
            <a:headEnd type="none" w="med" len="med"/>
            <a:tailEnd type="none" w="med" len="med"/>
          </a:ln>
        </p:spPr>
        <p:txBody>
          <a:bodyPr wrap="none" tIns="91440" bIns="91440" anchor="ctr"/>
          <a:lstStyle/>
          <a:p>
            <a:pPr fontAlgn="base">
              <a:spcBef>
                <a:spcPct val="0"/>
              </a:spcBef>
              <a:spcAft>
                <a:spcPct val="0"/>
              </a:spcAft>
            </a:pPr>
            <a:endParaRPr lang="en-US" sz="1400" b="1" dirty="0">
              <a:solidFill>
                <a:srgbClr val="000000"/>
              </a:solidFill>
              <a:latin typeface="Arial" pitchFamily="34" charset="0"/>
              <a:cs typeface="Arial" pitchFamily="34" charset="0"/>
            </a:endParaRPr>
          </a:p>
        </p:txBody>
      </p:sp>
      <p:sp>
        <p:nvSpPr>
          <p:cNvPr id="71" name="NumberBall"/>
          <p:cNvSpPr>
            <a:spLocks noChangeArrowheads="1"/>
          </p:cNvSpPr>
          <p:nvPr/>
        </p:nvSpPr>
        <p:spPr bwMode="gray">
          <a:xfrm>
            <a:off x="3601773" y="1578805"/>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2</a:t>
            </a:r>
          </a:p>
        </p:txBody>
      </p:sp>
      <p:grpSp>
        <p:nvGrpSpPr>
          <p:cNvPr id="899" name="Group 898"/>
          <p:cNvGrpSpPr/>
          <p:nvPr/>
        </p:nvGrpSpPr>
        <p:grpSpPr>
          <a:xfrm>
            <a:off x="856457" y="2836878"/>
            <a:ext cx="1932116" cy="693580"/>
            <a:chOff x="946408" y="3562602"/>
            <a:chExt cx="1596790" cy="573206"/>
          </a:xfrm>
        </p:grpSpPr>
        <p:sp>
          <p:nvSpPr>
            <p:cNvPr id="11" name="Rectangle 10"/>
            <p:cNvSpPr/>
            <p:nvPr/>
          </p:nvSpPr>
          <p:spPr>
            <a:xfrm>
              <a:off x="946408" y="3849205"/>
              <a:ext cx="272955" cy="286603"/>
            </a:xfrm>
            <a:prstGeom prst="rect">
              <a:avLst/>
            </a:prstGeom>
            <a:ln w="9525">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b="1" dirty="0">
                  <a:solidFill>
                    <a:srgbClr val="000000"/>
                  </a:solidFill>
                  <a:latin typeface="Arial" pitchFamily="34" charset="0"/>
                  <a:cs typeface="Arial" pitchFamily="34" charset="0"/>
                </a:rPr>
                <a:t>T</a:t>
              </a:r>
            </a:p>
          </p:txBody>
        </p:sp>
        <p:sp>
          <p:nvSpPr>
            <p:cNvPr id="13" name="Rectangle 12"/>
            <p:cNvSpPr/>
            <p:nvPr/>
          </p:nvSpPr>
          <p:spPr>
            <a:xfrm>
              <a:off x="1383136" y="3849205"/>
              <a:ext cx="272955" cy="286603"/>
            </a:xfrm>
            <a:prstGeom prst="rect">
              <a:avLst/>
            </a:prstGeom>
            <a:solidFill>
              <a:srgbClr val="DFDFDF"/>
            </a:solidFill>
            <a:ln w="9525">
              <a:solidFill>
                <a:srgbClr val="DFDFDF"/>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94" dirty="0">
                <a:solidFill>
                  <a:srgbClr val="000000"/>
                </a:solidFill>
                <a:latin typeface="Arial" pitchFamily="34" charset="0"/>
                <a:cs typeface="Arial" pitchFamily="34" charset="0"/>
              </a:endParaRPr>
            </a:p>
          </p:txBody>
        </p:sp>
        <p:sp>
          <p:nvSpPr>
            <p:cNvPr id="14" name="Rectangle 13"/>
            <p:cNvSpPr/>
            <p:nvPr/>
          </p:nvSpPr>
          <p:spPr>
            <a:xfrm>
              <a:off x="1833512" y="3849205"/>
              <a:ext cx="272955" cy="286603"/>
            </a:xfrm>
            <a:prstGeom prst="rect">
              <a:avLst/>
            </a:prstGeom>
            <a:solidFill>
              <a:srgbClr val="DFDFDF"/>
            </a:solidFill>
            <a:ln w="9525">
              <a:solidFill>
                <a:srgbClr val="DFDFDF"/>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94" dirty="0">
                <a:solidFill>
                  <a:srgbClr val="000000"/>
                </a:solidFill>
                <a:latin typeface="Arial" pitchFamily="34" charset="0"/>
                <a:cs typeface="Arial" pitchFamily="34" charset="0"/>
              </a:endParaRPr>
            </a:p>
          </p:txBody>
        </p:sp>
        <p:sp>
          <p:nvSpPr>
            <p:cNvPr id="15" name="Rectangle 14"/>
            <p:cNvSpPr/>
            <p:nvPr/>
          </p:nvSpPr>
          <p:spPr>
            <a:xfrm>
              <a:off x="2270243" y="3849205"/>
              <a:ext cx="272955" cy="286603"/>
            </a:xfrm>
            <a:prstGeom prst="rect">
              <a:avLst/>
            </a:prstGeom>
            <a:ln w="9525">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b="1" dirty="0">
                  <a:solidFill>
                    <a:srgbClr val="000000"/>
                  </a:solidFill>
                  <a:latin typeface="Arial" pitchFamily="34" charset="0"/>
                  <a:cs typeface="Arial" pitchFamily="34" charset="0"/>
                </a:rPr>
                <a:t>S</a:t>
              </a:r>
            </a:p>
          </p:txBody>
        </p:sp>
        <p:sp>
          <p:nvSpPr>
            <p:cNvPr id="20" name="Rectangle 19"/>
            <p:cNvSpPr/>
            <p:nvPr/>
          </p:nvSpPr>
          <p:spPr>
            <a:xfrm>
              <a:off x="946408" y="3562602"/>
              <a:ext cx="272955" cy="286603"/>
            </a:xfrm>
            <a:prstGeom prst="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dirty="0">
                  <a:solidFill>
                    <a:srgbClr val="000000"/>
                  </a:solidFill>
                  <a:latin typeface="Arial" pitchFamily="34" charset="0"/>
                  <a:cs typeface="Arial" pitchFamily="34" charset="0"/>
                </a:rPr>
                <a:t>0</a:t>
              </a:r>
            </a:p>
          </p:txBody>
        </p:sp>
        <p:sp>
          <p:nvSpPr>
            <p:cNvPr id="21" name="Rectangle 20"/>
            <p:cNvSpPr/>
            <p:nvPr/>
          </p:nvSpPr>
          <p:spPr>
            <a:xfrm>
              <a:off x="1383136" y="3562602"/>
              <a:ext cx="272955" cy="286603"/>
            </a:xfrm>
            <a:prstGeom prst="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dirty="0">
                  <a:solidFill>
                    <a:srgbClr val="000000"/>
                  </a:solidFill>
                  <a:latin typeface="Arial" pitchFamily="34" charset="0"/>
                  <a:cs typeface="Arial" pitchFamily="34" charset="0"/>
                </a:rPr>
                <a:t>1</a:t>
              </a:r>
            </a:p>
          </p:txBody>
        </p:sp>
        <p:sp>
          <p:nvSpPr>
            <p:cNvPr id="22" name="Rectangle 21"/>
            <p:cNvSpPr/>
            <p:nvPr/>
          </p:nvSpPr>
          <p:spPr>
            <a:xfrm>
              <a:off x="1833512" y="3562602"/>
              <a:ext cx="272955" cy="286603"/>
            </a:xfrm>
            <a:prstGeom prst="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dirty="0">
                  <a:solidFill>
                    <a:srgbClr val="000000"/>
                  </a:solidFill>
                  <a:latin typeface="Arial" pitchFamily="34" charset="0"/>
                  <a:cs typeface="Arial" pitchFamily="34" charset="0"/>
                </a:rPr>
                <a:t>2</a:t>
              </a:r>
            </a:p>
          </p:txBody>
        </p:sp>
        <p:sp>
          <p:nvSpPr>
            <p:cNvPr id="23" name="Rectangle 22"/>
            <p:cNvSpPr/>
            <p:nvPr/>
          </p:nvSpPr>
          <p:spPr>
            <a:xfrm>
              <a:off x="2270243" y="3562602"/>
              <a:ext cx="272955" cy="286603"/>
            </a:xfrm>
            <a:prstGeom prst="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dirty="0">
                  <a:solidFill>
                    <a:srgbClr val="000000"/>
                  </a:solidFill>
                  <a:latin typeface="Arial" pitchFamily="34" charset="0"/>
                  <a:cs typeface="Arial" pitchFamily="34" charset="0"/>
                </a:rPr>
                <a:t>3</a:t>
              </a:r>
            </a:p>
          </p:txBody>
        </p:sp>
      </p:grpSp>
      <p:sp>
        <p:nvSpPr>
          <p:cNvPr id="37" name="Rectangle 36">
            <a:extLst>
              <a:ext uri="{FF2B5EF4-FFF2-40B4-BE49-F238E27FC236}">
                <a16:creationId xmlns:a16="http://schemas.microsoft.com/office/drawing/2014/main" id="{8E5DF38A-1810-4889-A51B-725323CE8773}"/>
              </a:ext>
            </a:extLst>
          </p:cNvPr>
          <p:cNvSpPr/>
          <p:nvPr/>
        </p:nvSpPr>
        <p:spPr>
          <a:xfrm>
            <a:off x="6973592" y="4145537"/>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t" anchorCtr="0"/>
          <a:lstStyle/>
          <a:p>
            <a:pPr algn="ctr"/>
            <a:r>
              <a:rPr lang="en-ZA" sz="1600" b="1" dirty="0">
                <a:solidFill>
                  <a:srgbClr val="000000"/>
                </a:solidFill>
                <a:latin typeface="Arial" pitchFamily="34" charset="0"/>
                <a:cs typeface="Arial" pitchFamily="34" charset="0"/>
              </a:rPr>
              <a:t>Randomized Closing Auction</a:t>
            </a:r>
          </a:p>
        </p:txBody>
      </p:sp>
      <p:sp>
        <p:nvSpPr>
          <p:cNvPr id="38" name="NumberBall">
            <a:extLst>
              <a:ext uri="{FF2B5EF4-FFF2-40B4-BE49-F238E27FC236}">
                <a16:creationId xmlns:a16="http://schemas.microsoft.com/office/drawing/2014/main" id="{8409C811-9BD1-4EFB-975A-D60F342D0783}"/>
              </a:ext>
            </a:extLst>
          </p:cNvPr>
          <p:cNvSpPr>
            <a:spLocks noChangeArrowheads="1"/>
          </p:cNvSpPr>
          <p:nvPr/>
        </p:nvSpPr>
        <p:spPr bwMode="gray">
          <a:xfrm>
            <a:off x="6834935" y="4038796"/>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6</a:t>
            </a:r>
          </a:p>
        </p:txBody>
      </p:sp>
      <p:pic>
        <p:nvPicPr>
          <p:cNvPr id="6" name="Graphic 5" descr="Alarm clock">
            <a:extLst>
              <a:ext uri="{FF2B5EF4-FFF2-40B4-BE49-F238E27FC236}">
                <a16:creationId xmlns:a16="http://schemas.microsoft.com/office/drawing/2014/main" id="{75ACD3DC-2392-483A-BE32-EEE50B7EC2E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7768384" y="5085638"/>
            <a:ext cx="914400" cy="914400"/>
          </a:xfrm>
          <a:prstGeom prst="rect">
            <a:avLst/>
          </a:prstGeom>
        </p:spPr>
      </p:pic>
      <p:sp>
        <p:nvSpPr>
          <p:cNvPr id="18" name="Oval 17">
            <a:extLst>
              <a:ext uri="{FF2B5EF4-FFF2-40B4-BE49-F238E27FC236}">
                <a16:creationId xmlns:a16="http://schemas.microsoft.com/office/drawing/2014/main" id="{FF8AF48E-103B-46A4-B5D8-B7D708B8D09C}"/>
              </a:ext>
            </a:extLst>
          </p:cNvPr>
          <p:cNvSpPr/>
          <p:nvPr/>
        </p:nvSpPr>
        <p:spPr>
          <a:xfrm>
            <a:off x="6831101" y="3772287"/>
            <a:ext cx="2759909" cy="2711795"/>
          </a:xfrm>
          <a:prstGeom prst="ellipse">
            <a:avLst/>
          </a:prstGeom>
          <a:noFill/>
          <a:ln w="28575">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pic>
        <p:nvPicPr>
          <p:cNvPr id="41" name="Graphic 40" descr="Loading">
            <a:extLst>
              <a:ext uri="{FF2B5EF4-FFF2-40B4-BE49-F238E27FC236}">
                <a16:creationId xmlns:a16="http://schemas.microsoft.com/office/drawing/2014/main" id="{CF654BEF-7C61-459E-B31A-387B81A5D27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flipH="1">
            <a:off x="1045972" y="4914049"/>
            <a:ext cx="1680851" cy="1302634"/>
          </a:xfrm>
          <a:prstGeom prst="rect">
            <a:avLst/>
          </a:prstGeom>
        </p:spPr>
      </p:pic>
    </p:spTree>
    <p:extLst>
      <p:ext uri="{BB962C8B-B14F-4D97-AF65-F5344CB8AC3E}">
        <p14:creationId xmlns:p14="http://schemas.microsoft.com/office/powerpoint/2010/main" val="20758814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Text Placeholder 2"/>
          <p:cNvSpPr>
            <a:spLocks noGrp="1"/>
          </p:cNvSpPr>
          <p:nvPr>
            <p:ph type="body" sz="quarter" idx="10"/>
          </p:nvPr>
        </p:nvSpPr>
        <p:spPr/>
        <p:txBody>
          <a:bodyPr>
            <a:normAutofit/>
          </a:bodyPr>
          <a:lstStyle/>
          <a:p>
            <a:r>
              <a:rPr lang="en-US" sz="2800" dirty="0">
                <a:solidFill>
                  <a:schemeClr val="bg1">
                    <a:lumMod val="65000"/>
                  </a:schemeClr>
                </a:solidFill>
              </a:rPr>
              <a:t>1- Market Development-1 Changes (Phase 1);</a:t>
            </a:r>
          </a:p>
          <a:p>
            <a:r>
              <a:rPr lang="en-US" sz="2800" dirty="0">
                <a:solidFill>
                  <a:srgbClr val="002060"/>
                </a:solidFill>
              </a:rPr>
              <a:t>2- Market Development-2 Changes (Phase 2</a:t>
            </a:r>
            <a:r>
              <a:rPr lang="en-US" sz="2800" dirty="0" smtClean="0">
                <a:solidFill>
                  <a:srgbClr val="002060"/>
                </a:solidFill>
              </a:rPr>
              <a:t>);</a:t>
            </a:r>
          </a:p>
          <a:p>
            <a:r>
              <a:rPr lang="en-US" sz="2800" dirty="0" smtClean="0">
                <a:solidFill>
                  <a:schemeClr val="bg1">
                    <a:lumMod val="65000"/>
                  </a:schemeClr>
                </a:solidFill>
              </a:rPr>
              <a:t>3- Market Development-3.1 Changes (Phase 3);</a:t>
            </a:r>
            <a:endParaRPr lang="en-US" sz="2800" dirty="0">
              <a:solidFill>
                <a:schemeClr val="bg1">
                  <a:lumMod val="65000"/>
                </a:schemeClr>
              </a:solidFill>
            </a:endParaRPr>
          </a:p>
          <a:p>
            <a:r>
              <a:rPr lang="en-US" sz="2800" dirty="0">
                <a:solidFill>
                  <a:schemeClr val="bg1">
                    <a:lumMod val="65000"/>
                  </a:schemeClr>
                </a:solidFill>
              </a:rPr>
              <a:t>4</a:t>
            </a:r>
            <a:r>
              <a:rPr lang="en-US" sz="2800" dirty="0" smtClean="0">
                <a:solidFill>
                  <a:schemeClr val="bg1">
                    <a:lumMod val="65000"/>
                  </a:schemeClr>
                </a:solidFill>
              </a:rPr>
              <a:t>- </a:t>
            </a:r>
            <a:r>
              <a:rPr lang="en-US" sz="2800" dirty="0">
                <a:solidFill>
                  <a:schemeClr val="bg1">
                    <a:lumMod val="65000"/>
                  </a:schemeClr>
                </a:solidFill>
              </a:rPr>
              <a:t>Country Classification;</a:t>
            </a:r>
          </a:p>
          <a:p>
            <a:r>
              <a:rPr lang="en-US" sz="2800" dirty="0">
                <a:solidFill>
                  <a:schemeClr val="bg1">
                    <a:lumMod val="65000"/>
                  </a:schemeClr>
                </a:solidFill>
              </a:rPr>
              <a:t>5</a:t>
            </a:r>
            <a:r>
              <a:rPr lang="en-US" sz="2800" dirty="0" smtClean="0">
                <a:solidFill>
                  <a:schemeClr val="bg1">
                    <a:lumMod val="65000"/>
                  </a:schemeClr>
                </a:solidFill>
              </a:rPr>
              <a:t>- </a:t>
            </a:r>
            <a:r>
              <a:rPr lang="en-US" sz="2800" dirty="0">
                <a:solidFill>
                  <a:schemeClr val="bg1">
                    <a:lumMod val="65000"/>
                  </a:schemeClr>
                </a:solidFill>
              </a:rPr>
              <a:t>Q&amp;A.</a:t>
            </a:r>
          </a:p>
        </p:txBody>
      </p:sp>
    </p:spTree>
    <p:extLst>
      <p:ext uri="{BB962C8B-B14F-4D97-AF65-F5344CB8AC3E}">
        <p14:creationId xmlns:p14="http://schemas.microsoft.com/office/powerpoint/2010/main" val="38581136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Overview of Main Aspects of MD-2 Scope</a:t>
            </a:r>
          </a:p>
        </p:txBody>
      </p:sp>
      <p:sp>
        <p:nvSpPr>
          <p:cNvPr id="6" name="Rectangle 5"/>
          <p:cNvSpPr/>
          <p:nvPr/>
        </p:nvSpPr>
        <p:spPr>
          <a:xfrm>
            <a:off x="495487" y="1504712"/>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t" anchorCtr="0"/>
          <a:lstStyle/>
          <a:p>
            <a:pPr algn="ctr"/>
            <a:r>
              <a:rPr lang="en-ZA" sz="1400" b="1" dirty="0">
                <a:solidFill>
                  <a:srgbClr val="000000"/>
                </a:solidFill>
                <a:latin typeface="Arial" pitchFamily="34" charset="0"/>
                <a:cs typeface="Arial" pitchFamily="34" charset="0"/>
              </a:rPr>
              <a:t>Buy-in Board</a:t>
            </a: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888" name="Rectangle 887"/>
          <p:cNvSpPr/>
          <p:nvPr/>
        </p:nvSpPr>
        <p:spPr>
          <a:xfrm>
            <a:off x="794018" y="2622408"/>
            <a:ext cx="1044000" cy="648000"/>
          </a:xfrm>
          <a:prstGeom prst="rect">
            <a:avLst/>
          </a:prstGeom>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89999" rIns="0" bIns="89999" rtlCol="0" anchor="ctr" anchorCtr="0"/>
          <a:lstStyle/>
          <a:p>
            <a:pPr algn="ctr"/>
            <a:r>
              <a:rPr lang="en-ZA" sz="1100" b="1" dirty="0">
                <a:solidFill>
                  <a:schemeClr val="bg2"/>
                </a:solidFill>
                <a:latin typeface="Arial" pitchFamily="34" charset="0"/>
                <a:cs typeface="Arial" pitchFamily="34" charset="0"/>
              </a:rPr>
              <a:t>T+3 general security board</a:t>
            </a:r>
          </a:p>
        </p:txBody>
      </p:sp>
      <p:sp>
        <p:nvSpPr>
          <p:cNvPr id="889" name="Rectangle 888"/>
          <p:cNvSpPr/>
          <p:nvPr/>
        </p:nvSpPr>
        <p:spPr>
          <a:xfrm>
            <a:off x="2078311" y="2622408"/>
            <a:ext cx="955344" cy="648000"/>
          </a:xfrm>
          <a:prstGeom prst="rect">
            <a:avLst/>
          </a:prstGeom>
          <a:solidFill>
            <a:srgbClr val="F9EFBD"/>
          </a:solidFill>
          <a:ln w="9525">
            <a:solidFill>
              <a:srgbClr val="F9EFB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89999" rIns="0" bIns="89999" rtlCol="0" anchor="ctr" anchorCtr="0"/>
          <a:lstStyle/>
          <a:p>
            <a:pPr algn="ctr"/>
            <a:r>
              <a:rPr lang="en-ZA" sz="1100" b="1" dirty="0">
                <a:solidFill>
                  <a:srgbClr val="000000"/>
                </a:solidFill>
                <a:latin typeface="Arial" pitchFamily="34" charset="0"/>
                <a:cs typeface="Arial" pitchFamily="34" charset="0"/>
              </a:rPr>
              <a:t>T+1 special buy-in board</a:t>
            </a:r>
          </a:p>
        </p:txBody>
      </p:sp>
      <p:sp>
        <p:nvSpPr>
          <p:cNvPr id="927" name="NumberBall"/>
          <p:cNvSpPr>
            <a:spLocks noChangeArrowheads="1"/>
          </p:cNvSpPr>
          <p:nvPr/>
        </p:nvSpPr>
        <p:spPr bwMode="gray">
          <a:xfrm>
            <a:off x="347849" y="1398018"/>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1</a:t>
            </a:r>
          </a:p>
        </p:txBody>
      </p:sp>
      <p:sp>
        <p:nvSpPr>
          <p:cNvPr id="105" name="Rectangle 104"/>
          <p:cNvSpPr/>
          <p:nvPr/>
        </p:nvSpPr>
        <p:spPr>
          <a:xfrm>
            <a:off x="3539874" y="1516135"/>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p:txBody>
      </p:sp>
      <p:sp>
        <p:nvSpPr>
          <p:cNvPr id="106" name="NumberBall"/>
          <p:cNvSpPr>
            <a:spLocks noChangeArrowheads="1"/>
          </p:cNvSpPr>
          <p:nvPr/>
        </p:nvSpPr>
        <p:spPr bwMode="gray">
          <a:xfrm>
            <a:off x="3386348" y="1375278"/>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2</a:t>
            </a:r>
          </a:p>
        </p:txBody>
      </p:sp>
      <p:sp>
        <p:nvSpPr>
          <p:cNvPr id="107" name="TextBox 106"/>
          <p:cNvSpPr txBox="1"/>
          <p:nvPr/>
        </p:nvSpPr>
        <p:spPr>
          <a:xfrm>
            <a:off x="3949596" y="1522915"/>
            <a:ext cx="1882630" cy="828089"/>
          </a:xfrm>
          <a:prstGeom prst="rect">
            <a:avLst/>
          </a:prstGeom>
          <a:noFill/>
        </p:spPr>
        <p:txBody>
          <a:bodyPr wrap="square" tIns="90000" bIns="90000" rtlCol="0" anchor="t">
            <a:spAutoFit/>
          </a:bodyPr>
          <a:lstStyle/>
          <a:p>
            <a:pPr algn="ctr"/>
            <a:r>
              <a:rPr lang="en-US" sz="1400" b="1" dirty="0">
                <a:solidFill>
                  <a:srgbClr val="000000"/>
                </a:solidFill>
                <a:latin typeface="Arial" pitchFamily="34" charset="0"/>
                <a:cs typeface="Arial" pitchFamily="34" charset="0"/>
              </a:rPr>
              <a:t>Market Segmentation/New Indices</a:t>
            </a:r>
          </a:p>
        </p:txBody>
      </p:sp>
      <p:pic>
        <p:nvPicPr>
          <p:cNvPr id="10" name="Picture 9"/>
          <p:cNvPicPr>
            <a:picLocks noChangeAspect="1"/>
          </p:cNvPicPr>
          <p:nvPr/>
        </p:nvPicPr>
        <p:blipFill>
          <a:blip r:embed="rId2"/>
          <a:stretch>
            <a:fillRect/>
          </a:stretch>
        </p:blipFill>
        <p:spPr>
          <a:xfrm>
            <a:off x="3602018" y="2306391"/>
            <a:ext cx="2660759" cy="1130164"/>
          </a:xfrm>
          <a:prstGeom prst="rect">
            <a:avLst/>
          </a:prstGeom>
        </p:spPr>
      </p:pic>
      <p:sp>
        <p:nvSpPr>
          <p:cNvPr id="113" name="Rectangle 112"/>
          <p:cNvSpPr/>
          <p:nvPr/>
        </p:nvSpPr>
        <p:spPr>
          <a:xfrm>
            <a:off x="6615847" y="1522915"/>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116" name="NumberBall"/>
          <p:cNvSpPr>
            <a:spLocks noChangeArrowheads="1"/>
          </p:cNvSpPr>
          <p:nvPr/>
        </p:nvSpPr>
        <p:spPr bwMode="gray">
          <a:xfrm>
            <a:off x="6468209" y="1416221"/>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smtClean="0">
                <a:solidFill>
                  <a:srgbClr val="FFFFFF"/>
                </a:solidFill>
                <a:latin typeface="Arial" pitchFamily="34" charset="0"/>
                <a:cs typeface="Arial" pitchFamily="34" charset="0"/>
              </a:rPr>
              <a:t>3</a:t>
            </a:r>
            <a:endParaRPr lang="en-US" sz="1600" b="1" dirty="0">
              <a:solidFill>
                <a:srgbClr val="FFFFFF"/>
              </a:solidFill>
              <a:latin typeface="Arial" pitchFamily="34" charset="0"/>
              <a:cs typeface="Arial" pitchFamily="34" charset="0"/>
            </a:endParaRPr>
          </a:p>
        </p:txBody>
      </p:sp>
      <p:sp>
        <p:nvSpPr>
          <p:cNvPr id="117" name="TextBox 116"/>
          <p:cNvSpPr txBox="1"/>
          <p:nvPr/>
        </p:nvSpPr>
        <p:spPr>
          <a:xfrm>
            <a:off x="6890273" y="1530965"/>
            <a:ext cx="2406784" cy="397201"/>
          </a:xfrm>
          <a:prstGeom prst="rect">
            <a:avLst/>
          </a:prstGeom>
          <a:noFill/>
        </p:spPr>
        <p:txBody>
          <a:bodyPr wrap="square" tIns="90000" bIns="90000" rtlCol="0" anchor="t">
            <a:spAutoFit/>
          </a:bodyPr>
          <a:lstStyle/>
          <a:p>
            <a:pPr algn="ctr"/>
            <a:r>
              <a:rPr lang="en-US" sz="1400" b="1" dirty="0">
                <a:solidFill>
                  <a:srgbClr val="000000"/>
                </a:solidFill>
                <a:latin typeface="Arial" pitchFamily="34" charset="0"/>
                <a:cs typeface="Arial" pitchFamily="34" charset="0"/>
              </a:rPr>
              <a:t>Circuit breakers</a:t>
            </a:r>
          </a:p>
        </p:txBody>
      </p:sp>
      <p:pic>
        <p:nvPicPr>
          <p:cNvPr id="19" name="Picture 18"/>
          <p:cNvPicPr>
            <a:picLocks noChangeAspect="1"/>
          </p:cNvPicPr>
          <p:nvPr/>
        </p:nvPicPr>
        <p:blipFill>
          <a:blip r:embed="rId3"/>
          <a:stretch>
            <a:fillRect/>
          </a:stretch>
        </p:blipFill>
        <p:spPr>
          <a:xfrm>
            <a:off x="7656381" y="2512915"/>
            <a:ext cx="846417" cy="858720"/>
          </a:xfrm>
          <a:prstGeom prst="rect">
            <a:avLst/>
          </a:prstGeom>
        </p:spPr>
      </p:pic>
      <p:cxnSp>
        <p:nvCxnSpPr>
          <p:cNvPr id="25" name="Straight Arrow Connector 24"/>
          <p:cNvCxnSpPr>
            <a:cxnSpLocks/>
          </p:cNvCxnSpPr>
          <p:nvPr/>
        </p:nvCxnSpPr>
        <p:spPr>
          <a:xfrm flipV="1">
            <a:off x="7607458" y="2942275"/>
            <a:ext cx="0" cy="329708"/>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22" name="Straight Arrow Connector 121"/>
          <p:cNvCxnSpPr>
            <a:cxnSpLocks/>
          </p:cNvCxnSpPr>
          <p:nvPr/>
        </p:nvCxnSpPr>
        <p:spPr>
          <a:xfrm>
            <a:off x="7430380" y="2574497"/>
            <a:ext cx="0" cy="74132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4572937" y="2510577"/>
            <a:ext cx="370937" cy="77919"/>
          </a:xfrm>
          <a:prstGeom prst="rect">
            <a:avLst/>
          </a:prstGeom>
          <a:solidFill>
            <a:schemeClr val="bg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600" b="1" dirty="0">
                <a:solidFill>
                  <a:srgbClr val="000000"/>
                </a:solidFill>
                <a:latin typeface="Arial" pitchFamily="34" charset="0"/>
                <a:cs typeface="Arial" pitchFamily="34" charset="0"/>
              </a:rPr>
              <a:t>Main</a:t>
            </a:r>
          </a:p>
        </p:txBody>
      </p:sp>
      <p:sp>
        <p:nvSpPr>
          <p:cNvPr id="129" name="Rectangle 128"/>
          <p:cNvSpPr/>
          <p:nvPr/>
        </p:nvSpPr>
        <p:spPr>
          <a:xfrm>
            <a:off x="452438" y="3896601"/>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130" name="NumberBall"/>
          <p:cNvSpPr>
            <a:spLocks noChangeArrowheads="1"/>
          </p:cNvSpPr>
          <p:nvPr/>
        </p:nvSpPr>
        <p:spPr bwMode="gray">
          <a:xfrm>
            <a:off x="304800" y="3789907"/>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smtClean="0">
                <a:solidFill>
                  <a:srgbClr val="FFFFFF"/>
                </a:solidFill>
                <a:latin typeface="Arial" pitchFamily="34" charset="0"/>
                <a:cs typeface="Arial" pitchFamily="34" charset="0"/>
              </a:rPr>
              <a:t>4</a:t>
            </a:r>
            <a:endParaRPr lang="en-US" sz="1600" b="1" dirty="0">
              <a:solidFill>
                <a:srgbClr val="FFFFFF"/>
              </a:solidFill>
              <a:latin typeface="Arial" pitchFamily="34" charset="0"/>
              <a:cs typeface="Arial" pitchFamily="34" charset="0"/>
            </a:endParaRPr>
          </a:p>
        </p:txBody>
      </p:sp>
      <p:sp>
        <p:nvSpPr>
          <p:cNvPr id="131" name="TextBox 130"/>
          <p:cNvSpPr txBox="1"/>
          <p:nvPr/>
        </p:nvSpPr>
        <p:spPr>
          <a:xfrm>
            <a:off x="726864" y="3904651"/>
            <a:ext cx="2406784" cy="612645"/>
          </a:xfrm>
          <a:prstGeom prst="rect">
            <a:avLst/>
          </a:prstGeom>
          <a:noFill/>
        </p:spPr>
        <p:txBody>
          <a:bodyPr wrap="square" tIns="90000" bIns="90000" rtlCol="0" anchor="t">
            <a:spAutoFit/>
          </a:bodyPr>
          <a:lstStyle/>
          <a:p>
            <a:pPr algn="ctr"/>
            <a:r>
              <a:rPr lang="en-US" sz="1400" b="1" dirty="0">
                <a:solidFill>
                  <a:srgbClr val="000000"/>
                </a:solidFill>
                <a:latin typeface="Arial" pitchFamily="34" charset="0"/>
                <a:cs typeface="Arial" pitchFamily="34" charset="0"/>
              </a:rPr>
              <a:t>OTC platform for non-listed securities </a:t>
            </a:r>
          </a:p>
        </p:txBody>
      </p:sp>
      <p:pic>
        <p:nvPicPr>
          <p:cNvPr id="33" name="Picture 32"/>
          <p:cNvPicPr>
            <a:picLocks noChangeAspect="1"/>
          </p:cNvPicPr>
          <p:nvPr/>
        </p:nvPicPr>
        <p:blipFill>
          <a:blip r:embed="rId4"/>
          <a:stretch>
            <a:fillRect/>
          </a:stretch>
        </p:blipFill>
        <p:spPr>
          <a:xfrm>
            <a:off x="1355956" y="4633328"/>
            <a:ext cx="1148599" cy="1059560"/>
          </a:xfrm>
          <a:prstGeom prst="rect">
            <a:avLst/>
          </a:prstGeom>
        </p:spPr>
      </p:pic>
      <p:sp>
        <p:nvSpPr>
          <p:cNvPr id="133" name="Rectangle 132"/>
          <p:cNvSpPr/>
          <p:nvPr/>
        </p:nvSpPr>
        <p:spPr>
          <a:xfrm>
            <a:off x="3565957" y="3904651"/>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134" name="NumberBall"/>
          <p:cNvSpPr>
            <a:spLocks noChangeArrowheads="1"/>
          </p:cNvSpPr>
          <p:nvPr/>
        </p:nvSpPr>
        <p:spPr bwMode="gray">
          <a:xfrm>
            <a:off x="3467266" y="3797957"/>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smtClean="0">
                <a:solidFill>
                  <a:srgbClr val="FFFFFF"/>
                </a:solidFill>
                <a:latin typeface="Arial" pitchFamily="34" charset="0"/>
                <a:cs typeface="Arial" pitchFamily="34" charset="0"/>
              </a:rPr>
              <a:t>5</a:t>
            </a:r>
            <a:endParaRPr lang="en-US" sz="1600" b="1" dirty="0">
              <a:solidFill>
                <a:srgbClr val="FFFFFF"/>
              </a:solidFill>
              <a:latin typeface="Arial" pitchFamily="34" charset="0"/>
              <a:cs typeface="Arial" pitchFamily="34" charset="0"/>
            </a:endParaRPr>
          </a:p>
        </p:txBody>
      </p:sp>
      <p:sp>
        <p:nvSpPr>
          <p:cNvPr id="135" name="TextBox 134"/>
          <p:cNvSpPr txBox="1"/>
          <p:nvPr/>
        </p:nvSpPr>
        <p:spPr>
          <a:xfrm>
            <a:off x="3702802" y="3933701"/>
            <a:ext cx="2730895" cy="828089"/>
          </a:xfrm>
          <a:prstGeom prst="rect">
            <a:avLst/>
          </a:prstGeom>
          <a:noFill/>
        </p:spPr>
        <p:txBody>
          <a:bodyPr wrap="square" tIns="90000" bIns="90000" rtlCol="0" anchor="t">
            <a:spAutoFit/>
          </a:bodyPr>
          <a:lstStyle/>
          <a:p>
            <a:pPr algn="ctr"/>
            <a:r>
              <a:rPr lang="en-US" sz="1400" b="1" dirty="0">
                <a:solidFill>
                  <a:srgbClr val="000000"/>
                </a:solidFill>
                <a:latin typeface="Arial" pitchFamily="34" charset="0"/>
                <a:cs typeface="Arial" pitchFamily="34" charset="0"/>
              </a:rPr>
              <a:t>Off-Market trades processing streamlined through automation</a:t>
            </a:r>
          </a:p>
        </p:txBody>
      </p:sp>
      <p:pic>
        <p:nvPicPr>
          <p:cNvPr id="34" name="Picture 33"/>
          <p:cNvPicPr>
            <a:picLocks noChangeAspect="1"/>
          </p:cNvPicPr>
          <p:nvPr/>
        </p:nvPicPr>
        <p:blipFill>
          <a:blip r:embed="rId5"/>
          <a:stretch>
            <a:fillRect/>
          </a:stretch>
        </p:blipFill>
        <p:spPr>
          <a:xfrm>
            <a:off x="4214428" y="4719940"/>
            <a:ext cx="1756955" cy="993175"/>
          </a:xfrm>
          <a:prstGeom prst="rect">
            <a:avLst/>
          </a:prstGeom>
        </p:spPr>
      </p:pic>
    </p:spTree>
    <p:extLst>
      <p:ext uri="{BB962C8B-B14F-4D97-AF65-F5344CB8AC3E}">
        <p14:creationId xmlns:p14="http://schemas.microsoft.com/office/powerpoint/2010/main" val="4488986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Overview of Main Aspects of MD-2 Scope</a:t>
            </a:r>
          </a:p>
        </p:txBody>
      </p:sp>
      <p:sp>
        <p:nvSpPr>
          <p:cNvPr id="6" name="Rectangle 5"/>
          <p:cNvSpPr/>
          <p:nvPr/>
        </p:nvSpPr>
        <p:spPr>
          <a:xfrm>
            <a:off x="495487" y="1504712"/>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t" anchorCtr="0"/>
          <a:lstStyle/>
          <a:p>
            <a:pPr algn="ctr"/>
            <a:r>
              <a:rPr lang="en-ZA" sz="1400" b="1" dirty="0">
                <a:solidFill>
                  <a:srgbClr val="000000"/>
                </a:solidFill>
                <a:latin typeface="Arial" pitchFamily="34" charset="0"/>
                <a:cs typeface="Arial" pitchFamily="34" charset="0"/>
              </a:rPr>
              <a:t>Buy-in Board</a:t>
            </a: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888" name="Rectangle 887"/>
          <p:cNvSpPr/>
          <p:nvPr/>
        </p:nvSpPr>
        <p:spPr>
          <a:xfrm>
            <a:off x="794018" y="2622408"/>
            <a:ext cx="1044000" cy="648000"/>
          </a:xfrm>
          <a:prstGeom prst="rect">
            <a:avLst/>
          </a:prstGeom>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89999" rIns="0" bIns="89999" rtlCol="0" anchor="ctr" anchorCtr="0"/>
          <a:lstStyle/>
          <a:p>
            <a:pPr algn="ctr"/>
            <a:r>
              <a:rPr lang="en-ZA" sz="1100" b="1" dirty="0">
                <a:solidFill>
                  <a:schemeClr val="bg2"/>
                </a:solidFill>
                <a:latin typeface="Arial" pitchFamily="34" charset="0"/>
                <a:cs typeface="Arial" pitchFamily="34" charset="0"/>
              </a:rPr>
              <a:t>T+3 general security board</a:t>
            </a:r>
          </a:p>
        </p:txBody>
      </p:sp>
      <p:sp>
        <p:nvSpPr>
          <p:cNvPr id="889" name="Rectangle 888"/>
          <p:cNvSpPr/>
          <p:nvPr/>
        </p:nvSpPr>
        <p:spPr>
          <a:xfrm>
            <a:off x="2078311" y="2622408"/>
            <a:ext cx="955344" cy="648000"/>
          </a:xfrm>
          <a:prstGeom prst="rect">
            <a:avLst/>
          </a:prstGeom>
          <a:solidFill>
            <a:srgbClr val="F9EFBD"/>
          </a:solidFill>
          <a:ln w="9525">
            <a:solidFill>
              <a:srgbClr val="F9EFB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89999" rIns="0" bIns="89999" rtlCol="0" anchor="ctr" anchorCtr="0"/>
          <a:lstStyle/>
          <a:p>
            <a:pPr algn="ctr"/>
            <a:r>
              <a:rPr lang="en-ZA" sz="1100" b="1" dirty="0">
                <a:solidFill>
                  <a:srgbClr val="000000"/>
                </a:solidFill>
                <a:latin typeface="Arial" pitchFamily="34" charset="0"/>
                <a:cs typeface="Arial" pitchFamily="34" charset="0"/>
              </a:rPr>
              <a:t>T+1 special buy-in board</a:t>
            </a:r>
          </a:p>
        </p:txBody>
      </p:sp>
      <p:sp>
        <p:nvSpPr>
          <p:cNvPr id="927" name="NumberBall"/>
          <p:cNvSpPr>
            <a:spLocks noChangeArrowheads="1"/>
          </p:cNvSpPr>
          <p:nvPr/>
        </p:nvSpPr>
        <p:spPr bwMode="gray">
          <a:xfrm>
            <a:off x="347849" y="1398018"/>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1</a:t>
            </a:r>
          </a:p>
        </p:txBody>
      </p:sp>
      <p:sp>
        <p:nvSpPr>
          <p:cNvPr id="105" name="Rectangle 104"/>
          <p:cNvSpPr/>
          <p:nvPr/>
        </p:nvSpPr>
        <p:spPr>
          <a:xfrm>
            <a:off x="3539874" y="1516135"/>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p:txBody>
      </p:sp>
      <p:sp>
        <p:nvSpPr>
          <p:cNvPr id="106" name="NumberBall"/>
          <p:cNvSpPr>
            <a:spLocks noChangeArrowheads="1"/>
          </p:cNvSpPr>
          <p:nvPr/>
        </p:nvSpPr>
        <p:spPr bwMode="gray">
          <a:xfrm>
            <a:off x="3386348" y="1375278"/>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2</a:t>
            </a:r>
          </a:p>
        </p:txBody>
      </p:sp>
      <p:sp>
        <p:nvSpPr>
          <p:cNvPr id="107" name="TextBox 106"/>
          <p:cNvSpPr txBox="1"/>
          <p:nvPr/>
        </p:nvSpPr>
        <p:spPr>
          <a:xfrm>
            <a:off x="3949596" y="1522915"/>
            <a:ext cx="1882630" cy="828089"/>
          </a:xfrm>
          <a:prstGeom prst="rect">
            <a:avLst/>
          </a:prstGeom>
          <a:noFill/>
        </p:spPr>
        <p:txBody>
          <a:bodyPr wrap="square" tIns="90000" bIns="90000" rtlCol="0" anchor="t">
            <a:spAutoFit/>
          </a:bodyPr>
          <a:lstStyle/>
          <a:p>
            <a:pPr algn="ctr"/>
            <a:r>
              <a:rPr lang="en-US" sz="1400" b="1" dirty="0">
                <a:solidFill>
                  <a:srgbClr val="000000"/>
                </a:solidFill>
                <a:latin typeface="Arial" pitchFamily="34" charset="0"/>
                <a:cs typeface="Arial" pitchFamily="34" charset="0"/>
              </a:rPr>
              <a:t>Market Segmentation/New Indices</a:t>
            </a:r>
          </a:p>
        </p:txBody>
      </p:sp>
      <p:pic>
        <p:nvPicPr>
          <p:cNvPr id="10" name="Picture 9"/>
          <p:cNvPicPr>
            <a:picLocks noChangeAspect="1"/>
          </p:cNvPicPr>
          <p:nvPr/>
        </p:nvPicPr>
        <p:blipFill>
          <a:blip r:embed="rId2"/>
          <a:stretch>
            <a:fillRect/>
          </a:stretch>
        </p:blipFill>
        <p:spPr>
          <a:xfrm>
            <a:off x="3602018" y="2306391"/>
            <a:ext cx="2660759" cy="1130164"/>
          </a:xfrm>
          <a:prstGeom prst="rect">
            <a:avLst/>
          </a:prstGeom>
        </p:spPr>
      </p:pic>
      <p:sp>
        <p:nvSpPr>
          <p:cNvPr id="113" name="Rectangle 112"/>
          <p:cNvSpPr/>
          <p:nvPr/>
        </p:nvSpPr>
        <p:spPr>
          <a:xfrm>
            <a:off x="6615847" y="1522915"/>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116" name="NumberBall"/>
          <p:cNvSpPr>
            <a:spLocks noChangeArrowheads="1"/>
          </p:cNvSpPr>
          <p:nvPr/>
        </p:nvSpPr>
        <p:spPr bwMode="gray">
          <a:xfrm>
            <a:off x="6468209" y="1416221"/>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smtClean="0">
                <a:solidFill>
                  <a:srgbClr val="FFFFFF"/>
                </a:solidFill>
                <a:latin typeface="Arial" pitchFamily="34" charset="0"/>
                <a:cs typeface="Arial" pitchFamily="34" charset="0"/>
              </a:rPr>
              <a:t>3</a:t>
            </a:r>
            <a:endParaRPr lang="en-US" sz="1600" b="1" dirty="0">
              <a:solidFill>
                <a:srgbClr val="FFFFFF"/>
              </a:solidFill>
              <a:latin typeface="Arial" pitchFamily="34" charset="0"/>
              <a:cs typeface="Arial" pitchFamily="34" charset="0"/>
            </a:endParaRPr>
          </a:p>
        </p:txBody>
      </p:sp>
      <p:sp>
        <p:nvSpPr>
          <p:cNvPr id="117" name="TextBox 116"/>
          <p:cNvSpPr txBox="1"/>
          <p:nvPr/>
        </p:nvSpPr>
        <p:spPr>
          <a:xfrm>
            <a:off x="6890273" y="1530965"/>
            <a:ext cx="2406784" cy="397201"/>
          </a:xfrm>
          <a:prstGeom prst="rect">
            <a:avLst/>
          </a:prstGeom>
          <a:noFill/>
        </p:spPr>
        <p:txBody>
          <a:bodyPr wrap="square" tIns="90000" bIns="90000" rtlCol="0" anchor="t">
            <a:spAutoFit/>
          </a:bodyPr>
          <a:lstStyle/>
          <a:p>
            <a:pPr algn="ctr"/>
            <a:r>
              <a:rPr lang="en-US" sz="1400" b="1" dirty="0">
                <a:solidFill>
                  <a:srgbClr val="000000"/>
                </a:solidFill>
                <a:latin typeface="Arial" pitchFamily="34" charset="0"/>
                <a:cs typeface="Arial" pitchFamily="34" charset="0"/>
              </a:rPr>
              <a:t>Circuit breakers</a:t>
            </a:r>
          </a:p>
        </p:txBody>
      </p:sp>
      <p:pic>
        <p:nvPicPr>
          <p:cNvPr id="19" name="Picture 18"/>
          <p:cNvPicPr>
            <a:picLocks noChangeAspect="1"/>
          </p:cNvPicPr>
          <p:nvPr/>
        </p:nvPicPr>
        <p:blipFill>
          <a:blip r:embed="rId3"/>
          <a:stretch>
            <a:fillRect/>
          </a:stretch>
        </p:blipFill>
        <p:spPr>
          <a:xfrm>
            <a:off x="7656381" y="2512915"/>
            <a:ext cx="846417" cy="858720"/>
          </a:xfrm>
          <a:prstGeom prst="rect">
            <a:avLst/>
          </a:prstGeom>
        </p:spPr>
      </p:pic>
      <p:cxnSp>
        <p:nvCxnSpPr>
          <p:cNvPr id="25" name="Straight Arrow Connector 24"/>
          <p:cNvCxnSpPr>
            <a:cxnSpLocks/>
          </p:cNvCxnSpPr>
          <p:nvPr/>
        </p:nvCxnSpPr>
        <p:spPr>
          <a:xfrm flipV="1">
            <a:off x="7607458" y="2942275"/>
            <a:ext cx="0" cy="329708"/>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22" name="Straight Arrow Connector 121"/>
          <p:cNvCxnSpPr>
            <a:cxnSpLocks/>
          </p:cNvCxnSpPr>
          <p:nvPr/>
        </p:nvCxnSpPr>
        <p:spPr>
          <a:xfrm>
            <a:off x="7430380" y="2574497"/>
            <a:ext cx="0" cy="74132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4572937" y="2510577"/>
            <a:ext cx="370937" cy="77919"/>
          </a:xfrm>
          <a:prstGeom prst="rect">
            <a:avLst/>
          </a:prstGeom>
          <a:solidFill>
            <a:schemeClr val="bg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600" b="1" dirty="0">
                <a:solidFill>
                  <a:srgbClr val="000000"/>
                </a:solidFill>
                <a:latin typeface="Arial" pitchFamily="34" charset="0"/>
                <a:cs typeface="Arial" pitchFamily="34" charset="0"/>
              </a:rPr>
              <a:t>Main</a:t>
            </a:r>
          </a:p>
        </p:txBody>
      </p:sp>
      <p:sp>
        <p:nvSpPr>
          <p:cNvPr id="129" name="Rectangle 128"/>
          <p:cNvSpPr/>
          <p:nvPr/>
        </p:nvSpPr>
        <p:spPr>
          <a:xfrm>
            <a:off x="452438" y="3896601"/>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130" name="NumberBall"/>
          <p:cNvSpPr>
            <a:spLocks noChangeArrowheads="1"/>
          </p:cNvSpPr>
          <p:nvPr/>
        </p:nvSpPr>
        <p:spPr bwMode="gray">
          <a:xfrm>
            <a:off x="304800" y="3789907"/>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smtClean="0">
                <a:solidFill>
                  <a:srgbClr val="FFFFFF"/>
                </a:solidFill>
                <a:latin typeface="Arial" pitchFamily="34" charset="0"/>
                <a:cs typeface="Arial" pitchFamily="34" charset="0"/>
              </a:rPr>
              <a:t>4</a:t>
            </a:r>
            <a:endParaRPr lang="en-US" sz="1600" b="1" dirty="0">
              <a:solidFill>
                <a:srgbClr val="FFFFFF"/>
              </a:solidFill>
              <a:latin typeface="Arial" pitchFamily="34" charset="0"/>
              <a:cs typeface="Arial" pitchFamily="34" charset="0"/>
            </a:endParaRPr>
          </a:p>
        </p:txBody>
      </p:sp>
      <p:sp>
        <p:nvSpPr>
          <p:cNvPr id="131" name="TextBox 130"/>
          <p:cNvSpPr txBox="1"/>
          <p:nvPr/>
        </p:nvSpPr>
        <p:spPr>
          <a:xfrm>
            <a:off x="726864" y="3904651"/>
            <a:ext cx="2406784" cy="612645"/>
          </a:xfrm>
          <a:prstGeom prst="rect">
            <a:avLst/>
          </a:prstGeom>
          <a:noFill/>
        </p:spPr>
        <p:txBody>
          <a:bodyPr wrap="square" tIns="90000" bIns="90000" rtlCol="0" anchor="t">
            <a:spAutoFit/>
          </a:bodyPr>
          <a:lstStyle/>
          <a:p>
            <a:pPr algn="ctr"/>
            <a:r>
              <a:rPr lang="en-US" sz="1400" b="1" dirty="0">
                <a:solidFill>
                  <a:srgbClr val="000000"/>
                </a:solidFill>
                <a:latin typeface="Arial" pitchFamily="34" charset="0"/>
                <a:cs typeface="Arial" pitchFamily="34" charset="0"/>
              </a:rPr>
              <a:t>OTC platform for non-listed securities </a:t>
            </a:r>
          </a:p>
        </p:txBody>
      </p:sp>
      <p:pic>
        <p:nvPicPr>
          <p:cNvPr id="33" name="Picture 32"/>
          <p:cNvPicPr>
            <a:picLocks noChangeAspect="1"/>
          </p:cNvPicPr>
          <p:nvPr/>
        </p:nvPicPr>
        <p:blipFill>
          <a:blip r:embed="rId4"/>
          <a:stretch>
            <a:fillRect/>
          </a:stretch>
        </p:blipFill>
        <p:spPr>
          <a:xfrm>
            <a:off x="1355956" y="4633328"/>
            <a:ext cx="1148599" cy="1059560"/>
          </a:xfrm>
          <a:prstGeom prst="rect">
            <a:avLst/>
          </a:prstGeom>
        </p:spPr>
      </p:pic>
      <p:sp>
        <p:nvSpPr>
          <p:cNvPr id="133" name="Rectangle 132"/>
          <p:cNvSpPr/>
          <p:nvPr/>
        </p:nvSpPr>
        <p:spPr>
          <a:xfrm>
            <a:off x="3565957" y="3904651"/>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134" name="NumberBall"/>
          <p:cNvSpPr>
            <a:spLocks noChangeArrowheads="1"/>
          </p:cNvSpPr>
          <p:nvPr/>
        </p:nvSpPr>
        <p:spPr bwMode="gray">
          <a:xfrm>
            <a:off x="3467266" y="3797957"/>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smtClean="0">
                <a:solidFill>
                  <a:srgbClr val="FFFFFF"/>
                </a:solidFill>
                <a:latin typeface="Arial" pitchFamily="34" charset="0"/>
                <a:cs typeface="Arial" pitchFamily="34" charset="0"/>
              </a:rPr>
              <a:t>5</a:t>
            </a:r>
            <a:endParaRPr lang="en-US" sz="1600" b="1" dirty="0">
              <a:solidFill>
                <a:srgbClr val="FFFFFF"/>
              </a:solidFill>
              <a:latin typeface="Arial" pitchFamily="34" charset="0"/>
              <a:cs typeface="Arial" pitchFamily="34" charset="0"/>
            </a:endParaRPr>
          </a:p>
        </p:txBody>
      </p:sp>
      <p:sp>
        <p:nvSpPr>
          <p:cNvPr id="135" name="TextBox 134"/>
          <p:cNvSpPr txBox="1"/>
          <p:nvPr/>
        </p:nvSpPr>
        <p:spPr>
          <a:xfrm>
            <a:off x="3702802" y="3933701"/>
            <a:ext cx="2730895" cy="828089"/>
          </a:xfrm>
          <a:prstGeom prst="rect">
            <a:avLst/>
          </a:prstGeom>
          <a:noFill/>
        </p:spPr>
        <p:txBody>
          <a:bodyPr wrap="square" tIns="90000" bIns="90000" rtlCol="0" anchor="t">
            <a:spAutoFit/>
          </a:bodyPr>
          <a:lstStyle/>
          <a:p>
            <a:pPr algn="ctr"/>
            <a:r>
              <a:rPr lang="en-US" sz="1400" b="1" dirty="0">
                <a:solidFill>
                  <a:srgbClr val="000000"/>
                </a:solidFill>
                <a:latin typeface="Arial" pitchFamily="34" charset="0"/>
                <a:cs typeface="Arial" pitchFamily="34" charset="0"/>
              </a:rPr>
              <a:t>Off-Market trades processing streamlined through automation</a:t>
            </a:r>
          </a:p>
        </p:txBody>
      </p:sp>
      <p:pic>
        <p:nvPicPr>
          <p:cNvPr id="34" name="Picture 33"/>
          <p:cNvPicPr>
            <a:picLocks noChangeAspect="1"/>
          </p:cNvPicPr>
          <p:nvPr/>
        </p:nvPicPr>
        <p:blipFill>
          <a:blip r:embed="rId5"/>
          <a:stretch>
            <a:fillRect/>
          </a:stretch>
        </p:blipFill>
        <p:spPr>
          <a:xfrm>
            <a:off x="4214428" y="4719940"/>
            <a:ext cx="1756955" cy="993175"/>
          </a:xfrm>
          <a:prstGeom prst="rect">
            <a:avLst/>
          </a:prstGeom>
        </p:spPr>
      </p:pic>
      <p:sp>
        <p:nvSpPr>
          <p:cNvPr id="38" name="Oval 37">
            <a:extLst>
              <a:ext uri="{FF2B5EF4-FFF2-40B4-BE49-F238E27FC236}">
                <a16:creationId xmlns:a16="http://schemas.microsoft.com/office/drawing/2014/main" id="{62B11294-44F7-4638-9557-1AB56D3C35E7}"/>
              </a:ext>
            </a:extLst>
          </p:cNvPr>
          <p:cNvSpPr/>
          <p:nvPr/>
        </p:nvSpPr>
        <p:spPr>
          <a:xfrm>
            <a:off x="511308" y="1165112"/>
            <a:ext cx="2759909" cy="2711795"/>
          </a:xfrm>
          <a:prstGeom prst="ellipse">
            <a:avLst/>
          </a:prstGeom>
          <a:noFill/>
          <a:ln w="28575">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4347624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Overview of Main Aspects of MD-2 Scope</a:t>
            </a:r>
          </a:p>
        </p:txBody>
      </p:sp>
      <p:sp>
        <p:nvSpPr>
          <p:cNvPr id="6" name="Rectangle 5"/>
          <p:cNvSpPr/>
          <p:nvPr/>
        </p:nvSpPr>
        <p:spPr>
          <a:xfrm>
            <a:off x="495487" y="1504712"/>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t" anchorCtr="0"/>
          <a:lstStyle/>
          <a:p>
            <a:pPr algn="ctr"/>
            <a:r>
              <a:rPr lang="en-ZA" sz="1400" b="1" dirty="0">
                <a:solidFill>
                  <a:srgbClr val="000000"/>
                </a:solidFill>
                <a:latin typeface="Arial" pitchFamily="34" charset="0"/>
                <a:cs typeface="Arial" pitchFamily="34" charset="0"/>
              </a:rPr>
              <a:t>Buy-in Board</a:t>
            </a: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888" name="Rectangle 887"/>
          <p:cNvSpPr/>
          <p:nvPr/>
        </p:nvSpPr>
        <p:spPr>
          <a:xfrm>
            <a:off x="794018" y="2622408"/>
            <a:ext cx="1044000" cy="648000"/>
          </a:xfrm>
          <a:prstGeom prst="rect">
            <a:avLst/>
          </a:prstGeom>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89999" rIns="0" bIns="89999" rtlCol="0" anchor="ctr" anchorCtr="0"/>
          <a:lstStyle/>
          <a:p>
            <a:pPr algn="ctr"/>
            <a:r>
              <a:rPr lang="en-ZA" sz="1100" b="1" dirty="0">
                <a:solidFill>
                  <a:schemeClr val="bg2"/>
                </a:solidFill>
                <a:latin typeface="Arial" pitchFamily="34" charset="0"/>
                <a:cs typeface="Arial" pitchFamily="34" charset="0"/>
              </a:rPr>
              <a:t>T+3 general security board</a:t>
            </a:r>
          </a:p>
        </p:txBody>
      </p:sp>
      <p:sp>
        <p:nvSpPr>
          <p:cNvPr id="889" name="Rectangle 888"/>
          <p:cNvSpPr/>
          <p:nvPr/>
        </p:nvSpPr>
        <p:spPr>
          <a:xfrm>
            <a:off x="2078311" y="2622408"/>
            <a:ext cx="955344" cy="648000"/>
          </a:xfrm>
          <a:prstGeom prst="rect">
            <a:avLst/>
          </a:prstGeom>
          <a:solidFill>
            <a:srgbClr val="F9EFBD"/>
          </a:solidFill>
          <a:ln w="9525">
            <a:solidFill>
              <a:srgbClr val="F9EFB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89999" rIns="0" bIns="89999" rtlCol="0" anchor="ctr" anchorCtr="0"/>
          <a:lstStyle/>
          <a:p>
            <a:pPr algn="ctr"/>
            <a:r>
              <a:rPr lang="en-ZA" sz="1100" b="1" dirty="0">
                <a:solidFill>
                  <a:srgbClr val="000000"/>
                </a:solidFill>
                <a:latin typeface="Arial" pitchFamily="34" charset="0"/>
                <a:cs typeface="Arial" pitchFamily="34" charset="0"/>
              </a:rPr>
              <a:t>T+1 special buy-in board</a:t>
            </a:r>
          </a:p>
        </p:txBody>
      </p:sp>
      <p:sp>
        <p:nvSpPr>
          <p:cNvPr id="927" name="NumberBall"/>
          <p:cNvSpPr>
            <a:spLocks noChangeArrowheads="1"/>
          </p:cNvSpPr>
          <p:nvPr/>
        </p:nvSpPr>
        <p:spPr bwMode="gray">
          <a:xfrm>
            <a:off x="347849" y="1398018"/>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1</a:t>
            </a:r>
          </a:p>
        </p:txBody>
      </p:sp>
      <p:sp>
        <p:nvSpPr>
          <p:cNvPr id="105" name="Rectangle 104"/>
          <p:cNvSpPr/>
          <p:nvPr/>
        </p:nvSpPr>
        <p:spPr>
          <a:xfrm>
            <a:off x="3539874" y="1516135"/>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p:txBody>
      </p:sp>
      <p:sp>
        <p:nvSpPr>
          <p:cNvPr id="106" name="NumberBall"/>
          <p:cNvSpPr>
            <a:spLocks noChangeArrowheads="1"/>
          </p:cNvSpPr>
          <p:nvPr/>
        </p:nvSpPr>
        <p:spPr bwMode="gray">
          <a:xfrm>
            <a:off x="3386348" y="1375278"/>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2</a:t>
            </a:r>
          </a:p>
        </p:txBody>
      </p:sp>
      <p:sp>
        <p:nvSpPr>
          <p:cNvPr id="107" name="TextBox 106"/>
          <p:cNvSpPr txBox="1"/>
          <p:nvPr/>
        </p:nvSpPr>
        <p:spPr>
          <a:xfrm>
            <a:off x="3949596" y="1522915"/>
            <a:ext cx="1882630" cy="828089"/>
          </a:xfrm>
          <a:prstGeom prst="rect">
            <a:avLst/>
          </a:prstGeom>
          <a:noFill/>
        </p:spPr>
        <p:txBody>
          <a:bodyPr wrap="square" tIns="90000" bIns="90000" rtlCol="0" anchor="t">
            <a:spAutoFit/>
          </a:bodyPr>
          <a:lstStyle/>
          <a:p>
            <a:pPr algn="ctr"/>
            <a:r>
              <a:rPr lang="en-US" sz="1400" b="1" dirty="0">
                <a:solidFill>
                  <a:srgbClr val="000000"/>
                </a:solidFill>
                <a:latin typeface="Arial" pitchFamily="34" charset="0"/>
                <a:cs typeface="Arial" pitchFamily="34" charset="0"/>
              </a:rPr>
              <a:t>Market Segmentation/New Indices</a:t>
            </a:r>
          </a:p>
        </p:txBody>
      </p:sp>
      <p:pic>
        <p:nvPicPr>
          <p:cNvPr id="10" name="Picture 9"/>
          <p:cNvPicPr>
            <a:picLocks noChangeAspect="1"/>
          </p:cNvPicPr>
          <p:nvPr/>
        </p:nvPicPr>
        <p:blipFill>
          <a:blip r:embed="rId2"/>
          <a:stretch>
            <a:fillRect/>
          </a:stretch>
        </p:blipFill>
        <p:spPr>
          <a:xfrm>
            <a:off x="3602018" y="2306391"/>
            <a:ext cx="2660759" cy="1130164"/>
          </a:xfrm>
          <a:prstGeom prst="rect">
            <a:avLst/>
          </a:prstGeom>
        </p:spPr>
      </p:pic>
      <p:sp>
        <p:nvSpPr>
          <p:cNvPr id="113" name="Rectangle 112"/>
          <p:cNvSpPr/>
          <p:nvPr/>
        </p:nvSpPr>
        <p:spPr>
          <a:xfrm>
            <a:off x="6615847" y="1522915"/>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116" name="NumberBall"/>
          <p:cNvSpPr>
            <a:spLocks noChangeArrowheads="1"/>
          </p:cNvSpPr>
          <p:nvPr/>
        </p:nvSpPr>
        <p:spPr bwMode="gray">
          <a:xfrm>
            <a:off x="6468209" y="1416221"/>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smtClean="0">
                <a:solidFill>
                  <a:srgbClr val="FFFFFF"/>
                </a:solidFill>
                <a:latin typeface="Arial" pitchFamily="34" charset="0"/>
                <a:cs typeface="Arial" pitchFamily="34" charset="0"/>
              </a:rPr>
              <a:t>3</a:t>
            </a:r>
            <a:endParaRPr lang="en-US" sz="1600" b="1" dirty="0">
              <a:solidFill>
                <a:srgbClr val="FFFFFF"/>
              </a:solidFill>
              <a:latin typeface="Arial" pitchFamily="34" charset="0"/>
              <a:cs typeface="Arial" pitchFamily="34" charset="0"/>
            </a:endParaRPr>
          </a:p>
        </p:txBody>
      </p:sp>
      <p:sp>
        <p:nvSpPr>
          <p:cNvPr id="117" name="TextBox 116"/>
          <p:cNvSpPr txBox="1"/>
          <p:nvPr/>
        </p:nvSpPr>
        <p:spPr>
          <a:xfrm>
            <a:off x="6890273" y="1530965"/>
            <a:ext cx="2406784" cy="397201"/>
          </a:xfrm>
          <a:prstGeom prst="rect">
            <a:avLst/>
          </a:prstGeom>
          <a:noFill/>
        </p:spPr>
        <p:txBody>
          <a:bodyPr wrap="square" tIns="90000" bIns="90000" rtlCol="0" anchor="t">
            <a:spAutoFit/>
          </a:bodyPr>
          <a:lstStyle/>
          <a:p>
            <a:pPr algn="ctr"/>
            <a:r>
              <a:rPr lang="en-US" sz="1400" b="1" dirty="0">
                <a:solidFill>
                  <a:srgbClr val="000000"/>
                </a:solidFill>
                <a:latin typeface="Arial" pitchFamily="34" charset="0"/>
                <a:cs typeface="Arial" pitchFamily="34" charset="0"/>
              </a:rPr>
              <a:t>Circuit breakers</a:t>
            </a:r>
          </a:p>
        </p:txBody>
      </p:sp>
      <p:pic>
        <p:nvPicPr>
          <p:cNvPr id="19" name="Picture 18"/>
          <p:cNvPicPr>
            <a:picLocks noChangeAspect="1"/>
          </p:cNvPicPr>
          <p:nvPr/>
        </p:nvPicPr>
        <p:blipFill>
          <a:blip r:embed="rId3"/>
          <a:stretch>
            <a:fillRect/>
          </a:stretch>
        </p:blipFill>
        <p:spPr>
          <a:xfrm>
            <a:off x="7656381" y="2512915"/>
            <a:ext cx="846417" cy="858720"/>
          </a:xfrm>
          <a:prstGeom prst="rect">
            <a:avLst/>
          </a:prstGeom>
        </p:spPr>
      </p:pic>
      <p:cxnSp>
        <p:nvCxnSpPr>
          <p:cNvPr id="25" name="Straight Arrow Connector 24"/>
          <p:cNvCxnSpPr>
            <a:cxnSpLocks/>
          </p:cNvCxnSpPr>
          <p:nvPr/>
        </p:nvCxnSpPr>
        <p:spPr>
          <a:xfrm flipV="1">
            <a:off x="7607458" y="2942275"/>
            <a:ext cx="0" cy="329708"/>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22" name="Straight Arrow Connector 121"/>
          <p:cNvCxnSpPr>
            <a:cxnSpLocks/>
          </p:cNvCxnSpPr>
          <p:nvPr/>
        </p:nvCxnSpPr>
        <p:spPr>
          <a:xfrm>
            <a:off x="7430380" y="2574497"/>
            <a:ext cx="0" cy="74132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4572937" y="2510577"/>
            <a:ext cx="370937" cy="77919"/>
          </a:xfrm>
          <a:prstGeom prst="rect">
            <a:avLst/>
          </a:prstGeom>
          <a:solidFill>
            <a:schemeClr val="bg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600" b="1" dirty="0">
                <a:solidFill>
                  <a:srgbClr val="000000"/>
                </a:solidFill>
                <a:latin typeface="Arial" pitchFamily="34" charset="0"/>
                <a:cs typeface="Arial" pitchFamily="34" charset="0"/>
              </a:rPr>
              <a:t>Main</a:t>
            </a:r>
          </a:p>
        </p:txBody>
      </p:sp>
      <p:sp>
        <p:nvSpPr>
          <p:cNvPr id="129" name="Rectangle 128"/>
          <p:cNvSpPr/>
          <p:nvPr/>
        </p:nvSpPr>
        <p:spPr>
          <a:xfrm>
            <a:off x="452438" y="3896601"/>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130" name="NumberBall"/>
          <p:cNvSpPr>
            <a:spLocks noChangeArrowheads="1"/>
          </p:cNvSpPr>
          <p:nvPr/>
        </p:nvSpPr>
        <p:spPr bwMode="gray">
          <a:xfrm>
            <a:off x="304800" y="3789907"/>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smtClean="0">
                <a:solidFill>
                  <a:srgbClr val="FFFFFF"/>
                </a:solidFill>
                <a:latin typeface="Arial" pitchFamily="34" charset="0"/>
                <a:cs typeface="Arial" pitchFamily="34" charset="0"/>
              </a:rPr>
              <a:t>4</a:t>
            </a:r>
            <a:endParaRPr lang="en-US" sz="1600" b="1" dirty="0">
              <a:solidFill>
                <a:srgbClr val="FFFFFF"/>
              </a:solidFill>
              <a:latin typeface="Arial" pitchFamily="34" charset="0"/>
              <a:cs typeface="Arial" pitchFamily="34" charset="0"/>
            </a:endParaRPr>
          </a:p>
        </p:txBody>
      </p:sp>
      <p:sp>
        <p:nvSpPr>
          <p:cNvPr id="131" name="TextBox 130"/>
          <p:cNvSpPr txBox="1"/>
          <p:nvPr/>
        </p:nvSpPr>
        <p:spPr>
          <a:xfrm>
            <a:off x="726864" y="3904651"/>
            <a:ext cx="2406784" cy="612645"/>
          </a:xfrm>
          <a:prstGeom prst="rect">
            <a:avLst/>
          </a:prstGeom>
          <a:noFill/>
        </p:spPr>
        <p:txBody>
          <a:bodyPr wrap="square" tIns="90000" bIns="90000" rtlCol="0" anchor="t">
            <a:spAutoFit/>
          </a:bodyPr>
          <a:lstStyle/>
          <a:p>
            <a:pPr algn="ctr"/>
            <a:r>
              <a:rPr lang="en-US" sz="1400" b="1" dirty="0">
                <a:solidFill>
                  <a:srgbClr val="000000"/>
                </a:solidFill>
                <a:latin typeface="Arial" pitchFamily="34" charset="0"/>
                <a:cs typeface="Arial" pitchFamily="34" charset="0"/>
              </a:rPr>
              <a:t>OTC platform for non-listed securities </a:t>
            </a:r>
          </a:p>
        </p:txBody>
      </p:sp>
      <p:pic>
        <p:nvPicPr>
          <p:cNvPr id="33" name="Picture 32"/>
          <p:cNvPicPr>
            <a:picLocks noChangeAspect="1"/>
          </p:cNvPicPr>
          <p:nvPr/>
        </p:nvPicPr>
        <p:blipFill>
          <a:blip r:embed="rId4"/>
          <a:stretch>
            <a:fillRect/>
          </a:stretch>
        </p:blipFill>
        <p:spPr>
          <a:xfrm>
            <a:off x="1355956" y="4633328"/>
            <a:ext cx="1148599" cy="1059560"/>
          </a:xfrm>
          <a:prstGeom prst="rect">
            <a:avLst/>
          </a:prstGeom>
        </p:spPr>
      </p:pic>
      <p:sp>
        <p:nvSpPr>
          <p:cNvPr id="133" name="Rectangle 132"/>
          <p:cNvSpPr/>
          <p:nvPr/>
        </p:nvSpPr>
        <p:spPr>
          <a:xfrm>
            <a:off x="3565957" y="3904651"/>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134" name="NumberBall"/>
          <p:cNvSpPr>
            <a:spLocks noChangeArrowheads="1"/>
          </p:cNvSpPr>
          <p:nvPr/>
        </p:nvSpPr>
        <p:spPr bwMode="gray">
          <a:xfrm>
            <a:off x="3467266" y="3797957"/>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5</a:t>
            </a:r>
          </a:p>
        </p:txBody>
      </p:sp>
      <p:sp>
        <p:nvSpPr>
          <p:cNvPr id="135" name="TextBox 134"/>
          <p:cNvSpPr txBox="1"/>
          <p:nvPr/>
        </p:nvSpPr>
        <p:spPr>
          <a:xfrm>
            <a:off x="3702802" y="3933701"/>
            <a:ext cx="2730895" cy="828089"/>
          </a:xfrm>
          <a:prstGeom prst="rect">
            <a:avLst/>
          </a:prstGeom>
          <a:noFill/>
        </p:spPr>
        <p:txBody>
          <a:bodyPr wrap="square" tIns="90000" bIns="90000" rtlCol="0" anchor="t">
            <a:spAutoFit/>
          </a:bodyPr>
          <a:lstStyle/>
          <a:p>
            <a:pPr algn="ctr"/>
            <a:r>
              <a:rPr lang="en-US" sz="1400" b="1" dirty="0">
                <a:solidFill>
                  <a:srgbClr val="000000"/>
                </a:solidFill>
                <a:latin typeface="Arial" pitchFamily="34" charset="0"/>
                <a:cs typeface="Arial" pitchFamily="34" charset="0"/>
              </a:rPr>
              <a:t>Off-Market trades processing streamlined through automation</a:t>
            </a:r>
          </a:p>
        </p:txBody>
      </p:sp>
      <p:pic>
        <p:nvPicPr>
          <p:cNvPr id="34" name="Picture 33"/>
          <p:cNvPicPr>
            <a:picLocks noChangeAspect="1"/>
          </p:cNvPicPr>
          <p:nvPr/>
        </p:nvPicPr>
        <p:blipFill>
          <a:blip r:embed="rId5"/>
          <a:stretch>
            <a:fillRect/>
          </a:stretch>
        </p:blipFill>
        <p:spPr>
          <a:xfrm>
            <a:off x="4214428" y="4719940"/>
            <a:ext cx="1756955" cy="993175"/>
          </a:xfrm>
          <a:prstGeom prst="rect">
            <a:avLst/>
          </a:prstGeom>
        </p:spPr>
      </p:pic>
      <p:sp>
        <p:nvSpPr>
          <p:cNvPr id="38" name="Oval 37">
            <a:extLst>
              <a:ext uri="{FF2B5EF4-FFF2-40B4-BE49-F238E27FC236}">
                <a16:creationId xmlns:a16="http://schemas.microsoft.com/office/drawing/2014/main" id="{62B11294-44F7-4638-9557-1AB56D3C35E7}"/>
              </a:ext>
            </a:extLst>
          </p:cNvPr>
          <p:cNvSpPr/>
          <p:nvPr/>
        </p:nvSpPr>
        <p:spPr>
          <a:xfrm>
            <a:off x="3585884" y="1157017"/>
            <a:ext cx="2759909" cy="2711795"/>
          </a:xfrm>
          <a:prstGeom prst="ellipse">
            <a:avLst/>
          </a:prstGeom>
          <a:noFill/>
          <a:ln w="28575">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6310677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Closer Look: Market Segmentation</a:t>
            </a:r>
          </a:p>
        </p:txBody>
      </p:sp>
      <p:sp>
        <p:nvSpPr>
          <p:cNvPr id="3" name="TextBox 2"/>
          <p:cNvSpPr txBox="1"/>
          <p:nvPr/>
        </p:nvSpPr>
        <p:spPr>
          <a:xfrm>
            <a:off x="457200" y="1371600"/>
            <a:ext cx="8915400" cy="920422"/>
          </a:xfrm>
          <a:prstGeom prst="rect">
            <a:avLst/>
          </a:prstGeom>
          <a:noFill/>
        </p:spPr>
        <p:txBody>
          <a:bodyPr wrap="square" tIns="90000" bIns="90000" rtlCol="0" anchor="t">
            <a:spAutoFit/>
          </a:bodyPr>
          <a:lstStyle/>
          <a:p>
            <a:pPr marL="285750" indent="-285750">
              <a:buFont typeface="Arial" panose="020B0604020202020204" pitchFamily="34" charset="0"/>
              <a:buChar char="•"/>
            </a:pPr>
            <a:r>
              <a:rPr lang="en-US" sz="2000" dirty="0">
                <a:solidFill>
                  <a:srgbClr val="000000"/>
                </a:solidFill>
                <a:latin typeface="Arial" pitchFamily="34" charset="0"/>
                <a:cs typeface="Arial" pitchFamily="34" charset="0"/>
              </a:rPr>
              <a:t>New listing requirements</a:t>
            </a:r>
          </a:p>
          <a:p>
            <a:pPr lvl="1"/>
            <a:endParaRPr lang="en-US" sz="1400" dirty="0">
              <a:solidFill>
                <a:srgbClr val="000000"/>
              </a:solidFill>
              <a:latin typeface="Arial" pitchFamily="34" charset="0"/>
              <a:cs typeface="Arial" pitchFamily="34" charset="0"/>
            </a:endParaRPr>
          </a:p>
          <a:p>
            <a:pPr marL="285750" indent="-285750">
              <a:buFont typeface="Arial" panose="020B0604020202020204" pitchFamily="34" charset="0"/>
              <a:buChar char="•"/>
            </a:pPr>
            <a:endParaRPr lang="en-US" sz="1400" dirty="0">
              <a:solidFill>
                <a:srgbClr val="000000"/>
              </a:solidFill>
              <a:latin typeface="Arial" pitchFamily="34" charset="0"/>
              <a:cs typeface="Arial"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92713579"/>
              </p:ext>
            </p:extLst>
          </p:nvPr>
        </p:nvGraphicFramePr>
        <p:xfrm>
          <a:off x="838200" y="2021429"/>
          <a:ext cx="8534400" cy="2148840"/>
        </p:xfrm>
        <a:graphic>
          <a:graphicData uri="http://schemas.openxmlformats.org/drawingml/2006/table">
            <a:tbl>
              <a:tblPr firstRow="1" bandRow="1">
                <a:tableStyleId>{5C22544A-7EE6-4342-B048-85BDC9FD1C3A}</a:tableStyleId>
              </a:tblPr>
              <a:tblGrid>
                <a:gridCol w="2844800">
                  <a:extLst>
                    <a:ext uri="{9D8B030D-6E8A-4147-A177-3AD203B41FA5}">
                      <a16:colId xmlns:a16="http://schemas.microsoft.com/office/drawing/2014/main" val="1555577921"/>
                    </a:ext>
                  </a:extLst>
                </a:gridCol>
                <a:gridCol w="2844800">
                  <a:extLst>
                    <a:ext uri="{9D8B030D-6E8A-4147-A177-3AD203B41FA5}">
                      <a16:colId xmlns:a16="http://schemas.microsoft.com/office/drawing/2014/main" val="3126139946"/>
                    </a:ext>
                  </a:extLst>
                </a:gridCol>
                <a:gridCol w="1422400">
                  <a:extLst>
                    <a:ext uri="{9D8B030D-6E8A-4147-A177-3AD203B41FA5}">
                      <a16:colId xmlns:a16="http://schemas.microsoft.com/office/drawing/2014/main" val="2084532517"/>
                    </a:ext>
                  </a:extLst>
                </a:gridCol>
                <a:gridCol w="1422400">
                  <a:extLst>
                    <a:ext uri="{9D8B030D-6E8A-4147-A177-3AD203B41FA5}">
                      <a16:colId xmlns:a16="http://schemas.microsoft.com/office/drawing/2014/main" val="3126983373"/>
                    </a:ext>
                  </a:extLst>
                </a:gridCol>
              </a:tblGrid>
              <a:tr h="370840">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t>Premier</a:t>
                      </a:r>
                      <a:r>
                        <a:rPr lang="en-US" baseline="0" dirty="0"/>
                        <a:t> Market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gridSpan="2">
                  <a:txBody>
                    <a:bodyPr/>
                    <a:lstStyle/>
                    <a:p>
                      <a:pPr algn="ctr"/>
                      <a:r>
                        <a:rPr lang="en-US" dirty="0"/>
                        <a:t>Main Market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hMerge="1">
                  <a:txBody>
                    <a:bodyPr/>
                    <a:lstStyle/>
                    <a:p>
                      <a:endParaRPr lang="en-US"/>
                    </a:p>
                  </a:txBody>
                  <a:tcPr/>
                </a:tc>
                <a:extLst>
                  <a:ext uri="{0D108BD9-81ED-4DB2-BD59-A6C34878D82A}">
                    <a16:rowId xmlns:a16="http://schemas.microsoft.com/office/drawing/2014/main" val="3634866601"/>
                  </a:ext>
                </a:extLst>
              </a:tr>
              <a:tr h="370840">
                <a:tc>
                  <a:txBody>
                    <a:bodyPr/>
                    <a:lstStyle/>
                    <a:p>
                      <a:r>
                        <a:rPr lang="en-US" sz="1400" dirty="0"/>
                        <a:t>Fair value of shares (not owned by controlling shareholder)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KD 45m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r>
                        <a:rPr lang="en-US" dirty="0"/>
                        <a:t> KD 15m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extLst>
                  <a:ext uri="{0D108BD9-81ED-4DB2-BD59-A6C34878D82A}">
                    <a16:rowId xmlns:a16="http://schemas.microsoft.com/office/drawing/2014/main" val="2503198452"/>
                  </a:ext>
                </a:extLst>
              </a:tr>
              <a:tr h="370840">
                <a:tc>
                  <a:txBody>
                    <a:bodyPr/>
                    <a:lstStyle/>
                    <a:p>
                      <a:r>
                        <a:rPr lang="en-US" sz="1400" dirty="0"/>
                        <a:t>Minimum number</a:t>
                      </a:r>
                      <a:r>
                        <a:rPr lang="en-US" sz="1400" baseline="0" dirty="0"/>
                        <a:t> of shareholders </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450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 225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450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16427582"/>
                  </a:ext>
                </a:extLst>
              </a:tr>
              <a:tr h="370840">
                <a:tc>
                  <a:txBody>
                    <a:bodyPr/>
                    <a:lstStyle/>
                    <a:p>
                      <a:r>
                        <a:rPr lang="en-US" sz="1400" dirty="0"/>
                        <a:t>Minimum ownership for each of the minimum</a:t>
                      </a:r>
                      <a:r>
                        <a:rPr lang="en-US" sz="1400" baseline="0" dirty="0"/>
                        <a:t> # of shareholders </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 KD 10,000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KD 10,000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 KD 5,000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46616894"/>
                  </a:ext>
                </a:extLst>
              </a:tr>
              <a:tr h="370840">
                <a:tc>
                  <a:txBody>
                    <a:bodyPr/>
                    <a:lstStyle/>
                    <a:p>
                      <a:r>
                        <a:rPr lang="en-US" sz="1400" dirty="0"/>
                        <a:t>Years</a:t>
                      </a:r>
                      <a:r>
                        <a:rPr lang="en-US" sz="1400" baseline="0" dirty="0"/>
                        <a:t> in operation</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r>
                        <a:rPr lang="en-US"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dirty="0"/>
                    </a:p>
                  </a:txBody>
                  <a:tcPr/>
                </a:tc>
                <a:extLst>
                  <a:ext uri="{0D108BD9-81ED-4DB2-BD59-A6C34878D82A}">
                    <a16:rowId xmlns:a16="http://schemas.microsoft.com/office/drawing/2014/main" val="3452596167"/>
                  </a:ext>
                </a:extLst>
              </a:tr>
            </a:tbl>
          </a:graphicData>
        </a:graphic>
      </p:graphicFrame>
      <p:sp>
        <p:nvSpPr>
          <p:cNvPr id="5" name="TextBox 4"/>
          <p:cNvSpPr txBox="1"/>
          <p:nvPr/>
        </p:nvSpPr>
        <p:spPr>
          <a:xfrm>
            <a:off x="914400" y="4495800"/>
            <a:ext cx="8458200" cy="1258976"/>
          </a:xfrm>
          <a:prstGeom prst="rect">
            <a:avLst/>
          </a:prstGeom>
          <a:noFill/>
        </p:spPr>
        <p:txBody>
          <a:bodyPr wrap="square" tIns="90000" bIns="90000" rtlCol="0" anchor="t">
            <a:spAutoFit/>
          </a:bodyPr>
          <a:lstStyle/>
          <a:p>
            <a:pPr marL="285750" indent="-285750">
              <a:buFont typeface="Arial" panose="020B0604020202020204" pitchFamily="34" charset="0"/>
              <a:buChar char="•"/>
            </a:pPr>
            <a:r>
              <a:rPr lang="en-US" sz="1400" dirty="0">
                <a:solidFill>
                  <a:srgbClr val="000000"/>
                </a:solidFill>
                <a:latin typeface="Arial" pitchFamily="34" charset="0"/>
                <a:cs typeface="Arial" pitchFamily="34" charset="0"/>
              </a:rPr>
              <a:t>Premier market requirements are more restrictive. </a:t>
            </a:r>
          </a:p>
          <a:p>
            <a:pPr marL="285750" indent="-285750">
              <a:buFont typeface="Arial" panose="020B0604020202020204" pitchFamily="34" charset="0"/>
              <a:buChar char="•"/>
            </a:pPr>
            <a:r>
              <a:rPr lang="en-US" sz="1400" dirty="0">
                <a:solidFill>
                  <a:srgbClr val="000000"/>
                </a:solidFill>
                <a:latin typeface="Arial" pitchFamily="34" charset="0"/>
                <a:cs typeface="Arial" pitchFamily="34" charset="0"/>
              </a:rPr>
              <a:t>New listing requirements target companies with:</a:t>
            </a:r>
          </a:p>
          <a:p>
            <a:pPr marL="742950" lvl="1" indent="-285750">
              <a:buFont typeface="Arial" panose="020B0604020202020204" pitchFamily="34" charset="0"/>
              <a:buChar char="•"/>
            </a:pPr>
            <a:r>
              <a:rPr lang="en-US" sz="1400" dirty="0">
                <a:solidFill>
                  <a:srgbClr val="000000"/>
                </a:solidFill>
                <a:latin typeface="Arial" pitchFamily="34" charset="0"/>
                <a:cs typeface="Arial" pitchFamily="34" charset="0"/>
              </a:rPr>
              <a:t>Proven track record in terms of operation;</a:t>
            </a:r>
          </a:p>
          <a:p>
            <a:pPr marL="742950" lvl="1" indent="-285750">
              <a:buFont typeface="Arial" panose="020B0604020202020204" pitchFamily="34" charset="0"/>
              <a:buChar char="•"/>
            </a:pPr>
            <a:r>
              <a:rPr lang="en-US" sz="1400" dirty="0">
                <a:solidFill>
                  <a:srgbClr val="000000"/>
                </a:solidFill>
                <a:latin typeface="Arial" pitchFamily="34" charset="0"/>
                <a:cs typeface="Arial" pitchFamily="34" charset="0"/>
              </a:rPr>
              <a:t>Adequate free-float (to allow more liquidity on their shares)  </a:t>
            </a:r>
          </a:p>
          <a:p>
            <a:pPr marL="742950" lvl="1" indent="-285750">
              <a:buFont typeface="Arial" panose="020B0604020202020204" pitchFamily="34" charset="0"/>
              <a:buChar char="•"/>
            </a:pPr>
            <a:endParaRPr lang="en-US" sz="14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6174589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Closer Look: Market Segmentation</a:t>
            </a:r>
          </a:p>
        </p:txBody>
      </p:sp>
      <p:sp>
        <p:nvSpPr>
          <p:cNvPr id="3" name="TextBox 2"/>
          <p:cNvSpPr txBox="1"/>
          <p:nvPr/>
        </p:nvSpPr>
        <p:spPr>
          <a:xfrm>
            <a:off x="457200" y="1371600"/>
            <a:ext cx="8915400" cy="920422"/>
          </a:xfrm>
          <a:prstGeom prst="rect">
            <a:avLst/>
          </a:prstGeom>
          <a:noFill/>
        </p:spPr>
        <p:txBody>
          <a:bodyPr wrap="square" tIns="90000" bIns="90000" rtlCol="0" anchor="t">
            <a:spAutoFit/>
          </a:bodyPr>
          <a:lstStyle/>
          <a:p>
            <a:pPr marL="285750" indent="-285750">
              <a:buFont typeface="Arial" panose="020B0604020202020204" pitchFamily="34" charset="0"/>
              <a:buChar char="•"/>
            </a:pPr>
            <a:r>
              <a:rPr lang="en-US" sz="2000" dirty="0">
                <a:solidFill>
                  <a:srgbClr val="000000"/>
                </a:solidFill>
                <a:latin typeface="Arial" pitchFamily="34" charset="0"/>
                <a:cs typeface="Arial" pitchFamily="34" charset="0"/>
              </a:rPr>
              <a:t>Continuous requirements </a:t>
            </a:r>
          </a:p>
          <a:p>
            <a:pPr lvl="1"/>
            <a:endParaRPr lang="en-US" sz="1400" dirty="0">
              <a:solidFill>
                <a:srgbClr val="000000"/>
              </a:solidFill>
              <a:latin typeface="Arial" pitchFamily="34" charset="0"/>
              <a:cs typeface="Arial" pitchFamily="34" charset="0"/>
            </a:endParaRPr>
          </a:p>
          <a:p>
            <a:pPr marL="285750" indent="-285750">
              <a:buFont typeface="Arial" panose="020B0604020202020204" pitchFamily="34" charset="0"/>
              <a:buChar char="•"/>
            </a:pPr>
            <a:endParaRPr lang="en-US" sz="1400" dirty="0">
              <a:solidFill>
                <a:srgbClr val="000000"/>
              </a:solidFill>
              <a:latin typeface="Arial" pitchFamily="34" charset="0"/>
              <a:cs typeface="Arial"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716836387"/>
              </p:ext>
            </p:extLst>
          </p:nvPr>
        </p:nvGraphicFramePr>
        <p:xfrm>
          <a:off x="838200" y="2021429"/>
          <a:ext cx="8534400" cy="3672840"/>
        </p:xfrm>
        <a:graphic>
          <a:graphicData uri="http://schemas.openxmlformats.org/drawingml/2006/table">
            <a:tbl>
              <a:tblPr firstRow="1" bandRow="1">
                <a:tableStyleId>{5C22544A-7EE6-4342-B048-85BDC9FD1C3A}</a:tableStyleId>
              </a:tblPr>
              <a:tblGrid>
                <a:gridCol w="2844800">
                  <a:extLst>
                    <a:ext uri="{9D8B030D-6E8A-4147-A177-3AD203B41FA5}">
                      <a16:colId xmlns:a16="http://schemas.microsoft.com/office/drawing/2014/main" val="1555577921"/>
                    </a:ext>
                  </a:extLst>
                </a:gridCol>
                <a:gridCol w="2844800">
                  <a:extLst>
                    <a:ext uri="{9D8B030D-6E8A-4147-A177-3AD203B41FA5}">
                      <a16:colId xmlns:a16="http://schemas.microsoft.com/office/drawing/2014/main" val="3126139946"/>
                    </a:ext>
                  </a:extLst>
                </a:gridCol>
                <a:gridCol w="2844800">
                  <a:extLst>
                    <a:ext uri="{9D8B030D-6E8A-4147-A177-3AD203B41FA5}">
                      <a16:colId xmlns:a16="http://schemas.microsoft.com/office/drawing/2014/main" val="2084532517"/>
                    </a:ext>
                  </a:extLst>
                </a:gridCol>
              </a:tblGrid>
              <a:tr h="370840">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t>Premier</a:t>
                      </a:r>
                      <a:r>
                        <a:rPr lang="en-US" baseline="0" dirty="0"/>
                        <a:t> Market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t>Main Market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36348666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Liquidity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l"/>
                      <a:r>
                        <a:rPr lang="en-US" sz="1400" dirty="0"/>
                        <a:t>Should</a:t>
                      </a:r>
                      <a:r>
                        <a:rPr lang="en-US" sz="1400" baseline="0" dirty="0"/>
                        <a:t> meet the minimum threshold, announced by BK each year.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0319845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Average market capitalization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400" dirty="0"/>
                        <a:t>Should meet the minimum threshold, announced by BK each year.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No requirement</a:t>
                      </a:r>
                    </a:p>
                    <a:p>
                      <a:pPr algn="l"/>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16427582"/>
                  </a:ext>
                </a:extLst>
              </a:tr>
              <a:tr h="370840">
                <a:tc>
                  <a:txBody>
                    <a:bodyPr/>
                    <a:lstStyle/>
                    <a:p>
                      <a:r>
                        <a:rPr lang="en-US" sz="1600" dirty="0"/>
                        <a:t>Average price level - (price/par value) ratio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400" dirty="0"/>
                        <a:t>Shouldn’t fall below </a:t>
                      </a:r>
                      <a:r>
                        <a:rPr lang="en-US" sz="1400" baseline="0" dirty="0"/>
                        <a:t>par value (100 </a:t>
                      </a:r>
                      <a:r>
                        <a:rPr lang="en-US" sz="1400" baseline="0" dirty="0" err="1"/>
                        <a:t>fils</a:t>
                      </a:r>
                      <a:r>
                        <a:rPr lang="en-US" sz="1400" baseline="0" dirty="0"/>
                        <a:t>) on average during the year.</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No</a:t>
                      </a:r>
                      <a:r>
                        <a:rPr lang="en-US" sz="1400" baseline="0" dirty="0"/>
                        <a:t> requirement</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46616894"/>
                  </a:ext>
                </a:extLst>
              </a:tr>
              <a:tr h="370840">
                <a:tc>
                  <a:txBody>
                    <a:bodyPr/>
                    <a:lstStyle/>
                    <a:p>
                      <a:r>
                        <a:rPr lang="en-US" sz="1600" dirty="0"/>
                        <a:t>Analyst conference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Should</a:t>
                      </a:r>
                      <a:r>
                        <a:rPr lang="en-US" sz="1400" baseline="0" dirty="0"/>
                        <a:t> be held quarterly</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No requirement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7740802"/>
                  </a:ext>
                </a:extLst>
              </a:tr>
              <a:tr h="370840">
                <a:tc>
                  <a:txBody>
                    <a:bodyPr/>
                    <a:lstStyle/>
                    <a:p>
                      <a:r>
                        <a:rPr lang="en-US" sz="1600" dirty="0"/>
                        <a:t>Compliance with rules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No pattern in committing violations</a:t>
                      </a:r>
                      <a:r>
                        <a:rPr lang="en-US" sz="1400" baseline="0" dirty="0"/>
                        <a:t> </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No requirement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52596167"/>
                  </a:ext>
                </a:extLst>
              </a:tr>
              <a:tr h="370840">
                <a:tc>
                  <a:txBody>
                    <a:bodyPr/>
                    <a:lstStyle/>
                    <a:p>
                      <a:r>
                        <a:rPr lang="en-US" sz="1600" dirty="0"/>
                        <a:t>Disclosures and announcements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baseline="0" dirty="0"/>
                        <a:t>Arabic and English</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No requirement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005703"/>
                  </a:ext>
                </a:extLst>
              </a:tr>
            </a:tbl>
          </a:graphicData>
        </a:graphic>
      </p:graphicFrame>
    </p:spTree>
    <p:extLst>
      <p:ext uri="{BB962C8B-B14F-4D97-AF65-F5344CB8AC3E}">
        <p14:creationId xmlns:p14="http://schemas.microsoft.com/office/powerpoint/2010/main" val="24443647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Closer Look: Market Segmentation</a:t>
            </a:r>
          </a:p>
        </p:txBody>
      </p:sp>
      <p:sp>
        <p:nvSpPr>
          <p:cNvPr id="3" name="TextBox 2"/>
          <p:cNvSpPr txBox="1"/>
          <p:nvPr/>
        </p:nvSpPr>
        <p:spPr>
          <a:xfrm>
            <a:off x="457200" y="1371600"/>
            <a:ext cx="8915400" cy="3351856"/>
          </a:xfrm>
          <a:prstGeom prst="rect">
            <a:avLst/>
          </a:prstGeom>
          <a:noFill/>
        </p:spPr>
        <p:txBody>
          <a:bodyPr wrap="square" tIns="90000" bIns="90000" rtlCol="0" anchor="t">
            <a:spAutoFit/>
          </a:bodyPr>
          <a:lstStyle/>
          <a:p>
            <a:pPr marL="285750" indent="-285750">
              <a:buFont typeface="Arial" panose="020B0604020202020204" pitchFamily="34" charset="0"/>
              <a:buChar char="•"/>
            </a:pPr>
            <a:r>
              <a:rPr lang="en-US" sz="2000" dirty="0">
                <a:solidFill>
                  <a:srgbClr val="000000"/>
                </a:solidFill>
                <a:latin typeface="Arial" pitchFamily="34" charset="0"/>
                <a:cs typeface="Arial" pitchFamily="34" charset="0"/>
              </a:rPr>
              <a:t>Process:</a:t>
            </a:r>
          </a:p>
          <a:p>
            <a:endParaRPr lang="en-US" sz="2000" dirty="0">
              <a:solidFill>
                <a:srgbClr val="000000"/>
              </a:solidFill>
              <a:latin typeface="Arial" pitchFamily="34" charset="0"/>
              <a:cs typeface="Arial" pitchFamily="34" charset="0"/>
            </a:endParaRPr>
          </a:p>
          <a:p>
            <a:pPr marL="742950" lvl="1" indent="-285750">
              <a:buFont typeface="Arial" panose="020B0604020202020204" pitchFamily="34" charset="0"/>
              <a:buChar char="•"/>
            </a:pPr>
            <a:r>
              <a:rPr lang="en-US" sz="2000" dirty="0">
                <a:solidFill>
                  <a:srgbClr val="000000"/>
                </a:solidFill>
                <a:latin typeface="Arial" pitchFamily="34" charset="0"/>
                <a:cs typeface="Arial" pitchFamily="34" charset="0"/>
              </a:rPr>
              <a:t>Annual review; </a:t>
            </a:r>
          </a:p>
          <a:p>
            <a:pPr lvl="1"/>
            <a:endParaRPr lang="en-US" sz="2000" dirty="0">
              <a:solidFill>
                <a:srgbClr val="000000"/>
              </a:solidFill>
              <a:latin typeface="Arial" pitchFamily="34" charset="0"/>
              <a:cs typeface="Arial" pitchFamily="34" charset="0"/>
            </a:endParaRPr>
          </a:p>
          <a:p>
            <a:pPr marL="742950" lvl="1" indent="-285750">
              <a:buFont typeface="Arial" panose="020B0604020202020204" pitchFamily="34" charset="0"/>
              <a:buChar char="•"/>
            </a:pPr>
            <a:r>
              <a:rPr lang="en-US" sz="2000" dirty="0">
                <a:solidFill>
                  <a:srgbClr val="000000"/>
                </a:solidFill>
                <a:latin typeface="Arial" pitchFamily="34" charset="0"/>
                <a:cs typeface="Arial" pitchFamily="34" charset="0"/>
              </a:rPr>
              <a:t>Watch lists </a:t>
            </a:r>
            <a:r>
              <a:rPr lang="en-US" sz="2000" dirty="0" smtClean="0">
                <a:solidFill>
                  <a:srgbClr val="000000"/>
                </a:solidFill>
                <a:latin typeface="Arial" pitchFamily="34" charset="0"/>
                <a:cs typeface="Arial" pitchFamily="34" charset="0"/>
              </a:rPr>
              <a:t>(2-year</a:t>
            </a:r>
            <a:r>
              <a:rPr lang="en-US" sz="2000" dirty="0">
                <a:solidFill>
                  <a:srgbClr val="000000"/>
                </a:solidFill>
                <a:latin typeface="Arial" pitchFamily="34" charset="0"/>
                <a:cs typeface="Arial" pitchFamily="34" charset="0"/>
              </a:rPr>
              <a:t>);</a:t>
            </a:r>
          </a:p>
          <a:p>
            <a:pPr marL="1200150" lvl="2" indent="-285750">
              <a:buFont typeface="Arial" panose="020B0604020202020204" pitchFamily="34" charset="0"/>
              <a:buChar char="•"/>
            </a:pPr>
            <a:r>
              <a:rPr lang="en-US" dirty="0"/>
              <a:t>Premier Market Watch List</a:t>
            </a:r>
          </a:p>
          <a:p>
            <a:pPr marL="1200150" lvl="2" indent="-285750">
              <a:buFont typeface="Arial" panose="020B0604020202020204" pitchFamily="34" charset="0"/>
              <a:buChar char="•"/>
            </a:pPr>
            <a:r>
              <a:rPr lang="en-US" dirty="0"/>
              <a:t>Premier Market Breach Watch List</a:t>
            </a:r>
            <a:endParaRPr lang="en-US" sz="2000" dirty="0">
              <a:solidFill>
                <a:srgbClr val="000000"/>
              </a:solidFill>
              <a:latin typeface="Arial" pitchFamily="34" charset="0"/>
              <a:cs typeface="Arial" pitchFamily="34" charset="0"/>
            </a:endParaRPr>
          </a:p>
          <a:p>
            <a:pPr lvl="1"/>
            <a:endParaRPr lang="en-US" sz="2000" dirty="0">
              <a:solidFill>
                <a:srgbClr val="000000"/>
              </a:solidFill>
              <a:latin typeface="Arial" pitchFamily="34" charset="0"/>
              <a:cs typeface="Arial" pitchFamily="34" charset="0"/>
            </a:endParaRPr>
          </a:p>
          <a:p>
            <a:pPr marL="742950" lvl="1" indent="-285750">
              <a:buFont typeface="Arial" panose="020B0604020202020204" pitchFamily="34" charset="0"/>
              <a:buChar char="•"/>
            </a:pPr>
            <a:r>
              <a:rPr lang="en-US" sz="2000" dirty="0">
                <a:solidFill>
                  <a:srgbClr val="000000"/>
                </a:solidFill>
                <a:latin typeface="Arial" pitchFamily="34" charset="0"/>
                <a:cs typeface="Arial" pitchFamily="34" charset="0"/>
              </a:rPr>
              <a:t>Promotion or demotion (meet requirements over 2 years). </a:t>
            </a:r>
          </a:p>
          <a:p>
            <a:pPr lvl="1"/>
            <a:endParaRPr lang="en-US" sz="1400" dirty="0">
              <a:solidFill>
                <a:srgbClr val="000000"/>
              </a:solidFill>
              <a:latin typeface="Arial" pitchFamily="34" charset="0"/>
              <a:cs typeface="Arial" pitchFamily="34" charset="0"/>
            </a:endParaRPr>
          </a:p>
          <a:p>
            <a:pPr marL="285750" indent="-285750">
              <a:buFont typeface="Arial" panose="020B0604020202020204" pitchFamily="34" charset="0"/>
              <a:buChar char="•"/>
            </a:pPr>
            <a:endParaRPr lang="en-US" sz="1400" dirty="0">
              <a:solidFill>
                <a:srgbClr val="000000"/>
              </a:solidFill>
              <a:latin typeface="Arial" pitchFamily="34" charset="0"/>
              <a:cs typeface="Arial" pitchFamily="34" charset="0"/>
            </a:endParaRPr>
          </a:p>
        </p:txBody>
      </p:sp>
      <p:cxnSp>
        <p:nvCxnSpPr>
          <p:cNvPr id="6" name="Straight Arrow Connector 5"/>
          <p:cNvCxnSpPr/>
          <p:nvPr/>
        </p:nvCxnSpPr>
        <p:spPr>
          <a:xfrm>
            <a:off x="5257800" y="4294034"/>
            <a:ext cx="1752600" cy="838200"/>
          </a:xfrm>
          <a:prstGeom prst="straightConnector1">
            <a:avLst/>
          </a:prstGeom>
          <a:ln w="9525">
            <a:solidFill>
              <a:srgbClr val="00206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3886200" y="4290373"/>
            <a:ext cx="1371602" cy="938942"/>
          </a:xfrm>
          <a:prstGeom prst="straightConnector1">
            <a:avLst/>
          </a:prstGeom>
          <a:ln w="9525">
            <a:solidFill>
              <a:srgbClr val="00206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628900" y="5284634"/>
            <a:ext cx="2286000" cy="397201"/>
          </a:xfrm>
          <a:prstGeom prst="rect">
            <a:avLst/>
          </a:prstGeom>
          <a:noFill/>
        </p:spPr>
        <p:txBody>
          <a:bodyPr wrap="square" tIns="90000" bIns="90000" rtlCol="0" anchor="t">
            <a:spAutoFit/>
          </a:bodyPr>
          <a:lstStyle/>
          <a:p>
            <a:pPr algn="ctr"/>
            <a:r>
              <a:rPr lang="en-US" sz="1400" dirty="0">
                <a:solidFill>
                  <a:srgbClr val="000000"/>
                </a:solidFill>
                <a:latin typeface="Arial" pitchFamily="34" charset="0"/>
                <a:cs typeface="Arial" pitchFamily="34" charset="0"/>
              </a:rPr>
              <a:t>Market cap</a:t>
            </a:r>
          </a:p>
        </p:txBody>
      </p:sp>
      <p:sp>
        <p:nvSpPr>
          <p:cNvPr id="12" name="TextBox 11"/>
          <p:cNvSpPr txBox="1"/>
          <p:nvPr/>
        </p:nvSpPr>
        <p:spPr>
          <a:xfrm>
            <a:off x="4324350" y="5284634"/>
            <a:ext cx="2286000" cy="397201"/>
          </a:xfrm>
          <a:prstGeom prst="rect">
            <a:avLst/>
          </a:prstGeom>
          <a:noFill/>
        </p:spPr>
        <p:txBody>
          <a:bodyPr wrap="square" tIns="90000" bIns="90000" rtlCol="0" anchor="t">
            <a:spAutoFit/>
          </a:bodyPr>
          <a:lstStyle/>
          <a:p>
            <a:pPr algn="ctr"/>
            <a:r>
              <a:rPr lang="en-US" sz="1400" dirty="0">
                <a:solidFill>
                  <a:srgbClr val="000000"/>
                </a:solidFill>
                <a:latin typeface="Arial" pitchFamily="34" charset="0"/>
                <a:cs typeface="Arial" pitchFamily="34" charset="0"/>
              </a:rPr>
              <a:t>Price level (price/par)</a:t>
            </a:r>
          </a:p>
        </p:txBody>
      </p:sp>
      <p:cxnSp>
        <p:nvCxnSpPr>
          <p:cNvPr id="13" name="Straight Arrow Connector 12"/>
          <p:cNvCxnSpPr/>
          <p:nvPr/>
        </p:nvCxnSpPr>
        <p:spPr>
          <a:xfrm>
            <a:off x="5257800" y="4316891"/>
            <a:ext cx="152400" cy="912424"/>
          </a:xfrm>
          <a:prstGeom prst="straightConnector1">
            <a:avLst/>
          </a:prstGeom>
          <a:ln w="9525">
            <a:solidFill>
              <a:srgbClr val="00206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6019800" y="5284634"/>
            <a:ext cx="2286000" cy="397201"/>
          </a:xfrm>
          <a:prstGeom prst="rect">
            <a:avLst/>
          </a:prstGeom>
          <a:noFill/>
        </p:spPr>
        <p:txBody>
          <a:bodyPr wrap="square" tIns="90000" bIns="90000" rtlCol="0" anchor="t">
            <a:spAutoFit/>
          </a:bodyPr>
          <a:lstStyle/>
          <a:p>
            <a:pPr algn="ctr"/>
            <a:r>
              <a:rPr lang="en-US" sz="1400" dirty="0">
                <a:solidFill>
                  <a:srgbClr val="000000"/>
                </a:solidFill>
                <a:latin typeface="Arial" pitchFamily="34" charset="0"/>
                <a:cs typeface="Arial" pitchFamily="34" charset="0"/>
              </a:rPr>
              <a:t>Liquidity</a:t>
            </a:r>
          </a:p>
        </p:txBody>
      </p:sp>
    </p:spTree>
    <p:extLst>
      <p:ext uri="{BB962C8B-B14F-4D97-AF65-F5344CB8AC3E}">
        <p14:creationId xmlns:p14="http://schemas.microsoft.com/office/powerpoint/2010/main" val="333155651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33400" y="1546209"/>
            <a:ext cx="8610600" cy="3680399"/>
          </a:xfrm>
          <a:prstGeom prst="rect">
            <a:avLst/>
          </a:prstGeom>
        </p:spPr>
      </p:pic>
      <p:sp>
        <p:nvSpPr>
          <p:cNvPr id="2" name="Title 1"/>
          <p:cNvSpPr>
            <a:spLocks noGrp="1"/>
          </p:cNvSpPr>
          <p:nvPr>
            <p:ph type="title"/>
          </p:nvPr>
        </p:nvSpPr>
        <p:spPr>
          <a:ln>
            <a:noFill/>
          </a:ln>
        </p:spPr>
        <p:txBody>
          <a:bodyPr/>
          <a:lstStyle/>
          <a:p>
            <a:r>
              <a:rPr lang="en-US" dirty="0"/>
              <a:t>Closer Look: Market Segmentation</a:t>
            </a:r>
            <a:endParaRPr lang="en-US" dirty="0">
              <a:highlight>
                <a:srgbClr val="FFFF00"/>
              </a:highlight>
            </a:endParaRPr>
          </a:p>
        </p:txBody>
      </p:sp>
      <p:sp>
        <p:nvSpPr>
          <p:cNvPr id="3" name="TextBox 2"/>
          <p:cNvSpPr txBox="1"/>
          <p:nvPr/>
        </p:nvSpPr>
        <p:spPr>
          <a:xfrm>
            <a:off x="1022350" y="1524000"/>
            <a:ext cx="8915400" cy="612645"/>
          </a:xfrm>
          <a:prstGeom prst="rect">
            <a:avLst/>
          </a:prstGeom>
          <a:noFill/>
        </p:spPr>
        <p:txBody>
          <a:bodyPr wrap="square" tIns="90000" bIns="90000" rtlCol="0" anchor="t">
            <a:spAutoFit/>
          </a:bodyPr>
          <a:lstStyle/>
          <a:p>
            <a:pPr lvl="1"/>
            <a:endParaRPr lang="en-US" sz="1400" dirty="0">
              <a:solidFill>
                <a:srgbClr val="000000"/>
              </a:solidFill>
              <a:latin typeface="Arial" pitchFamily="34" charset="0"/>
              <a:cs typeface="Arial" pitchFamily="34" charset="0"/>
            </a:endParaRPr>
          </a:p>
          <a:p>
            <a:pPr marL="285750" indent="-285750">
              <a:buFont typeface="Arial" panose="020B0604020202020204" pitchFamily="34" charset="0"/>
              <a:buChar char="•"/>
            </a:pPr>
            <a:endParaRPr lang="en-US" sz="1400" dirty="0">
              <a:solidFill>
                <a:srgbClr val="000000"/>
              </a:solidFill>
              <a:latin typeface="Arial" pitchFamily="34" charset="0"/>
              <a:cs typeface="Arial" pitchFamily="34" charset="0"/>
            </a:endParaRPr>
          </a:p>
        </p:txBody>
      </p:sp>
      <p:sp>
        <p:nvSpPr>
          <p:cNvPr id="6" name="TextBox 5"/>
          <p:cNvSpPr txBox="1"/>
          <p:nvPr/>
        </p:nvSpPr>
        <p:spPr>
          <a:xfrm>
            <a:off x="609600" y="5204399"/>
            <a:ext cx="3886200" cy="397201"/>
          </a:xfrm>
          <a:prstGeom prst="rect">
            <a:avLst/>
          </a:prstGeom>
          <a:noFill/>
        </p:spPr>
        <p:txBody>
          <a:bodyPr wrap="square" tIns="90000" bIns="90000" rtlCol="0" anchor="t">
            <a:spAutoFit/>
          </a:bodyPr>
          <a:lstStyle/>
          <a:p>
            <a:r>
              <a:rPr lang="en-US" sz="1400" dirty="0">
                <a:solidFill>
                  <a:srgbClr val="000000"/>
                </a:solidFill>
                <a:latin typeface="Arial" pitchFamily="34" charset="0"/>
                <a:cs typeface="Arial" pitchFamily="34" charset="0"/>
              </a:rPr>
              <a:t>Source: </a:t>
            </a:r>
            <a:r>
              <a:rPr lang="en-US" sz="1400" dirty="0" err="1">
                <a:solidFill>
                  <a:srgbClr val="000000"/>
                </a:solidFill>
                <a:latin typeface="Arial" pitchFamily="34" charset="0"/>
                <a:cs typeface="Arial" pitchFamily="34" charset="0"/>
              </a:rPr>
              <a:t>Boursa</a:t>
            </a:r>
            <a:r>
              <a:rPr lang="en-US" sz="1400" dirty="0">
                <a:solidFill>
                  <a:srgbClr val="000000"/>
                </a:solidFill>
                <a:latin typeface="Arial" pitchFamily="34" charset="0"/>
                <a:cs typeface="Arial" pitchFamily="34" charset="0"/>
              </a:rPr>
              <a:t> Kuwait</a:t>
            </a:r>
          </a:p>
        </p:txBody>
      </p:sp>
      <p:sp>
        <p:nvSpPr>
          <p:cNvPr id="36" name="Rectangle 35"/>
          <p:cNvSpPr/>
          <p:nvPr/>
        </p:nvSpPr>
        <p:spPr>
          <a:xfrm>
            <a:off x="457200" y="4061354"/>
            <a:ext cx="8763000" cy="1187463"/>
          </a:xfrm>
          <a:prstGeom prst="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53183283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Closer Look: Market Segmentation</a:t>
            </a:r>
            <a:endParaRPr lang="en-US" dirty="0">
              <a:highlight>
                <a:srgbClr val="FFFF00"/>
              </a:highlight>
            </a:endParaRPr>
          </a:p>
        </p:txBody>
      </p:sp>
      <p:graphicFrame>
        <p:nvGraphicFramePr>
          <p:cNvPr id="4" name="Table 3"/>
          <p:cNvGraphicFramePr>
            <a:graphicFrameLocks noGrp="1"/>
          </p:cNvGraphicFramePr>
          <p:nvPr>
            <p:extLst>
              <p:ext uri="{D42A27DB-BD31-4B8C-83A1-F6EECF244321}">
                <p14:modId xmlns:p14="http://schemas.microsoft.com/office/powerpoint/2010/main" val="444433475"/>
              </p:ext>
            </p:extLst>
          </p:nvPr>
        </p:nvGraphicFramePr>
        <p:xfrm>
          <a:off x="457200" y="1371600"/>
          <a:ext cx="8153400" cy="4755756"/>
        </p:xfrm>
        <a:graphic>
          <a:graphicData uri="http://schemas.openxmlformats.org/drawingml/2006/table">
            <a:tbl>
              <a:tblPr/>
              <a:tblGrid>
                <a:gridCol w="304800">
                  <a:extLst>
                    <a:ext uri="{9D8B030D-6E8A-4147-A177-3AD203B41FA5}">
                      <a16:colId xmlns:a16="http://schemas.microsoft.com/office/drawing/2014/main" val="1019321605"/>
                    </a:ext>
                  </a:extLst>
                </a:gridCol>
                <a:gridCol w="762000">
                  <a:extLst>
                    <a:ext uri="{9D8B030D-6E8A-4147-A177-3AD203B41FA5}">
                      <a16:colId xmlns:a16="http://schemas.microsoft.com/office/drawing/2014/main" val="1011236262"/>
                    </a:ext>
                  </a:extLst>
                </a:gridCol>
                <a:gridCol w="1981200">
                  <a:extLst>
                    <a:ext uri="{9D8B030D-6E8A-4147-A177-3AD203B41FA5}">
                      <a16:colId xmlns:a16="http://schemas.microsoft.com/office/drawing/2014/main" val="2585461613"/>
                    </a:ext>
                  </a:extLst>
                </a:gridCol>
                <a:gridCol w="1447800">
                  <a:extLst>
                    <a:ext uri="{9D8B030D-6E8A-4147-A177-3AD203B41FA5}">
                      <a16:colId xmlns:a16="http://schemas.microsoft.com/office/drawing/2014/main" val="329133115"/>
                    </a:ext>
                  </a:extLst>
                </a:gridCol>
                <a:gridCol w="3657600">
                  <a:extLst>
                    <a:ext uri="{9D8B030D-6E8A-4147-A177-3AD203B41FA5}">
                      <a16:colId xmlns:a16="http://schemas.microsoft.com/office/drawing/2014/main" val="408936708"/>
                    </a:ext>
                  </a:extLst>
                </a:gridCol>
              </a:tblGrid>
              <a:tr h="44855">
                <a:tc>
                  <a:txBody>
                    <a:bodyPr/>
                    <a:lstStyle/>
                    <a:p>
                      <a:pPr algn="ctr" fontAlgn="ctr"/>
                      <a:r>
                        <a:rPr lang="en-US" sz="1000" dirty="0">
                          <a:solidFill>
                            <a:srgbClr val="FFFFFF"/>
                          </a:solidFill>
                          <a:effectLst/>
                        </a:rPr>
                        <a:t># No</a:t>
                      </a:r>
                    </a:p>
                  </a:txBody>
                  <a:tcPr marL="6279" marR="2385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5964A"/>
                    </a:solidFill>
                  </a:tcPr>
                </a:tc>
                <a:tc>
                  <a:txBody>
                    <a:bodyPr/>
                    <a:lstStyle/>
                    <a:p>
                      <a:pPr algn="ctr" fontAlgn="ctr"/>
                      <a:r>
                        <a:rPr lang="en-US" sz="1000" dirty="0">
                          <a:solidFill>
                            <a:srgbClr val="FFFFFF"/>
                          </a:solidFill>
                          <a:effectLst/>
                        </a:rPr>
                        <a:t>Ticker</a:t>
                      </a:r>
                    </a:p>
                  </a:txBody>
                  <a:tcPr marL="6279" marR="2385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5964A"/>
                    </a:solidFill>
                  </a:tcPr>
                </a:tc>
                <a:tc>
                  <a:txBody>
                    <a:bodyPr/>
                    <a:lstStyle/>
                    <a:p>
                      <a:pPr algn="l" fontAlgn="ctr"/>
                      <a:r>
                        <a:rPr lang="en-US" sz="1000" dirty="0">
                          <a:solidFill>
                            <a:srgbClr val="FFFFFF"/>
                          </a:solidFill>
                          <a:effectLst/>
                        </a:rPr>
                        <a:t>Name</a:t>
                      </a:r>
                    </a:p>
                  </a:txBody>
                  <a:tcPr marL="6279" marR="2385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5964A"/>
                    </a:solidFill>
                  </a:tcPr>
                </a:tc>
                <a:tc>
                  <a:txBody>
                    <a:bodyPr/>
                    <a:lstStyle/>
                    <a:p>
                      <a:pPr algn="ctr" fontAlgn="ctr"/>
                      <a:r>
                        <a:rPr lang="en-US" sz="1000" dirty="0">
                          <a:solidFill>
                            <a:srgbClr val="FFFFFF"/>
                          </a:solidFill>
                          <a:effectLst/>
                        </a:rPr>
                        <a:t>Sector</a:t>
                      </a:r>
                    </a:p>
                  </a:txBody>
                  <a:tcPr marL="6279" marR="2385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5964A"/>
                    </a:solidFill>
                  </a:tcPr>
                </a:tc>
                <a:tc>
                  <a:txBody>
                    <a:bodyPr/>
                    <a:lstStyle/>
                    <a:p>
                      <a:pPr algn="ctr" fontAlgn="ctr"/>
                      <a:r>
                        <a:rPr lang="en-US" sz="1000" dirty="0">
                          <a:solidFill>
                            <a:srgbClr val="FFFFFF"/>
                          </a:solidFill>
                          <a:effectLst/>
                        </a:rPr>
                        <a:t>Market Segment</a:t>
                      </a:r>
                    </a:p>
                  </a:txBody>
                  <a:tcPr marL="6279" marR="2385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5964A"/>
                    </a:solidFill>
                  </a:tcPr>
                </a:tc>
                <a:extLst>
                  <a:ext uri="{0D108BD9-81ED-4DB2-BD59-A6C34878D82A}">
                    <a16:rowId xmlns:a16="http://schemas.microsoft.com/office/drawing/2014/main" val="2178347391"/>
                  </a:ext>
                </a:extLst>
              </a:tr>
              <a:tr h="229552">
                <a:tc>
                  <a:txBody>
                    <a:bodyPr/>
                    <a:lstStyle/>
                    <a:p>
                      <a:pPr algn="ctr" fontAlgn="ctr"/>
                      <a:r>
                        <a:rPr lang="en-US" sz="900" dirty="0">
                          <a:effectLst/>
                        </a:rPr>
                        <a:t>1</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algn="ctr" fontAlgn="ctr"/>
                      <a:r>
                        <a:rPr lang="en-US" sz="900">
                          <a:effectLst/>
                        </a:rPr>
                        <a:t>NBK</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marL="0" algn="l" defTabSz="914400" rtl="0" eaLnBrk="1" fontAlgn="ctr" latinLnBrk="0" hangingPunct="1"/>
                      <a:r>
                        <a:rPr lang="en-US" sz="900" u="sng" kern="1200" dirty="0">
                          <a:solidFill>
                            <a:schemeClr val="tx1"/>
                          </a:solidFill>
                          <a:effectLst/>
                          <a:latin typeface="+mn-lt"/>
                          <a:ea typeface="+mn-ea"/>
                          <a:cs typeface="+mn-cs"/>
                          <a:hlinkClick r:id="rId2"/>
                        </a:rPr>
                        <a:t>NATIONAL BANK OF KUWAIT</a:t>
                      </a:r>
                      <a:endParaRPr lang="en-US" sz="900" u="sng" kern="1200" dirty="0">
                        <a:solidFill>
                          <a:schemeClr val="tx1"/>
                        </a:solidFill>
                        <a:effectLst/>
                        <a:latin typeface="+mn-lt"/>
                        <a:ea typeface="+mn-ea"/>
                        <a:cs typeface="+mn-cs"/>
                      </a:endParaRP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algn="ctr" fontAlgn="ctr"/>
                      <a:r>
                        <a:rPr lang="en-US" sz="900" dirty="0">
                          <a:effectLst/>
                        </a:rPr>
                        <a:t>BANKS</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algn="ctr" fontAlgn="ctr"/>
                      <a:r>
                        <a:rPr lang="en-US" sz="900" dirty="0">
                          <a:effectLst/>
                        </a:rPr>
                        <a:t>Premier Market</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extLst>
                  <a:ext uri="{0D108BD9-81ED-4DB2-BD59-A6C34878D82A}">
                    <a16:rowId xmlns:a16="http://schemas.microsoft.com/office/drawing/2014/main" val="128849254"/>
                  </a:ext>
                </a:extLst>
              </a:tr>
              <a:tr h="121055">
                <a:tc>
                  <a:txBody>
                    <a:bodyPr/>
                    <a:lstStyle/>
                    <a:p>
                      <a:pPr algn="ctr" fontAlgn="ctr"/>
                      <a:r>
                        <a:rPr lang="en-US" sz="900">
                          <a:effectLst/>
                        </a:rPr>
                        <a:t>2</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tc>
                  <a:txBody>
                    <a:bodyPr/>
                    <a:lstStyle/>
                    <a:p>
                      <a:pPr algn="ctr" fontAlgn="ctr"/>
                      <a:r>
                        <a:rPr lang="en-US" sz="900" dirty="0">
                          <a:effectLst/>
                        </a:rPr>
                        <a:t>GBK</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tc>
                  <a:txBody>
                    <a:bodyPr/>
                    <a:lstStyle/>
                    <a:p>
                      <a:pPr marL="0" algn="l" defTabSz="914400" rtl="0" eaLnBrk="1" fontAlgn="ctr" latinLnBrk="0" hangingPunct="1"/>
                      <a:r>
                        <a:rPr lang="en-US" sz="900" u="sng" kern="1200" dirty="0">
                          <a:solidFill>
                            <a:schemeClr val="tx1"/>
                          </a:solidFill>
                          <a:effectLst/>
                          <a:latin typeface="+mn-lt"/>
                          <a:ea typeface="+mn-ea"/>
                          <a:cs typeface="+mn-cs"/>
                          <a:hlinkClick r:id="rId3"/>
                        </a:rPr>
                        <a:t>GULF BANK</a:t>
                      </a:r>
                      <a:endParaRPr lang="en-US" sz="900" u="sng" kern="1200" dirty="0">
                        <a:solidFill>
                          <a:schemeClr val="tx1"/>
                        </a:solidFill>
                        <a:effectLst/>
                        <a:latin typeface="+mn-lt"/>
                        <a:ea typeface="+mn-ea"/>
                        <a:cs typeface="+mn-cs"/>
                      </a:endParaRP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tc>
                  <a:txBody>
                    <a:bodyPr/>
                    <a:lstStyle/>
                    <a:p>
                      <a:pPr algn="ctr" fontAlgn="ctr"/>
                      <a:r>
                        <a:rPr lang="en-US" sz="900">
                          <a:effectLst/>
                        </a:rPr>
                        <a:t>BANKS</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tc>
                  <a:txBody>
                    <a:bodyPr/>
                    <a:lstStyle/>
                    <a:p>
                      <a:pPr algn="ctr" fontAlgn="ctr"/>
                      <a:r>
                        <a:rPr lang="en-US" sz="900">
                          <a:effectLst/>
                        </a:rPr>
                        <a:t>Premier Market</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extLst>
                  <a:ext uri="{0D108BD9-81ED-4DB2-BD59-A6C34878D82A}">
                    <a16:rowId xmlns:a16="http://schemas.microsoft.com/office/drawing/2014/main" val="512959922"/>
                  </a:ext>
                </a:extLst>
              </a:tr>
              <a:tr h="229552">
                <a:tc>
                  <a:txBody>
                    <a:bodyPr/>
                    <a:lstStyle/>
                    <a:p>
                      <a:pPr algn="ctr" fontAlgn="ctr"/>
                      <a:r>
                        <a:rPr lang="en-US" sz="900">
                          <a:effectLst/>
                        </a:rPr>
                        <a:t>3</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algn="ctr" fontAlgn="ctr"/>
                      <a:r>
                        <a:rPr lang="en-US" sz="900" dirty="0">
                          <a:effectLst/>
                        </a:rPr>
                        <a:t>KIB</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marL="0" algn="l" defTabSz="914400" rtl="0" eaLnBrk="1" fontAlgn="ctr" latinLnBrk="0" hangingPunct="1"/>
                      <a:r>
                        <a:rPr lang="en-US" sz="900" u="sng" kern="1200" dirty="0">
                          <a:solidFill>
                            <a:schemeClr val="tx1"/>
                          </a:solidFill>
                          <a:effectLst/>
                          <a:latin typeface="+mn-lt"/>
                          <a:ea typeface="+mn-ea"/>
                          <a:cs typeface="+mn-cs"/>
                          <a:hlinkClick r:id="rId4"/>
                        </a:rPr>
                        <a:t>KUWAIT INTERNATIONAL BANK</a:t>
                      </a:r>
                      <a:endParaRPr lang="en-US" sz="900" u="sng" kern="1200" dirty="0">
                        <a:solidFill>
                          <a:schemeClr val="tx1"/>
                        </a:solidFill>
                        <a:effectLst/>
                        <a:latin typeface="+mn-lt"/>
                        <a:ea typeface="+mn-ea"/>
                        <a:cs typeface="+mn-cs"/>
                      </a:endParaRP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algn="ctr" fontAlgn="ctr"/>
                      <a:r>
                        <a:rPr lang="en-US" sz="900" dirty="0">
                          <a:effectLst/>
                        </a:rPr>
                        <a:t>BANKS</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algn="ctr" fontAlgn="ctr"/>
                      <a:r>
                        <a:rPr lang="en-US" sz="900">
                          <a:effectLst/>
                        </a:rPr>
                        <a:t>Premier Market</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extLst>
                  <a:ext uri="{0D108BD9-81ED-4DB2-BD59-A6C34878D82A}">
                    <a16:rowId xmlns:a16="http://schemas.microsoft.com/office/drawing/2014/main" val="1590768582"/>
                  </a:ext>
                </a:extLst>
              </a:tr>
              <a:tr h="121055">
                <a:tc>
                  <a:txBody>
                    <a:bodyPr/>
                    <a:lstStyle/>
                    <a:p>
                      <a:pPr algn="ctr" fontAlgn="ctr"/>
                      <a:r>
                        <a:rPr lang="en-US" sz="900">
                          <a:effectLst/>
                        </a:rPr>
                        <a:t>4</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tc>
                  <a:txBody>
                    <a:bodyPr/>
                    <a:lstStyle/>
                    <a:p>
                      <a:pPr algn="ctr" fontAlgn="ctr"/>
                      <a:r>
                        <a:rPr lang="en-US" sz="900">
                          <a:effectLst/>
                        </a:rPr>
                        <a:t>BURG</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tc>
                  <a:txBody>
                    <a:bodyPr/>
                    <a:lstStyle/>
                    <a:p>
                      <a:pPr marL="0" algn="l" defTabSz="914400" rtl="0" eaLnBrk="1" fontAlgn="ctr" latinLnBrk="0" hangingPunct="1"/>
                      <a:r>
                        <a:rPr lang="en-US" sz="900" u="sng" kern="1200" dirty="0">
                          <a:solidFill>
                            <a:schemeClr val="tx1"/>
                          </a:solidFill>
                          <a:effectLst/>
                          <a:latin typeface="+mn-lt"/>
                          <a:ea typeface="+mn-ea"/>
                          <a:cs typeface="+mn-cs"/>
                          <a:hlinkClick r:id="rId5"/>
                        </a:rPr>
                        <a:t>BURGAN BANK</a:t>
                      </a:r>
                      <a:endParaRPr lang="en-US" sz="900" u="sng" kern="1200" dirty="0">
                        <a:solidFill>
                          <a:schemeClr val="tx1"/>
                        </a:solidFill>
                        <a:effectLst/>
                        <a:latin typeface="+mn-lt"/>
                        <a:ea typeface="+mn-ea"/>
                        <a:cs typeface="+mn-cs"/>
                      </a:endParaRP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tc>
                  <a:txBody>
                    <a:bodyPr/>
                    <a:lstStyle/>
                    <a:p>
                      <a:pPr algn="ctr" fontAlgn="ctr"/>
                      <a:r>
                        <a:rPr lang="en-US" sz="900">
                          <a:effectLst/>
                        </a:rPr>
                        <a:t>BANKS</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tc>
                  <a:txBody>
                    <a:bodyPr/>
                    <a:lstStyle/>
                    <a:p>
                      <a:pPr algn="ctr" fontAlgn="ctr"/>
                      <a:r>
                        <a:rPr lang="en-US" sz="900">
                          <a:effectLst/>
                        </a:rPr>
                        <a:t>Premier Market</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extLst>
                  <a:ext uri="{0D108BD9-81ED-4DB2-BD59-A6C34878D82A}">
                    <a16:rowId xmlns:a16="http://schemas.microsoft.com/office/drawing/2014/main" val="2248337808"/>
                  </a:ext>
                </a:extLst>
              </a:tr>
              <a:tr h="175304">
                <a:tc>
                  <a:txBody>
                    <a:bodyPr/>
                    <a:lstStyle/>
                    <a:p>
                      <a:pPr algn="ctr" fontAlgn="ctr"/>
                      <a:r>
                        <a:rPr lang="en-US" sz="900">
                          <a:effectLst/>
                        </a:rPr>
                        <a:t>5</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algn="ctr" fontAlgn="ctr"/>
                      <a:r>
                        <a:rPr lang="en-US" sz="900">
                          <a:effectLst/>
                        </a:rPr>
                        <a:t>KFH</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marL="0" algn="l" defTabSz="914400" rtl="0" eaLnBrk="1" fontAlgn="ctr" latinLnBrk="0" hangingPunct="1"/>
                      <a:r>
                        <a:rPr lang="en-US" sz="900" u="sng" kern="1200" dirty="0">
                          <a:solidFill>
                            <a:schemeClr val="tx1"/>
                          </a:solidFill>
                          <a:effectLst/>
                          <a:latin typeface="+mn-lt"/>
                          <a:ea typeface="+mn-ea"/>
                          <a:cs typeface="+mn-cs"/>
                          <a:hlinkClick r:id="rId6"/>
                        </a:rPr>
                        <a:t>KUWAIT FINANCE HOUSE</a:t>
                      </a:r>
                      <a:endParaRPr lang="en-US" sz="900" u="sng" kern="1200" dirty="0">
                        <a:solidFill>
                          <a:schemeClr val="tx1"/>
                        </a:solidFill>
                        <a:effectLst/>
                        <a:latin typeface="+mn-lt"/>
                        <a:ea typeface="+mn-ea"/>
                        <a:cs typeface="+mn-cs"/>
                      </a:endParaRP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algn="ctr" fontAlgn="ctr"/>
                      <a:r>
                        <a:rPr lang="en-US" sz="900">
                          <a:effectLst/>
                        </a:rPr>
                        <a:t>BANKS</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algn="ctr" fontAlgn="ctr"/>
                      <a:r>
                        <a:rPr lang="en-US" sz="900">
                          <a:effectLst/>
                        </a:rPr>
                        <a:t>Premier Market</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extLst>
                  <a:ext uri="{0D108BD9-81ED-4DB2-BD59-A6C34878D82A}">
                    <a16:rowId xmlns:a16="http://schemas.microsoft.com/office/drawing/2014/main" val="3532543165"/>
                  </a:ext>
                </a:extLst>
              </a:tr>
              <a:tr h="121055">
                <a:tc>
                  <a:txBody>
                    <a:bodyPr/>
                    <a:lstStyle/>
                    <a:p>
                      <a:pPr algn="ctr" fontAlgn="ctr"/>
                      <a:r>
                        <a:rPr lang="en-US" sz="900">
                          <a:effectLst/>
                        </a:rPr>
                        <a:t>6</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tc>
                  <a:txBody>
                    <a:bodyPr/>
                    <a:lstStyle/>
                    <a:p>
                      <a:pPr algn="ctr" fontAlgn="ctr"/>
                      <a:r>
                        <a:rPr lang="en-US" sz="900">
                          <a:effectLst/>
                        </a:rPr>
                        <a:t>BOUBYAN</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tc>
                  <a:txBody>
                    <a:bodyPr/>
                    <a:lstStyle/>
                    <a:p>
                      <a:pPr marL="0" algn="l" defTabSz="914400" rtl="0" eaLnBrk="1" fontAlgn="ctr" latinLnBrk="0" hangingPunct="1"/>
                      <a:r>
                        <a:rPr lang="en-US" sz="900" u="sng" kern="1200" dirty="0">
                          <a:solidFill>
                            <a:schemeClr val="tx1"/>
                          </a:solidFill>
                          <a:effectLst/>
                          <a:latin typeface="+mn-lt"/>
                          <a:ea typeface="+mn-ea"/>
                          <a:cs typeface="+mn-cs"/>
                          <a:hlinkClick r:id="rId7"/>
                        </a:rPr>
                        <a:t>BOUBYAN BANK</a:t>
                      </a:r>
                      <a:endParaRPr lang="en-US" sz="900" u="sng" kern="1200" dirty="0">
                        <a:solidFill>
                          <a:schemeClr val="tx1"/>
                        </a:solidFill>
                        <a:effectLst/>
                        <a:latin typeface="+mn-lt"/>
                        <a:ea typeface="+mn-ea"/>
                        <a:cs typeface="+mn-cs"/>
                      </a:endParaRP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tc>
                  <a:txBody>
                    <a:bodyPr/>
                    <a:lstStyle/>
                    <a:p>
                      <a:pPr algn="ctr" fontAlgn="ctr"/>
                      <a:r>
                        <a:rPr lang="en-US" sz="900">
                          <a:effectLst/>
                        </a:rPr>
                        <a:t>BANKS</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tc>
                  <a:txBody>
                    <a:bodyPr/>
                    <a:lstStyle/>
                    <a:p>
                      <a:pPr algn="ctr" fontAlgn="ctr"/>
                      <a:r>
                        <a:rPr lang="en-US" sz="900">
                          <a:effectLst/>
                        </a:rPr>
                        <a:t>Premier Market</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extLst>
                  <a:ext uri="{0D108BD9-81ED-4DB2-BD59-A6C34878D82A}">
                    <a16:rowId xmlns:a16="http://schemas.microsoft.com/office/drawing/2014/main" val="558072186"/>
                  </a:ext>
                </a:extLst>
              </a:tr>
              <a:tr h="392299">
                <a:tc>
                  <a:txBody>
                    <a:bodyPr/>
                    <a:lstStyle/>
                    <a:p>
                      <a:pPr algn="ctr" fontAlgn="ctr"/>
                      <a:r>
                        <a:rPr lang="en-US" sz="900">
                          <a:effectLst/>
                        </a:rPr>
                        <a:t>7</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algn="ctr" fontAlgn="ctr"/>
                      <a:r>
                        <a:rPr lang="en-US" sz="900" dirty="0">
                          <a:effectLst/>
                        </a:rPr>
                        <a:t>KPROJ</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marL="0" algn="l" defTabSz="914400" rtl="0" eaLnBrk="1" fontAlgn="ctr" latinLnBrk="0" hangingPunct="1"/>
                      <a:r>
                        <a:rPr lang="en-US" sz="900" u="sng" kern="1200" dirty="0">
                          <a:solidFill>
                            <a:schemeClr val="tx1"/>
                          </a:solidFill>
                          <a:effectLst/>
                          <a:latin typeface="+mn-lt"/>
                          <a:ea typeface="+mn-ea"/>
                          <a:cs typeface="+mn-cs"/>
                          <a:hlinkClick r:id="rId8"/>
                        </a:rPr>
                        <a:t>KUWAIT PROJECTS COMPANY (HOLDING)</a:t>
                      </a:r>
                      <a:endParaRPr lang="en-US" sz="900" u="sng" kern="1200" dirty="0">
                        <a:solidFill>
                          <a:schemeClr val="tx1"/>
                        </a:solidFill>
                        <a:effectLst/>
                        <a:latin typeface="+mn-lt"/>
                        <a:ea typeface="+mn-ea"/>
                        <a:cs typeface="+mn-cs"/>
                      </a:endParaRP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algn="ctr" fontAlgn="ctr"/>
                      <a:r>
                        <a:rPr lang="en-US" sz="900" dirty="0">
                          <a:effectLst/>
                        </a:rPr>
                        <a:t>FINANCIAL SERVICES</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algn="ctr" fontAlgn="ctr"/>
                      <a:r>
                        <a:rPr lang="en-US" sz="900">
                          <a:effectLst/>
                        </a:rPr>
                        <a:t>Premier Market</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extLst>
                  <a:ext uri="{0D108BD9-81ED-4DB2-BD59-A6C34878D82A}">
                    <a16:rowId xmlns:a16="http://schemas.microsoft.com/office/drawing/2014/main" val="2024376199"/>
                  </a:ext>
                </a:extLst>
              </a:tr>
              <a:tr h="229552">
                <a:tc>
                  <a:txBody>
                    <a:bodyPr/>
                    <a:lstStyle/>
                    <a:p>
                      <a:pPr algn="ctr" fontAlgn="ctr"/>
                      <a:r>
                        <a:rPr lang="en-US" sz="900">
                          <a:effectLst/>
                        </a:rPr>
                        <a:t>8</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tc>
                  <a:txBody>
                    <a:bodyPr/>
                    <a:lstStyle/>
                    <a:p>
                      <a:pPr algn="ctr" fontAlgn="ctr"/>
                      <a:r>
                        <a:rPr lang="en-US" sz="900">
                          <a:effectLst/>
                        </a:rPr>
                        <a:t>MABANEE</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tc>
                  <a:txBody>
                    <a:bodyPr/>
                    <a:lstStyle/>
                    <a:p>
                      <a:pPr marL="0" algn="l" defTabSz="914400" rtl="0" eaLnBrk="1" fontAlgn="ctr" latinLnBrk="0" hangingPunct="1"/>
                      <a:r>
                        <a:rPr lang="en-US" sz="900" u="sng" kern="1200" dirty="0">
                          <a:solidFill>
                            <a:schemeClr val="tx1"/>
                          </a:solidFill>
                          <a:effectLst/>
                          <a:latin typeface="+mn-lt"/>
                          <a:ea typeface="+mn-ea"/>
                          <a:cs typeface="+mn-cs"/>
                          <a:hlinkClick r:id="rId9"/>
                        </a:rPr>
                        <a:t>MABANEE COMPANY</a:t>
                      </a:r>
                      <a:endParaRPr lang="en-US" sz="900" u="sng" kern="1200" dirty="0">
                        <a:solidFill>
                          <a:schemeClr val="tx1"/>
                        </a:solidFill>
                        <a:effectLst/>
                        <a:latin typeface="+mn-lt"/>
                        <a:ea typeface="+mn-ea"/>
                        <a:cs typeface="+mn-cs"/>
                      </a:endParaRP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tc>
                  <a:txBody>
                    <a:bodyPr/>
                    <a:lstStyle/>
                    <a:p>
                      <a:pPr algn="ctr" fontAlgn="ctr"/>
                      <a:r>
                        <a:rPr lang="en-US" sz="900">
                          <a:effectLst/>
                        </a:rPr>
                        <a:t>REAL ESTATE</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tc>
                  <a:txBody>
                    <a:bodyPr/>
                    <a:lstStyle/>
                    <a:p>
                      <a:pPr algn="ctr" fontAlgn="ctr"/>
                      <a:r>
                        <a:rPr lang="en-US" sz="900" dirty="0">
                          <a:effectLst/>
                        </a:rPr>
                        <a:t>Premier Market</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extLst>
                  <a:ext uri="{0D108BD9-81ED-4DB2-BD59-A6C34878D82A}">
                    <a16:rowId xmlns:a16="http://schemas.microsoft.com/office/drawing/2014/main" val="164201454"/>
                  </a:ext>
                </a:extLst>
              </a:tr>
              <a:tr h="392299">
                <a:tc>
                  <a:txBody>
                    <a:bodyPr/>
                    <a:lstStyle/>
                    <a:p>
                      <a:pPr algn="ctr" fontAlgn="ctr"/>
                      <a:r>
                        <a:rPr lang="en-US" sz="900">
                          <a:effectLst/>
                        </a:rPr>
                        <a:t>9</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algn="ctr" fontAlgn="ctr"/>
                      <a:r>
                        <a:rPr lang="en-US" sz="900" dirty="0">
                          <a:effectLst/>
                        </a:rPr>
                        <a:t>NIND</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marL="0" algn="l" defTabSz="914400" rtl="0" eaLnBrk="1" fontAlgn="ctr" latinLnBrk="0" hangingPunct="1"/>
                      <a:r>
                        <a:rPr lang="en-US" sz="900" u="sng" kern="1200" dirty="0">
                          <a:solidFill>
                            <a:schemeClr val="tx1"/>
                          </a:solidFill>
                          <a:effectLst/>
                          <a:latin typeface="+mn-lt"/>
                          <a:ea typeface="+mn-ea"/>
                          <a:cs typeface="+mn-cs"/>
                          <a:hlinkClick r:id="rId10"/>
                        </a:rPr>
                        <a:t>NATIONAL INDUSTRIES GROUP (HOLDING)</a:t>
                      </a:r>
                      <a:endParaRPr lang="en-US" sz="900" u="sng" kern="1200" dirty="0">
                        <a:solidFill>
                          <a:schemeClr val="tx1"/>
                        </a:solidFill>
                        <a:effectLst/>
                        <a:latin typeface="+mn-lt"/>
                        <a:ea typeface="+mn-ea"/>
                        <a:cs typeface="+mn-cs"/>
                      </a:endParaRP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algn="ctr" fontAlgn="ctr"/>
                      <a:r>
                        <a:rPr lang="en-US" sz="900" dirty="0">
                          <a:effectLst/>
                        </a:rPr>
                        <a:t>FINANCIAL SERVICES</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algn="ctr" fontAlgn="ctr"/>
                      <a:r>
                        <a:rPr lang="en-US" sz="900" dirty="0">
                          <a:effectLst/>
                        </a:rPr>
                        <a:t>Premier Market</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extLst>
                  <a:ext uri="{0D108BD9-81ED-4DB2-BD59-A6C34878D82A}">
                    <a16:rowId xmlns:a16="http://schemas.microsoft.com/office/drawing/2014/main" val="538809506"/>
                  </a:ext>
                </a:extLst>
              </a:tr>
              <a:tr h="229552">
                <a:tc>
                  <a:txBody>
                    <a:bodyPr/>
                    <a:lstStyle/>
                    <a:p>
                      <a:pPr algn="ctr" fontAlgn="ctr"/>
                      <a:r>
                        <a:rPr lang="en-US" sz="900">
                          <a:effectLst/>
                        </a:rPr>
                        <a:t>10</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tc>
                  <a:txBody>
                    <a:bodyPr/>
                    <a:lstStyle/>
                    <a:p>
                      <a:pPr algn="ctr" fontAlgn="ctr"/>
                      <a:r>
                        <a:rPr lang="en-US" sz="900" dirty="0">
                          <a:effectLst/>
                        </a:rPr>
                        <a:t>BPCC</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tc>
                  <a:txBody>
                    <a:bodyPr/>
                    <a:lstStyle/>
                    <a:p>
                      <a:pPr marL="0" algn="l" defTabSz="914400" rtl="0" eaLnBrk="1" fontAlgn="ctr" latinLnBrk="0" hangingPunct="1"/>
                      <a:r>
                        <a:rPr lang="en-US" sz="900" u="sng" kern="1200" dirty="0">
                          <a:solidFill>
                            <a:schemeClr val="tx1"/>
                          </a:solidFill>
                          <a:effectLst/>
                          <a:latin typeface="+mn-lt"/>
                          <a:ea typeface="+mn-ea"/>
                          <a:cs typeface="+mn-cs"/>
                          <a:hlinkClick r:id="rId11"/>
                        </a:rPr>
                        <a:t>BOUBYAN PETROCHEMICAL CO.</a:t>
                      </a:r>
                      <a:endParaRPr lang="en-US" sz="900" u="sng" kern="1200" dirty="0">
                        <a:solidFill>
                          <a:schemeClr val="tx1"/>
                        </a:solidFill>
                        <a:effectLst/>
                        <a:latin typeface="+mn-lt"/>
                        <a:ea typeface="+mn-ea"/>
                        <a:cs typeface="+mn-cs"/>
                      </a:endParaRP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tc>
                  <a:txBody>
                    <a:bodyPr/>
                    <a:lstStyle/>
                    <a:p>
                      <a:pPr algn="ctr" fontAlgn="ctr"/>
                      <a:r>
                        <a:rPr lang="en-US" sz="900">
                          <a:effectLst/>
                        </a:rPr>
                        <a:t>BASIC MATERIALS</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tc>
                  <a:txBody>
                    <a:bodyPr/>
                    <a:lstStyle/>
                    <a:p>
                      <a:pPr algn="ctr" fontAlgn="ctr"/>
                      <a:r>
                        <a:rPr lang="en-US" sz="900" dirty="0">
                          <a:effectLst/>
                        </a:rPr>
                        <a:t>Premier Market</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extLst>
                  <a:ext uri="{0D108BD9-81ED-4DB2-BD59-A6C34878D82A}">
                    <a16:rowId xmlns:a16="http://schemas.microsoft.com/office/drawing/2014/main" val="3128017773"/>
                  </a:ext>
                </a:extLst>
              </a:tr>
              <a:tr h="283801">
                <a:tc>
                  <a:txBody>
                    <a:bodyPr/>
                    <a:lstStyle/>
                    <a:p>
                      <a:pPr algn="ctr" fontAlgn="ctr"/>
                      <a:r>
                        <a:rPr lang="en-US" sz="900">
                          <a:effectLst/>
                        </a:rPr>
                        <a:t>11</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algn="ctr" fontAlgn="ctr"/>
                      <a:r>
                        <a:rPr lang="en-US" sz="900">
                          <a:effectLst/>
                        </a:rPr>
                        <a:t>ALQURAIN</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marL="0" algn="l" defTabSz="914400" rtl="0" eaLnBrk="1" fontAlgn="ctr" latinLnBrk="0" hangingPunct="1"/>
                      <a:r>
                        <a:rPr lang="en-US" sz="900" u="sng" kern="1200" dirty="0">
                          <a:solidFill>
                            <a:schemeClr val="tx1"/>
                          </a:solidFill>
                          <a:effectLst/>
                          <a:latin typeface="+mn-lt"/>
                          <a:ea typeface="+mn-ea"/>
                          <a:cs typeface="+mn-cs"/>
                          <a:hlinkClick r:id="rId12"/>
                        </a:rPr>
                        <a:t>QURAIN PETROCHEMICAL INDUSTRIES CO.</a:t>
                      </a:r>
                      <a:endParaRPr lang="en-US" sz="900" u="sng" kern="1200" dirty="0">
                        <a:solidFill>
                          <a:schemeClr val="tx1"/>
                        </a:solidFill>
                        <a:effectLst/>
                        <a:latin typeface="+mn-lt"/>
                        <a:ea typeface="+mn-ea"/>
                        <a:cs typeface="+mn-cs"/>
                      </a:endParaRP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algn="ctr" fontAlgn="ctr"/>
                      <a:r>
                        <a:rPr lang="en-US" sz="900">
                          <a:effectLst/>
                        </a:rPr>
                        <a:t>BASIC MATERIALS</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algn="ctr" fontAlgn="ctr"/>
                      <a:r>
                        <a:rPr lang="en-US" sz="900" dirty="0">
                          <a:effectLst/>
                        </a:rPr>
                        <a:t>Premier Market</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extLst>
                  <a:ext uri="{0D108BD9-81ED-4DB2-BD59-A6C34878D82A}">
                    <a16:rowId xmlns:a16="http://schemas.microsoft.com/office/drawing/2014/main" val="1928062528"/>
                  </a:ext>
                </a:extLst>
              </a:tr>
              <a:tr h="338050">
                <a:tc>
                  <a:txBody>
                    <a:bodyPr/>
                    <a:lstStyle/>
                    <a:p>
                      <a:pPr algn="ctr" fontAlgn="ctr"/>
                      <a:r>
                        <a:rPr lang="en-US" sz="900">
                          <a:effectLst/>
                        </a:rPr>
                        <a:t>12</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tc>
                  <a:txBody>
                    <a:bodyPr/>
                    <a:lstStyle/>
                    <a:p>
                      <a:pPr algn="ctr" fontAlgn="ctr"/>
                      <a:r>
                        <a:rPr lang="en-US" sz="900">
                          <a:effectLst/>
                        </a:rPr>
                        <a:t>AGLTY</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tc>
                  <a:txBody>
                    <a:bodyPr/>
                    <a:lstStyle/>
                    <a:p>
                      <a:pPr marL="0" algn="l" defTabSz="914400" rtl="0" eaLnBrk="1" fontAlgn="ctr" latinLnBrk="0" hangingPunct="1"/>
                      <a:r>
                        <a:rPr lang="en-US" sz="900" u="sng" kern="1200" dirty="0">
                          <a:solidFill>
                            <a:schemeClr val="tx1"/>
                          </a:solidFill>
                          <a:effectLst/>
                          <a:latin typeface="+mn-lt"/>
                          <a:ea typeface="+mn-ea"/>
                          <a:cs typeface="+mn-cs"/>
                          <a:hlinkClick r:id="rId13"/>
                        </a:rPr>
                        <a:t>AGILITY PUBLIC WAREHOUSING COMPANY</a:t>
                      </a:r>
                      <a:endParaRPr lang="en-US" sz="900" u="sng" kern="1200" dirty="0">
                        <a:solidFill>
                          <a:schemeClr val="tx1"/>
                        </a:solidFill>
                        <a:effectLst/>
                        <a:latin typeface="+mn-lt"/>
                        <a:ea typeface="+mn-ea"/>
                        <a:cs typeface="+mn-cs"/>
                      </a:endParaRP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tc>
                  <a:txBody>
                    <a:bodyPr/>
                    <a:lstStyle/>
                    <a:p>
                      <a:pPr algn="ctr" fontAlgn="ctr"/>
                      <a:r>
                        <a:rPr lang="en-US" sz="900">
                          <a:effectLst/>
                        </a:rPr>
                        <a:t>INDUSTRIALS</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tc>
                  <a:txBody>
                    <a:bodyPr/>
                    <a:lstStyle/>
                    <a:p>
                      <a:pPr algn="ctr" fontAlgn="ctr"/>
                      <a:r>
                        <a:rPr lang="en-US" sz="900" dirty="0">
                          <a:effectLst/>
                        </a:rPr>
                        <a:t>Premier Market</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extLst>
                  <a:ext uri="{0D108BD9-81ED-4DB2-BD59-A6C34878D82A}">
                    <a16:rowId xmlns:a16="http://schemas.microsoft.com/office/drawing/2014/main" val="3831872865"/>
                  </a:ext>
                </a:extLst>
              </a:tr>
              <a:tr h="338050">
                <a:tc>
                  <a:txBody>
                    <a:bodyPr/>
                    <a:lstStyle/>
                    <a:p>
                      <a:pPr algn="ctr" fontAlgn="ctr"/>
                      <a:r>
                        <a:rPr lang="en-US" sz="900">
                          <a:effectLst/>
                        </a:rPr>
                        <a:t>13</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algn="ctr" fontAlgn="ctr"/>
                      <a:r>
                        <a:rPr lang="en-US" sz="900">
                          <a:effectLst/>
                        </a:rPr>
                        <a:t>ZAIN</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marL="0" algn="l" defTabSz="914400" rtl="0" eaLnBrk="1" fontAlgn="ctr" latinLnBrk="0" hangingPunct="1"/>
                      <a:r>
                        <a:rPr lang="en-US" sz="900" u="sng" kern="1200" dirty="0">
                          <a:solidFill>
                            <a:schemeClr val="tx1"/>
                          </a:solidFill>
                          <a:effectLst/>
                          <a:latin typeface="+mn-lt"/>
                          <a:ea typeface="+mn-ea"/>
                          <a:cs typeface="+mn-cs"/>
                          <a:hlinkClick r:id="rId14"/>
                        </a:rPr>
                        <a:t>MOBILE TELECOMMUNICATIONS COMPANY</a:t>
                      </a:r>
                      <a:endParaRPr lang="en-US" sz="900" u="sng" kern="1200" dirty="0">
                        <a:solidFill>
                          <a:schemeClr val="tx1"/>
                        </a:solidFill>
                        <a:effectLst/>
                        <a:latin typeface="+mn-lt"/>
                        <a:ea typeface="+mn-ea"/>
                        <a:cs typeface="+mn-cs"/>
                      </a:endParaRP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algn="ctr" fontAlgn="ctr"/>
                      <a:r>
                        <a:rPr lang="en-US" sz="900">
                          <a:effectLst/>
                        </a:rPr>
                        <a:t>TELECOMMUNICATIONS</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algn="ctr" fontAlgn="ctr"/>
                      <a:r>
                        <a:rPr lang="en-US" sz="900" dirty="0">
                          <a:effectLst/>
                        </a:rPr>
                        <a:t>Premier Market</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extLst>
                  <a:ext uri="{0D108BD9-81ED-4DB2-BD59-A6C34878D82A}">
                    <a16:rowId xmlns:a16="http://schemas.microsoft.com/office/drawing/2014/main" val="3615756771"/>
                  </a:ext>
                </a:extLst>
              </a:tr>
              <a:tr h="229552">
                <a:tc>
                  <a:txBody>
                    <a:bodyPr/>
                    <a:lstStyle/>
                    <a:p>
                      <a:pPr algn="ctr" fontAlgn="ctr"/>
                      <a:r>
                        <a:rPr lang="en-US" sz="900">
                          <a:effectLst/>
                        </a:rPr>
                        <a:t>14</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tc>
                  <a:txBody>
                    <a:bodyPr/>
                    <a:lstStyle/>
                    <a:p>
                      <a:pPr algn="ctr" fontAlgn="ctr"/>
                      <a:r>
                        <a:rPr lang="en-US" sz="900">
                          <a:effectLst/>
                        </a:rPr>
                        <a:t>HUMANSOFT</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tc>
                  <a:txBody>
                    <a:bodyPr/>
                    <a:lstStyle/>
                    <a:p>
                      <a:pPr marL="0" algn="l" defTabSz="914400" rtl="0" eaLnBrk="1" fontAlgn="ctr" latinLnBrk="0" hangingPunct="1"/>
                      <a:r>
                        <a:rPr lang="en-US" sz="900" u="sng" kern="1200" dirty="0">
                          <a:solidFill>
                            <a:schemeClr val="tx1"/>
                          </a:solidFill>
                          <a:effectLst/>
                          <a:latin typeface="+mn-lt"/>
                          <a:ea typeface="+mn-ea"/>
                          <a:cs typeface="+mn-cs"/>
                          <a:hlinkClick r:id="rId15"/>
                        </a:rPr>
                        <a:t>HUMANSOFT HOLDING CO.</a:t>
                      </a:r>
                      <a:endParaRPr lang="en-US" sz="900" u="sng" kern="1200" dirty="0">
                        <a:solidFill>
                          <a:schemeClr val="tx1"/>
                        </a:solidFill>
                        <a:effectLst/>
                        <a:latin typeface="+mn-lt"/>
                        <a:ea typeface="+mn-ea"/>
                        <a:cs typeface="+mn-cs"/>
                      </a:endParaRP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tc>
                  <a:txBody>
                    <a:bodyPr/>
                    <a:lstStyle/>
                    <a:p>
                      <a:pPr algn="ctr" fontAlgn="ctr"/>
                      <a:r>
                        <a:rPr lang="en-US" sz="900">
                          <a:effectLst/>
                        </a:rPr>
                        <a:t>INDUSTRIALS</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tc>
                  <a:txBody>
                    <a:bodyPr/>
                    <a:lstStyle/>
                    <a:p>
                      <a:pPr algn="ctr" fontAlgn="ctr"/>
                      <a:r>
                        <a:rPr lang="en-US" sz="900" dirty="0">
                          <a:effectLst/>
                        </a:rPr>
                        <a:t>Premier Market</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extLst>
                  <a:ext uri="{0D108BD9-81ED-4DB2-BD59-A6C34878D82A}">
                    <a16:rowId xmlns:a16="http://schemas.microsoft.com/office/drawing/2014/main" val="3070443703"/>
                  </a:ext>
                </a:extLst>
              </a:tr>
              <a:tr h="229552">
                <a:tc>
                  <a:txBody>
                    <a:bodyPr/>
                    <a:lstStyle/>
                    <a:p>
                      <a:pPr algn="ctr" fontAlgn="ctr"/>
                      <a:r>
                        <a:rPr lang="en-US" sz="900">
                          <a:effectLst/>
                        </a:rPr>
                        <a:t>15</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algn="ctr" fontAlgn="ctr"/>
                      <a:r>
                        <a:rPr lang="en-US" sz="900">
                          <a:effectLst/>
                        </a:rPr>
                        <a:t>GFH</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marL="0" algn="l" defTabSz="914400" rtl="0" eaLnBrk="1" fontAlgn="ctr" latinLnBrk="0" hangingPunct="1"/>
                      <a:r>
                        <a:rPr lang="en-US" sz="900" u="sng" kern="1200" dirty="0">
                          <a:solidFill>
                            <a:schemeClr val="tx1"/>
                          </a:solidFill>
                          <a:effectLst/>
                          <a:latin typeface="+mn-lt"/>
                          <a:ea typeface="+mn-ea"/>
                          <a:cs typeface="+mn-cs"/>
                          <a:hlinkClick r:id="rId16"/>
                        </a:rPr>
                        <a:t>GFH FINANCIAL GROUP (B.S.C)</a:t>
                      </a:r>
                      <a:endParaRPr lang="en-US" sz="900" u="sng" kern="1200" dirty="0">
                        <a:solidFill>
                          <a:schemeClr val="tx1"/>
                        </a:solidFill>
                        <a:effectLst/>
                        <a:latin typeface="+mn-lt"/>
                        <a:ea typeface="+mn-ea"/>
                        <a:cs typeface="+mn-cs"/>
                      </a:endParaRP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algn="ctr" fontAlgn="ctr"/>
                      <a:r>
                        <a:rPr lang="en-US" sz="900">
                          <a:effectLst/>
                        </a:rPr>
                        <a:t>FINANCIAL SERVICES</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algn="ctr" fontAlgn="ctr"/>
                      <a:r>
                        <a:rPr lang="en-US" sz="900" dirty="0">
                          <a:effectLst/>
                        </a:rPr>
                        <a:t>Premier Market</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extLst>
                  <a:ext uri="{0D108BD9-81ED-4DB2-BD59-A6C34878D82A}">
                    <a16:rowId xmlns:a16="http://schemas.microsoft.com/office/drawing/2014/main" val="2681654964"/>
                  </a:ext>
                </a:extLst>
              </a:tr>
              <a:tr h="229552">
                <a:tc>
                  <a:txBody>
                    <a:bodyPr/>
                    <a:lstStyle/>
                    <a:p>
                      <a:pPr algn="ctr" fontAlgn="ctr"/>
                      <a:r>
                        <a:rPr lang="en-US" sz="900">
                          <a:effectLst/>
                        </a:rPr>
                        <a:t>16</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tc>
                  <a:txBody>
                    <a:bodyPr/>
                    <a:lstStyle/>
                    <a:p>
                      <a:pPr algn="ctr" fontAlgn="ctr"/>
                      <a:r>
                        <a:rPr lang="en-US" sz="900">
                          <a:effectLst/>
                        </a:rPr>
                        <a:t>AUB</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tc>
                  <a:txBody>
                    <a:bodyPr/>
                    <a:lstStyle/>
                    <a:p>
                      <a:pPr marL="0" algn="l" defTabSz="914400" rtl="0" eaLnBrk="1" fontAlgn="ctr" latinLnBrk="0" hangingPunct="1"/>
                      <a:r>
                        <a:rPr lang="en-US" sz="900" u="sng" kern="1200" dirty="0">
                          <a:solidFill>
                            <a:schemeClr val="tx1"/>
                          </a:solidFill>
                          <a:effectLst/>
                          <a:latin typeface="+mn-lt"/>
                          <a:ea typeface="+mn-ea"/>
                          <a:cs typeface="+mn-cs"/>
                          <a:hlinkClick r:id="rId17"/>
                        </a:rPr>
                        <a:t>AHLI UNITED BANK (B.S.C)</a:t>
                      </a:r>
                      <a:endParaRPr lang="en-US" sz="900" u="sng" kern="1200" dirty="0">
                        <a:solidFill>
                          <a:schemeClr val="tx1"/>
                        </a:solidFill>
                        <a:effectLst/>
                        <a:latin typeface="+mn-lt"/>
                        <a:ea typeface="+mn-ea"/>
                        <a:cs typeface="+mn-cs"/>
                      </a:endParaRP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tc>
                  <a:txBody>
                    <a:bodyPr/>
                    <a:lstStyle/>
                    <a:p>
                      <a:pPr algn="ctr" fontAlgn="ctr"/>
                      <a:r>
                        <a:rPr lang="en-US" sz="900">
                          <a:effectLst/>
                        </a:rPr>
                        <a:t>BANKS</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tc>
                  <a:txBody>
                    <a:bodyPr/>
                    <a:lstStyle/>
                    <a:p>
                      <a:pPr algn="ctr" fontAlgn="ctr"/>
                      <a:r>
                        <a:rPr lang="en-US" sz="900" dirty="0">
                          <a:effectLst/>
                        </a:rPr>
                        <a:t>Premier Market</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extLst>
                  <a:ext uri="{0D108BD9-81ED-4DB2-BD59-A6C34878D82A}">
                    <a16:rowId xmlns:a16="http://schemas.microsoft.com/office/drawing/2014/main" val="767235973"/>
                  </a:ext>
                </a:extLst>
              </a:tr>
              <a:tr h="121055">
                <a:tc>
                  <a:txBody>
                    <a:bodyPr/>
                    <a:lstStyle/>
                    <a:p>
                      <a:pPr algn="ctr" fontAlgn="ctr"/>
                      <a:r>
                        <a:rPr lang="en-US" sz="900">
                          <a:effectLst/>
                        </a:rPr>
                        <a:t>17</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algn="ctr" fontAlgn="ctr"/>
                      <a:r>
                        <a:rPr lang="en-US" sz="900">
                          <a:effectLst/>
                        </a:rPr>
                        <a:t>WARBABANK</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marL="0" algn="l" defTabSz="914400" rtl="0" eaLnBrk="1" fontAlgn="ctr" latinLnBrk="0" hangingPunct="1"/>
                      <a:r>
                        <a:rPr lang="en-US" sz="900" u="sng" kern="1200" dirty="0">
                          <a:solidFill>
                            <a:schemeClr val="tx1"/>
                          </a:solidFill>
                          <a:effectLst/>
                          <a:latin typeface="+mn-lt"/>
                          <a:ea typeface="+mn-ea"/>
                          <a:cs typeface="+mn-cs"/>
                          <a:hlinkClick r:id="rId18"/>
                        </a:rPr>
                        <a:t>WARBA BANK</a:t>
                      </a:r>
                      <a:endParaRPr lang="en-US" sz="900" u="sng" kern="1200" dirty="0">
                        <a:solidFill>
                          <a:schemeClr val="tx1"/>
                        </a:solidFill>
                        <a:effectLst/>
                        <a:latin typeface="+mn-lt"/>
                        <a:ea typeface="+mn-ea"/>
                        <a:cs typeface="+mn-cs"/>
                      </a:endParaRP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algn="ctr" fontAlgn="ctr"/>
                      <a:r>
                        <a:rPr lang="en-US" sz="900">
                          <a:effectLst/>
                        </a:rPr>
                        <a:t>BANKS</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algn="ctr" fontAlgn="ctr"/>
                      <a:r>
                        <a:rPr lang="en-US" sz="900" dirty="0">
                          <a:effectLst/>
                        </a:rPr>
                        <a:t>Premier Market</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extLst>
                  <a:ext uri="{0D108BD9-81ED-4DB2-BD59-A6C34878D82A}">
                    <a16:rowId xmlns:a16="http://schemas.microsoft.com/office/drawing/2014/main" val="2266740182"/>
                  </a:ext>
                </a:extLst>
              </a:tr>
              <a:tr h="175304">
                <a:tc>
                  <a:txBody>
                    <a:bodyPr/>
                    <a:lstStyle/>
                    <a:p>
                      <a:pPr algn="ctr" fontAlgn="ctr"/>
                      <a:r>
                        <a:rPr lang="en-US" sz="900">
                          <a:effectLst/>
                        </a:rPr>
                        <a:t>18</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tc>
                  <a:txBody>
                    <a:bodyPr/>
                    <a:lstStyle/>
                    <a:p>
                      <a:pPr algn="ctr" fontAlgn="ctr"/>
                      <a:r>
                        <a:rPr lang="en-US" sz="900">
                          <a:effectLst/>
                        </a:rPr>
                        <a:t>MEZZAN</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tc>
                  <a:txBody>
                    <a:bodyPr/>
                    <a:lstStyle/>
                    <a:p>
                      <a:pPr marL="0" algn="l" defTabSz="914400" rtl="0" eaLnBrk="1" fontAlgn="ctr" latinLnBrk="0" hangingPunct="1"/>
                      <a:r>
                        <a:rPr lang="en-US" sz="900" u="sng" kern="1200" dirty="0">
                          <a:solidFill>
                            <a:schemeClr val="tx1"/>
                          </a:solidFill>
                          <a:effectLst/>
                          <a:latin typeface="+mn-lt"/>
                          <a:ea typeface="+mn-ea"/>
                          <a:cs typeface="+mn-cs"/>
                          <a:hlinkClick r:id="rId19"/>
                        </a:rPr>
                        <a:t>MEZZAN HOLDING CO</a:t>
                      </a:r>
                      <a:endParaRPr lang="en-US" sz="900" u="sng" kern="1200" dirty="0">
                        <a:solidFill>
                          <a:schemeClr val="tx1"/>
                        </a:solidFill>
                        <a:effectLst/>
                        <a:latin typeface="+mn-lt"/>
                        <a:ea typeface="+mn-ea"/>
                        <a:cs typeface="+mn-cs"/>
                      </a:endParaRP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tc>
                  <a:txBody>
                    <a:bodyPr/>
                    <a:lstStyle/>
                    <a:p>
                      <a:pPr algn="ctr" fontAlgn="ctr"/>
                      <a:r>
                        <a:rPr lang="en-US" sz="900">
                          <a:effectLst/>
                        </a:rPr>
                        <a:t>CONSUMER GOODS</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tc>
                  <a:txBody>
                    <a:bodyPr/>
                    <a:lstStyle/>
                    <a:p>
                      <a:pPr algn="ctr" fontAlgn="ctr"/>
                      <a:r>
                        <a:rPr lang="en-US" sz="900" dirty="0">
                          <a:effectLst/>
                        </a:rPr>
                        <a:t>Premier Market</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AEAEB"/>
                    </a:solidFill>
                  </a:tcPr>
                </a:tc>
                <a:extLst>
                  <a:ext uri="{0D108BD9-81ED-4DB2-BD59-A6C34878D82A}">
                    <a16:rowId xmlns:a16="http://schemas.microsoft.com/office/drawing/2014/main" val="3918168748"/>
                  </a:ext>
                </a:extLst>
              </a:tr>
              <a:tr h="283801">
                <a:tc>
                  <a:txBody>
                    <a:bodyPr/>
                    <a:lstStyle/>
                    <a:p>
                      <a:pPr algn="ctr" fontAlgn="ctr"/>
                      <a:r>
                        <a:rPr lang="en-US" sz="900">
                          <a:effectLst/>
                        </a:rPr>
                        <a:t>19</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algn="ctr" fontAlgn="ctr"/>
                      <a:r>
                        <a:rPr lang="en-US" sz="900">
                          <a:effectLst/>
                        </a:rPr>
                        <a:t>INTEGRATED</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marL="0" algn="l" defTabSz="914400" rtl="0" eaLnBrk="1" fontAlgn="ctr" latinLnBrk="0" hangingPunct="1"/>
                      <a:r>
                        <a:rPr lang="en-US" sz="900" u="sng" kern="1200" dirty="0">
                          <a:solidFill>
                            <a:schemeClr val="tx1"/>
                          </a:solidFill>
                          <a:effectLst/>
                          <a:latin typeface="+mn-lt"/>
                          <a:ea typeface="+mn-ea"/>
                          <a:cs typeface="+mn-cs"/>
                          <a:hlinkClick r:id="rId20"/>
                        </a:rPr>
                        <a:t>INTEGRATED HOLDING COMPANY KCSC</a:t>
                      </a:r>
                      <a:endParaRPr lang="en-US" sz="900" u="sng" kern="1200" dirty="0">
                        <a:solidFill>
                          <a:schemeClr val="tx1"/>
                        </a:solidFill>
                        <a:effectLst/>
                        <a:latin typeface="+mn-lt"/>
                        <a:ea typeface="+mn-ea"/>
                        <a:cs typeface="+mn-cs"/>
                      </a:endParaRP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algn="ctr" fontAlgn="ctr"/>
                      <a:r>
                        <a:rPr lang="en-US" sz="900">
                          <a:effectLst/>
                        </a:rPr>
                        <a:t>INDUSTRIALS</a:t>
                      </a: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tc>
                  <a:txBody>
                    <a:bodyPr/>
                    <a:lstStyle/>
                    <a:p>
                      <a:pPr algn="ctr" fontAlgn="ctr"/>
                      <a:r>
                        <a:rPr lang="en-US" sz="900" dirty="0">
                          <a:effectLst/>
                        </a:rPr>
                        <a:t>Premier </a:t>
                      </a:r>
                      <a:r>
                        <a:rPr lang="en-US" sz="900" dirty="0" err="1">
                          <a:effectLst/>
                        </a:rPr>
                        <a:t>Marke</a:t>
                      </a:r>
                      <a:endParaRPr lang="en-US" sz="900" dirty="0">
                        <a:effectLst/>
                      </a:endParaRPr>
                    </a:p>
                  </a:txBody>
                  <a:tcPr marL="6279" marR="6279" marT="6279" marB="6279"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AFAFA"/>
                    </a:solidFill>
                  </a:tcPr>
                </a:tc>
                <a:extLst>
                  <a:ext uri="{0D108BD9-81ED-4DB2-BD59-A6C34878D82A}">
                    <a16:rowId xmlns:a16="http://schemas.microsoft.com/office/drawing/2014/main" val="2853959341"/>
                  </a:ext>
                </a:extLst>
              </a:tr>
            </a:tbl>
          </a:graphicData>
        </a:graphic>
      </p:graphicFrame>
    </p:spTree>
    <p:extLst>
      <p:ext uri="{BB962C8B-B14F-4D97-AF65-F5344CB8AC3E}">
        <p14:creationId xmlns:p14="http://schemas.microsoft.com/office/powerpoint/2010/main" val="19810315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1092B5-4DD9-4CFF-9366-A2D7EFBED3F4}"/>
              </a:ext>
            </a:extLst>
          </p:cNvPr>
          <p:cNvSpPr>
            <a:spLocks noGrp="1"/>
          </p:cNvSpPr>
          <p:nvPr>
            <p:ph type="sldNum" sz="quarter" idx="4294967295"/>
          </p:nvPr>
        </p:nvSpPr>
        <p:spPr/>
        <p:txBody>
          <a:bodyPr/>
          <a:lstStyle/>
          <a:p>
            <a:endParaRPr lang="en-US" dirty="0"/>
          </a:p>
        </p:txBody>
      </p:sp>
      <p:sp>
        <p:nvSpPr>
          <p:cNvPr id="3" name="TextBox 2">
            <a:extLst>
              <a:ext uri="{FF2B5EF4-FFF2-40B4-BE49-F238E27FC236}">
                <a16:creationId xmlns:a16="http://schemas.microsoft.com/office/drawing/2014/main" id="{4748790C-5753-466D-9036-B28222862A64}"/>
              </a:ext>
            </a:extLst>
          </p:cNvPr>
          <p:cNvSpPr txBox="1"/>
          <p:nvPr/>
        </p:nvSpPr>
        <p:spPr>
          <a:xfrm>
            <a:off x="205154" y="539235"/>
            <a:ext cx="5867400" cy="461665"/>
          </a:xfrm>
          <a:prstGeom prst="rect">
            <a:avLst/>
          </a:prstGeom>
          <a:noFill/>
        </p:spPr>
        <p:txBody>
          <a:bodyPr wrap="square" rtlCol="0">
            <a:spAutoFit/>
          </a:bodyPr>
          <a:lstStyle/>
          <a:p>
            <a:pPr>
              <a:spcBef>
                <a:spcPct val="0"/>
              </a:spcBef>
            </a:pPr>
            <a:r>
              <a:rPr lang="en-US" sz="2400" b="1" dirty="0">
                <a:solidFill>
                  <a:schemeClr val="tx2"/>
                </a:solidFill>
                <a:latin typeface="+mj-lt"/>
                <a:ea typeface="+mj-ea"/>
                <a:cs typeface="+mj-cs"/>
              </a:rPr>
              <a:t>How </a:t>
            </a:r>
            <a:r>
              <a:rPr lang="en-US" sz="2400" b="1" dirty="0" smtClean="0">
                <a:solidFill>
                  <a:schemeClr val="tx2"/>
                </a:solidFill>
                <a:latin typeface="+mj-lt"/>
                <a:ea typeface="+mj-ea"/>
                <a:cs typeface="+mj-cs"/>
              </a:rPr>
              <a:t>do they work together? </a:t>
            </a:r>
            <a:endParaRPr lang="en-US" sz="2400" b="1" dirty="0">
              <a:solidFill>
                <a:schemeClr val="tx2"/>
              </a:solidFill>
              <a:latin typeface="+mj-lt"/>
              <a:ea typeface="+mj-ea"/>
              <a:cs typeface="+mj-cs"/>
            </a:endParaRPr>
          </a:p>
        </p:txBody>
      </p:sp>
      <p:sp>
        <p:nvSpPr>
          <p:cNvPr id="14" name="TextBox 13">
            <a:extLst>
              <a:ext uri="{FF2B5EF4-FFF2-40B4-BE49-F238E27FC236}">
                <a16:creationId xmlns:a16="http://schemas.microsoft.com/office/drawing/2014/main" id="{64ECDD46-C00E-4BE6-BBC1-3949C985F2B8}"/>
              </a:ext>
            </a:extLst>
          </p:cNvPr>
          <p:cNvSpPr txBox="1"/>
          <p:nvPr/>
        </p:nvSpPr>
        <p:spPr>
          <a:xfrm>
            <a:off x="3786554" y="3395990"/>
            <a:ext cx="2286000" cy="261610"/>
          </a:xfrm>
          <a:prstGeom prst="rect">
            <a:avLst/>
          </a:prstGeom>
          <a:noFill/>
        </p:spPr>
        <p:txBody>
          <a:bodyPr wrap="square" rtlCol="0">
            <a:spAutoFit/>
          </a:bodyPr>
          <a:lstStyle/>
          <a:p>
            <a:pPr algn="ctr"/>
            <a:r>
              <a:rPr lang="en-US" sz="1050" dirty="0">
                <a:solidFill>
                  <a:srgbClr val="558ED5"/>
                </a:solidFill>
              </a:rPr>
              <a:t>Kuwait Clearing Company</a:t>
            </a:r>
          </a:p>
        </p:txBody>
      </p:sp>
      <p:sp>
        <p:nvSpPr>
          <p:cNvPr id="15" name="TextBox 14">
            <a:extLst>
              <a:ext uri="{FF2B5EF4-FFF2-40B4-BE49-F238E27FC236}">
                <a16:creationId xmlns:a16="http://schemas.microsoft.com/office/drawing/2014/main" id="{6857A5C1-10B0-46E2-9BBE-A36DC7697E4D}"/>
              </a:ext>
            </a:extLst>
          </p:cNvPr>
          <p:cNvSpPr txBox="1"/>
          <p:nvPr/>
        </p:nvSpPr>
        <p:spPr>
          <a:xfrm>
            <a:off x="3429000" y="4445914"/>
            <a:ext cx="3048000" cy="253916"/>
          </a:xfrm>
          <a:prstGeom prst="rect">
            <a:avLst/>
          </a:prstGeom>
          <a:noFill/>
        </p:spPr>
        <p:txBody>
          <a:bodyPr wrap="square" rtlCol="0">
            <a:spAutoFit/>
          </a:bodyPr>
          <a:lstStyle/>
          <a:p>
            <a:pPr algn="ctr"/>
            <a:r>
              <a:rPr lang="en-US" sz="1050" dirty="0">
                <a:solidFill>
                  <a:srgbClr val="B2951A"/>
                </a:solidFill>
              </a:rPr>
              <a:t>Obligations cleared</a:t>
            </a:r>
          </a:p>
        </p:txBody>
      </p:sp>
      <p:sp>
        <p:nvSpPr>
          <p:cNvPr id="18" name="TextBox 17">
            <a:extLst>
              <a:ext uri="{FF2B5EF4-FFF2-40B4-BE49-F238E27FC236}">
                <a16:creationId xmlns:a16="http://schemas.microsoft.com/office/drawing/2014/main" id="{5983BD10-B956-40F9-8118-3F9C1F23B283}"/>
              </a:ext>
            </a:extLst>
          </p:cNvPr>
          <p:cNvSpPr txBox="1"/>
          <p:nvPr/>
        </p:nvSpPr>
        <p:spPr>
          <a:xfrm>
            <a:off x="3364396" y="5893714"/>
            <a:ext cx="3112604" cy="430887"/>
          </a:xfrm>
          <a:prstGeom prst="rect">
            <a:avLst/>
          </a:prstGeom>
          <a:noFill/>
        </p:spPr>
        <p:txBody>
          <a:bodyPr wrap="square" rtlCol="0">
            <a:spAutoFit/>
          </a:bodyPr>
          <a:lstStyle/>
          <a:p>
            <a:pPr algn="ctr"/>
            <a:r>
              <a:rPr lang="en-US" sz="1050" dirty="0"/>
              <a:t>Central Securities Depository </a:t>
            </a:r>
          </a:p>
          <a:p>
            <a:pPr algn="ctr"/>
            <a:r>
              <a:rPr lang="en-US" sz="1050" dirty="0"/>
              <a:t>(CSD)</a:t>
            </a:r>
          </a:p>
        </p:txBody>
      </p:sp>
      <p:pic>
        <p:nvPicPr>
          <p:cNvPr id="4" name="Picture 3"/>
          <p:cNvPicPr>
            <a:picLocks noChangeAspect="1"/>
          </p:cNvPicPr>
          <p:nvPr/>
        </p:nvPicPr>
        <p:blipFill>
          <a:blip r:embed="rId2"/>
          <a:stretch>
            <a:fillRect/>
          </a:stretch>
        </p:blipFill>
        <p:spPr>
          <a:xfrm>
            <a:off x="4464532" y="1082820"/>
            <a:ext cx="912332" cy="822181"/>
          </a:xfrm>
          <a:prstGeom prst="rect">
            <a:avLst/>
          </a:prstGeom>
        </p:spPr>
      </p:pic>
      <p:sp>
        <p:nvSpPr>
          <p:cNvPr id="19" name="TextBox 18">
            <a:extLst>
              <a:ext uri="{FF2B5EF4-FFF2-40B4-BE49-F238E27FC236}">
                <a16:creationId xmlns:a16="http://schemas.microsoft.com/office/drawing/2014/main" id="{64ECDD46-C00E-4BE6-BBC1-3949C985F2B8}"/>
              </a:ext>
            </a:extLst>
          </p:cNvPr>
          <p:cNvSpPr txBox="1"/>
          <p:nvPr/>
        </p:nvSpPr>
        <p:spPr>
          <a:xfrm>
            <a:off x="3810000" y="1977003"/>
            <a:ext cx="2286000" cy="261610"/>
          </a:xfrm>
          <a:prstGeom prst="rect">
            <a:avLst/>
          </a:prstGeom>
          <a:noFill/>
        </p:spPr>
        <p:txBody>
          <a:bodyPr wrap="square" rtlCol="0">
            <a:spAutoFit/>
          </a:bodyPr>
          <a:lstStyle/>
          <a:p>
            <a:pPr algn="ctr"/>
            <a:r>
              <a:rPr lang="en-US" sz="1050" dirty="0">
                <a:solidFill>
                  <a:srgbClr val="396F00"/>
                </a:solidFill>
              </a:rPr>
              <a:t>Exchange</a:t>
            </a:r>
          </a:p>
        </p:txBody>
      </p:sp>
      <p:sp>
        <p:nvSpPr>
          <p:cNvPr id="8" name="Rectangle 7"/>
          <p:cNvSpPr/>
          <p:nvPr/>
        </p:nvSpPr>
        <p:spPr>
          <a:xfrm>
            <a:off x="1714500" y="1265309"/>
            <a:ext cx="1028700" cy="457200"/>
          </a:xfrm>
          <a:prstGeom prst="rect">
            <a:avLst/>
          </a:prstGeom>
          <a:solidFill>
            <a:srgbClr val="396F00"/>
          </a:solidFill>
          <a:ln>
            <a:solidFill>
              <a:srgbClr val="396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Exchange Member</a:t>
            </a:r>
          </a:p>
        </p:txBody>
      </p:sp>
      <p:sp>
        <p:nvSpPr>
          <p:cNvPr id="21" name="Rectangle 20"/>
          <p:cNvSpPr/>
          <p:nvPr/>
        </p:nvSpPr>
        <p:spPr>
          <a:xfrm>
            <a:off x="7098196" y="1265309"/>
            <a:ext cx="1028700" cy="457200"/>
          </a:xfrm>
          <a:prstGeom prst="rect">
            <a:avLst/>
          </a:prstGeom>
          <a:solidFill>
            <a:srgbClr val="396F00"/>
          </a:solidFill>
          <a:ln>
            <a:solidFill>
              <a:srgbClr val="396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200" dirty="0">
                <a:solidFill>
                  <a:prstClr val="white"/>
                </a:solidFill>
              </a:rPr>
              <a:t>Exchange Member</a:t>
            </a:r>
          </a:p>
        </p:txBody>
      </p:sp>
      <p:cxnSp>
        <p:nvCxnSpPr>
          <p:cNvPr id="12" name="Straight Arrow Connector 11"/>
          <p:cNvCxnSpPr>
            <a:stCxn id="8" idx="3"/>
          </p:cNvCxnSpPr>
          <p:nvPr/>
        </p:nvCxnSpPr>
        <p:spPr>
          <a:xfrm>
            <a:off x="2743200" y="1493909"/>
            <a:ext cx="1295400" cy="0"/>
          </a:xfrm>
          <a:prstGeom prst="straightConnector1">
            <a:avLst/>
          </a:prstGeom>
          <a:ln>
            <a:solidFill>
              <a:srgbClr val="396F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a:off x="5545868" y="1493909"/>
            <a:ext cx="1524000" cy="1096"/>
          </a:xfrm>
          <a:prstGeom prst="straightConnector1">
            <a:avLst/>
          </a:prstGeom>
          <a:ln>
            <a:solidFill>
              <a:srgbClr val="396F00"/>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2971800" y="1265309"/>
            <a:ext cx="685800" cy="228600"/>
          </a:xfrm>
          <a:prstGeom prst="rect">
            <a:avLst/>
          </a:prstGeom>
          <a:solidFill>
            <a:schemeClr val="bg1"/>
          </a:solidFill>
          <a:ln>
            <a:solidFill>
              <a:srgbClr val="396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Buy order</a:t>
            </a:r>
          </a:p>
        </p:txBody>
      </p:sp>
      <p:sp>
        <p:nvSpPr>
          <p:cNvPr id="28" name="Rectangle 27"/>
          <p:cNvSpPr/>
          <p:nvPr/>
        </p:nvSpPr>
        <p:spPr>
          <a:xfrm>
            <a:off x="6088178" y="1265309"/>
            <a:ext cx="685800" cy="228600"/>
          </a:xfrm>
          <a:prstGeom prst="rect">
            <a:avLst/>
          </a:prstGeom>
          <a:solidFill>
            <a:schemeClr val="bg1"/>
          </a:solidFill>
          <a:ln>
            <a:solidFill>
              <a:srgbClr val="396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Sell order</a:t>
            </a:r>
          </a:p>
        </p:txBody>
      </p:sp>
      <p:sp>
        <p:nvSpPr>
          <p:cNvPr id="29" name="Rectangle 28"/>
          <p:cNvSpPr/>
          <p:nvPr/>
        </p:nvSpPr>
        <p:spPr>
          <a:xfrm>
            <a:off x="1714500" y="2937424"/>
            <a:ext cx="1028700" cy="457200"/>
          </a:xfrm>
          <a:prstGeom prst="rect">
            <a:avLst/>
          </a:prstGeom>
          <a:solidFill>
            <a:srgbClr val="558ED5"/>
          </a:solidFill>
          <a:ln>
            <a:solidFill>
              <a:srgbClr val="558E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Exchange Member</a:t>
            </a:r>
            <a:endParaRPr lang="en-US" sz="1200" dirty="0"/>
          </a:p>
        </p:txBody>
      </p:sp>
      <p:sp>
        <p:nvSpPr>
          <p:cNvPr id="30" name="Rectangle 29"/>
          <p:cNvSpPr/>
          <p:nvPr/>
        </p:nvSpPr>
        <p:spPr>
          <a:xfrm>
            <a:off x="7098196" y="2937424"/>
            <a:ext cx="1028700" cy="457200"/>
          </a:xfrm>
          <a:prstGeom prst="rect">
            <a:avLst/>
          </a:prstGeom>
          <a:solidFill>
            <a:srgbClr val="558ED5"/>
          </a:solidFill>
          <a:ln>
            <a:solidFill>
              <a:srgbClr val="558E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200" dirty="0" smtClean="0">
                <a:solidFill>
                  <a:prstClr val="white"/>
                </a:solidFill>
              </a:rPr>
              <a:t>Exchange </a:t>
            </a:r>
            <a:r>
              <a:rPr lang="en-US" sz="1200" dirty="0">
                <a:solidFill>
                  <a:prstClr val="white"/>
                </a:solidFill>
              </a:rPr>
              <a:t>Member</a:t>
            </a:r>
          </a:p>
        </p:txBody>
      </p:sp>
      <p:cxnSp>
        <p:nvCxnSpPr>
          <p:cNvPr id="31" name="Straight Arrow Connector 30"/>
          <p:cNvCxnSpPr>
            <a:stCxn id="29" idx="3"/>
          </p:cNvCxnSpPr>
          <p:nvPr/>
        </p:nvCxnSpPr>
        <p:spPr>
          <a:xfrm>
            <a:off x="2743200" y="3166024"/>
            <a:ext cx="1295400" cy="0"/>
          </a:xfrm>
          <a:prstGeom prst="straightConnector1">
            <a:avLst/>
          </a:prstGeom>
          <a:ln>
            <a:solidFill>
              <a:srgbClr val="558ED5"/>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H="1">
            <a:off x="5545868" y="3166024"/>
            <a:ext cx="1524000" cy="1096"/>
          </a:xfrm>
          <a:prstGeom prst="straightConnector1">
            <a:avLst/>
          </a:prstGeom>
          <a:ln>
            <a:solidFill>
              <a:srgbClr val="558ED5"/>
            </a:solidFill>
            <a:tailEnd type="triangle"/>
          </a:ln>
        </p:spPr>
        <p:style>
          <a:lnRef idx="1">
            <a:schemeClr val="accent1"/>
          </a:lnRef>
          <a:fillRef idx="0">
            <a:schemeClr val="accent1"/>
          </a:fillRef>
          <a:effectRef idx="0">
            <a:schemeClr val="accent1"/>
          </a:effectRef>
          <a:fontRef idx="minor">
            <a:schemeClr val="tx1"/>
          </a:fontRef>
        </p:style>
      </p:cxnSp>
      <p:sp>
        <p:nvSpPr>
          <p:cNvPr id="33" name="Up-Down Arrow 32"/>
          <p:cNvSpPr/>
          <p:nvPr/>
        </p:nvSpPr>
        <p:spPr>
          <a:xfrm>
            <a:off x="7620000" y="1878222"/>
            <a:ext cx="46534" cy="941178"/>
          </a:xfrm>
          <a:prstGeom prst="up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Up-Down Arrow 33"/>
          <p:cNvSpPr/>
          <p:nvPr/>
        </p:nvSpPr>
        <p:spPr>
          <a:xfrm>
            <a:off x="2221396" y="1859377"/>
            <a:ext cx="46534" cy="941178"/>
          </a:xfrm>
          <a:prstGeom prst="up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extBox 34"/>
          <p:cNvSpPr txBox="1"/>
          <p:nvPr/>
        </p:nvSpPr>
        <p:spPr>
          <a:xfrm>
            <a:off x="1826818" y="2114522"/>
            <a:ext cx="992582" cy="430887"/>
          </a:xfrm>
          <a:prstGeom prst="rect">
            <a:avLst/>
          </a:prstGeom>
          <a:solidFill>
            <a:schemeClr val="bg1"/>
          </a:solidFill>
        </p:spPr>
        <p:txBody>
          <a:bodyPr wrap="square" rtlCol="0">
            <a:spAutoFit/>
          </a:bodyPr>
          <a:lstStyle/>
          <a:p>
            <a:pPr algn="ctr"/>
            <a:r>
              <a:rPr lang="en-US" sz="1100" dirty="0"/>
              <a:t>Clearing  agreement</a:t>
            </a:r>
          </a:p>
        </p:txBody>
      </p:sp>
      <p:sp>
        <p:nvSpPr>
          <p:cNvPr id="36" name="TextBox 35"/>
          <p:cNvSpPr txBox="1"/>
          <p:nvPr/>
        </p:nvSpPr>
        <p:spPr>
          <a:xfrm>
            <a:off x="7254012" y="2133367"/>
            <a:ext cx="975460" cy="430887"/>
          </a:xfrm>
          <a:prstGeom prst="rect">
            <a:avLst/>
          </a:prstGeom>
          <a:solidFill>
            <a:schemeClr val="bg1"/>
          </a:solidFill>
        </p:spPr>
        <p:txBody>
          <a:bodyPr wrap="square" rtlCol="0">
            <a:spAutoFit/>
          </a:bodyPr>
          <a:lstStyle/>
          <a:p>
            <a:pPr algn="ctr"/>
            <a:r>
              <a:rPr lang="en-US" sz="1100" dirty="0"/>
              <a:t>Clearing  agreement</a:t>
            </a:r>
          </a:p>
        </p:txBody>
      </p:sp>
      <p:sp>
        <p:nvSpPr>
          <p:cNvPr id="38" name="Rectangle 37"/>
          <p:cNvSpPr/>
          <p:nvPr/>
        </p:nvSpPr>
        <p:spPr>
          <a:xfrm>
            <a:off x="2971800" y="2800556"/>
            <a:ext cx="685800" cy="365469"/>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Deliver cash</a:t>
            </a:r>
          </a:p>
        </p:txBody>
      </p:sp>
      <p:sp>
        <p:nvSpPr>
          <p:cNvPr id="39" name="Rectangle 38"/>
          <p:cNvSpPr/>
          <p:nvPr/>
        </p:nvSpPr>
        <p:spPr>
          <a:xfrm>
            <a:off x="6088550" y="2800556"/>
            <a:ext cx="685800" cy="365469"/>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Deliver shares</a:t>
            </a:r>
          </a:p>
        </p:txBody>
      </p:sp>
      <p:cxnSp>
        <p:nvCxnSpPr>
          <p:cNvPr id="41" name="Straight Arrow Connector 40"/>
          <p:cNvCxnSpPr>
            <a:stCxn id="19" idx="2"/>
          </p:cNvCxnSpPr>
          <p:nvPr/>
        </p:nvCxnSpPr>
        <p:spPr>
          <a:xfrm>
            <a:off x="4953000" y="2238614"/>
            <a:ext cx="0" cy="38459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4910107" y="3638549"/>
            <a:ext cx="0" cy="36663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4952872" y="2255378"/>
            <a:ext cx="778732" cy="400110"/>
          </a:xfrm>
          <a:prstGeom prst="rect">
            <a:avLst/>
          </a:prstGeom>
          <a:noFill/>
        </p:spPr>
        <p:txBody>
          <a:bodyPr wrap="square" rtlCol="0">
            <a:spAutoFit/>
          </a:bodyPr>
          <a:lstStyle/>
          <a:p>
            <a:r>
              <a:rPr lang="en-US" sz="1000" dirty="0"/>
              <a:t>Trade details</a:t>
            </a:r>
          </a:p>
        </p:txBody>
      </p:sp>
      <p:sp>
        <p:nvSpPr>
          <p:cNvPr id="46" name="TextBox 45"/>
          <p:cNvSpPr txBox="1"/>
          <p:nvPr/>
        </p:nvSpPr>
        <p:spPr>
          <a:xfrm>
            <a:off x="3620997" y="4863669"/>
            <a:ext cx="1097818" cy="400110"/>
          </a:xfrm>
          <a:prstGeom prst="rect">
            <a:avLst/>
          </a:prstGeom>
          <a:noFill/>
        </p:spPr>
        <p:txBody>
          <a:bodyPr wrap="square" rtlCol="0">
            <a:spAutoFit/>
          </a:bodyPr>
          <a:lstStyle/>
          <a:p>
            <a:pPr algn="ctr"/>
            <a:r>
              <a:rPr lang="en-US" sz="1000" dirty="0"/>
              <a:t>Settlement details</a:t>
            </a:r>
          </a:p>
        </p:txBody>
      </p:sp>
      <p:cxnSp>
        <p:nvCxnSpPr>
          <p:cNvPr id="52" name="Straight Arrow Connector 51"/>
          <p:cNvCxnSpPr/>
          <p:nvPr/>
        </p:nvCxnSpPr>
        <p:spPr>
          <a:xfrm>
            <a:off x="4910107" y="4826972"/>
            <a:ext cx="0" cy="36663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3" name="TextBox 52"/>
          <p:cNvSpPr txBox="1"/>
          <p:nvPr/>
        </p:nvSpPr>
        <p:spPr>
          <a:xfrm>
            <a:off x="4935843" y="4863669"/>
            <a:ext cx="1455372" cy="400110"/>
          </a:xfrm>
          <a:prstGeom prst="rect">
            <a:avLst/>
          </a:prstGeom>
          <a:noFill/>
        </p:spPr>
        <p:txBody>
          <a:bodyPr wrap="square" rtlCol="0">
            <a:spAutoFit/>
          </a:bodyPr>
          <a:lstStyle/>
          <a:p>
            <a:pPr algn="ctr"/>
            <a:r>
              <a:rPr lang="en-US" sz="1000" dirty="0"/>
              <a:t>Securities transfer instructions</a:t>
            </a:r>
          </a:p>
        </p:txBody>
      </p:sp>
      <p:sp>
        <p:nvSpPr>
          <p:cNvPr id="54" name="Rectangle 53"/>
          <p:cNvSpPr/>
          <p:nvPr/>
        </p:nvSpPr>
        <p:spPr>
          <a:xfrm>
            <a:off x="1714500" y="5528190"/>
            <a:ext cx="1028700" cy="457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CSD Member</a:t>
            </a:r>
          </a:p>
        </p:txBody>
      </p:sp>
      <p:sp>
        <p:nvSpPr>
          <p:cNvPr id="55" name="Rectangle 54"/>
          <p:cNvSpPr/>
          <p:nvPr/>
        </p:nvSpPr>
        <p:spPr>
          <a:xfrm>
            <a:off x="7098196" y="5528190"/>
            <a:ext cx="1028700" cy="457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200" dirty="0">
                <a:solidFill>
                  <a:prstClr val="white"/>
                </a:solidFill>
              </a:rPr>
              <a:t>CSD Member</a:t>
            </a:r>
          </a:p>
        </p:txBody>
      </p:sp>
      <p:cxnSp>
        <p:nvCxnSpPr>
          <p:cNvPr id="56" name="Straight Arrow Connector 55"/>
          <p:cNvCxnSpPr>
            <a:stCxn id="54" idx="3"/>
          </p:cNvCxnSpPr>
          <p:nvPr/>
        </p:nvCxnSpPr>
        <p:spPr>
          <a:xfrm>
            <a:off x="2743200" y="5756790"/>
            <a:ext cx="12954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flipH="1">
            <a:off x="5545868" y="5756790"/>
            <a:ext cx="1524000" cy="109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40" name="Graphic 4" descr="Checklist">
            <a:extLst>
              <a:ext uri="{FF2B5EF4-FFF2-40B4-BE49-F238E27FC236}">
                <a16:creationId xmlns:a16="http://schemas.microsoft.com/office/drawing/2014/main" id="{FA0BEAA6-904C-4CB5-9BC8-79E34431006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4546625" y="5164658"/>
            <a:ext cx="770047" cy="770047"/>
          </a:xfrm>
          <a:prstGeom prst="rect">
            <a:avLst/>
          </a:prstGeom>
        </p:spPr>
      </p:pic>
      <p:pic>
        <p:nvPicPr>
          <p:cNvPr id="43" name="Graphic 6" descr="Handshake">
            <a:extLst>
              <a:ext uri="{FF2B5EF4-FFF2-40B4-BE49-F238E27FC236}">
                <a16:creationId xmlns:a16="http://schemas.microsoft.com/office/drawing/2014/main" id="{3ABF2783-267B-4970-8646-376C3EED6BC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4541751" y="3886437"/>
            <a:ext cx="774921" cy="774921"/>
          </a:xfrm>
          <a:prstGeom prst="rect">
            <a:avLst/>
          </a:prstGeom>
        </p:spPr>
      </p:pic>
      <p:pic>
        <p:nvPicPr>
          <p:cNvPr id="45" name="Graphic 10" descr="Network">
            <a:extLst>
              <a:ext uri="{FF2B5EF4-FFF2-40B4-BE49-F238E27FC236}">
                <a16:creationId xmlns:a16="http://schemas.microsoft.com/office/drawing/2014/main" id="{4D2701B2-FF7A-4ED1-8D2A-E1DB54D3628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4529558" y="2623211"/>
            <a:ext cx="770047" cy="770047"/>
          </a:xfrm>
          <a:prstGeom prst="rect">
            <a:avLst/>
          </a:prstGeom>
        </p:spPr>
      </p:pic>
      <p:pic>
        <p:nvPicPr>
          <p:cNvPr id="47" name="Picture 46"/>
          <p:cNvPicPr>
            <a:picLocks noChangeAspect="1"/>
          </p:cNvPicPr>
          <p:nvPr/>
        </p:nvPicPr>
        <p:blipFill>
          <a:blip r:embed="rId2"/>
          <a:stretch>
            <a:fillRect/>
          </a:stretch>
        </p:blipFill>
        <p:spPr>
          <a:xfrm>
            <a:off x="4483636" y="1082820"/>
            <a:ext cx="912332" cy="822181"/>
          </a:xfrm>
          <a:prstGeom prst="rect">
            <a:avLst/>
          </a:prstGeom>
        </p:spPr>
      </p:pic>
    </p:spTree>
    <p:extLst>
      <p:ext uri="{BB962C8B-B14F-4D97-AF65-F5344CB8AC3E}">
        <p14:creationId xmlns:p14="http://schemas.microsoft.com/office/powerpoint/2010/main" val="42910380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Closer Look: Market Segmentation</a:t>
            </a:r>
          </a:p>
        </p:txBody>
      </p:sp>
      <p:sp>
        <p:nvSpPr>
          <p:cNvPr id="3" name="Rectangle 2"/>
          <p:cNvSpPr/>
          <p:nvPr/>
        </p:nvSpPr>
        <p:spPr>
          <a:xfrm>
            <a:off x="1295400" y="1905000"/>
            <a:ext cx="3276600" cy="4191000"/>
          </a:xfrm>
          <a:prstGeom prst="rect">
            <a:avLst/>
          </a:prstGeom>
          <a:solidFill>
            <a:schemeClr val="accent1"/>
          </a:solidFill>
          <a:ln w="28575">
            <a:solidFill>
              <a:schemeClr val="accent4">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
        <p:nvSpPr>
          <p:cNvPr id="6" name="Rectangle 5"/>
          <p:cNvSpPr/>
          <p:nvPr/>
        </p:nvSpPr>
        <p:spPr>
          <a:xfrm>
            <a:off x="5181600" y="1905000"/>
            <a:ext cx="3276600" cy="4191000"/>
          </a:xfrm>
          <a:prstGeom prst="rect">
            <a:avLst/>
          </a:prstGeom>
          <a:solidFill>
            <a:schemeClr val="accent1"/>
          </a:solidFill>
          <a:ln w="28575">
            <a:solidFill>
              <a:schemeClr val="accent4">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
        <p:nvSpPr>
          <p:cNvPr id="7" name="Rectangle 6"/>
          <p:cNvSpPr/>
          <p:nvPr/>
        </p:nvSpPr>
        <p:spPr>
          <a:xfrm>
            <a:off x="6136854" y="1638300"/>
            <a:ext cx="1447800" cy="533400"/>
          </a:xfrm>
          <a:prstGeom prst="rect">
            <a:avLst/>
          </a:prstGeom>
          <a:solidFill>
            <a:srgbClr val="D5ECD4"/>
          </a:solidFill>
          <a:ln w="28575">
            <a:solidFill>
              <a:schemeClr val="accent4">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1400" dirty="0">
                <a:solidFill>
                  <a:srgbClr val="000000"/>
                </a:solidFill>
                <a:latin typeface="Arial" pitchFamily="34" charset="0"/>
                <a:cs typeface="Arial" pitchFamily="34" charset="0"/>
              </a:rPr>
              <a:t>NEW</a:t>
            </a:r>
          </a:p>
        </p:txBody>
      </p:sp>
      <p:sp>
        <p:nvSpPr>
          <p:cNvPr id="8" name="Rectangle 7"/>
          <p:cNvSpPr/>
          <p:nvPr/>
        </p:nvSpPr>
        <p:spPr>
          <a:xfrm>
            <a:off x="2209800" y="1638300"/>
            <a:ext cx="1447800" cy="533400"/>
          </a:xfrm>
          <a:prstGeom prst="rect">
            <a:avLst/>
          </a:prstGeom>
          <a:solidFill>
            <a:srgbClr val="FCCCC4"/>
          </a:solidFill>
          <a:ln w="28575">
            <a:solidFill>
              <a:schemeClr val="accent4">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1400" dirty="0">
                <a:solidFill>
                  <a:srgbClr val="000000"/>
                </a:solidFill>
                <a:latin typeface="Arial" pitchFamily="34" charset="0"/>
                <a:cs typeface="Arial" pitchFamily="34" charset="0"/>
              </a:rPr>
              <a:t>OLD</a:t>
            </a:r>
          </a:p>
        </p:txBody>
      </p:sp>
      <p:sp>
        <p:nvSpPr>
          <p:cNvPr id="10" name="TextBox 9"/>
          <p:cNvSpPr txBox="1"/>
          <p:nvPr/>
        </p:nvSpPr>
        <p:spPr>
          <a:xfrm>
            <a:off x="1447800" y="2524201"/>
            <a:ext cx="2971800" cy="520312"/>
          </a:xfrm>
          <a:prstGeom prst="rect">
            <a:avLst/>
          </a:prstGeom>
          <a:solidFill>
            <a:schemeClr val="bg1"/>
          </a:solidFill>
        </p:spPr>
        <p:txBody>
          <a:bodyPr wrap="square" tIns="90000" bIns="90000" rtlCol="0" anchor="t">
            <a:spAutoFit/>
          </a:bodyPr>
          <a:lstStyle/>
          <a:p>
            <a:r>
              <a:rPr lang="en-US" sz="1100" dirty="0">
                <a:solidFill>
                  <a:srgbClr val="000000"/>
                </a:solidFill>
                <a:latin typeface="Arial" pitchFamily="34" charset="0"/>
                <a:cs typeface="Arial" pitchFamily="34" charset="0"/>
              </a:rPr>
              <a:t>KSE Price index (Price Weighted)</a:t>
            </a:r>
          </a:p>
          <a:p>
            <a:endParaRPr lang="en-US" sz="1100" dirty="0">
              <a:solidFill>
                <a:srgbClr val="000000"/>
              </a:solidFill>
              <a:latin typeface="Arial" pitchFamily="34" charset="0"/>
              <a:cs typeface="Arial" pitchFamily="34" charset="0"/>
            </a:endParaRPr>
          </a:p>
        </p:txBody>
      </p:sp>
      <p:sp>
        <p:nvSpPr>
          <p:cNvPr id="11" name="TextBox 10"/>
          <p:cNvSpPr txBox="1"/>
          <p:nvPr/>
        </p:nvSpPr>
        <p:spPr>
          <a:xfrm>
            <a:off x="1526754" y="3786636"/>
            <a:ext cx="2895600" cy="520312"/>
          </a:xfrm>
          <a:prstGeom prst="rect">
            <a:avLst/>
          </a:prstGeom>
          <a:solidFill>
            <a:schemeClr val="bg1"/>
          </a:solidFill>
        </p:spPr>
        <p:txBody>
          <a:bodyPr wrap="square" tIns="90000" bIns="90000" rtlCol="0" anchor="t">
            <a:spAutoFit/>
          </a:bodyPr>
          <a:lstStyle/>
          <a:p>
            <a:r>
              <a:rPr lang="en-US" sz="1100" dirty="0">
                <a:solidFill>
                  <a:srgbClr val="000000"/>
                </a:solidFill>
                <a:latin typeface="Arial" pitchFamily="34" charset="0"/>
                <a:cs typeface="Arial" pitchFamily="34" charset="0"/>
              </a:rPr>
              <a:t>KSE Weighted Index (Market Cap Weighted)</a:t>
            </a:r>
          </a:p>
        </p:txBody>
      </p:sp>
      <p:sp>
        <p:nvSpPr>
          <p:cNvPr id="12" name="TextBox 11"/>
          <p:cNvSpPr txBox="1"/>
          <p:nvPr/>
        </p:nvSpPr>
        <p:spPr>
          <a:xfrm>
            <a:off x="1548788" y="5181600"/>
            <a:ext cx="2895600" cy="520312"/>
          </a:xfrm>
          <a:prstGeom prst="rect">
            <a:avLst/>
          </a:prstGeom>
          <a:solidFill>
            <a:schemeClr val="bg1"/>
          </a:solidFill>
        </p:spPr>
        <p:txBody>
          <a:bodyPr wrap="square" tIns="90000" bIns="90000" rtlCol="0" anchor="t">
            <a:spAutoFit/>
          </a:bodyPr>
          <a:lstStyle/>
          <a:p>
            <a:r>
              <a:rPr lang="en-US" sz="1100" dirty="0">
                <a:solidFill>
                  <a:srgbClr val="000000"/>
                </a:solidFill>
                <a:latin typeface="Arial" pitchFamily="34" charset="0"/>
                <a:cs typeface="Arial" pitchFamily="34" charset="0"/>
              </a:rPr>
              <a:t>KSE 15 (Market Cap Weighted)</a:t>
            </a:r>
          </a:p>
          <a:p>
            <a:endParaRPr lang="en-US" sz="1100" dirty="0">
              <a:solidFill>
                <a:srgbClr val="000000"/>
              </a:solidFill>
              <a:latin typeface="Arial" pitchFamily="34" charset="0"/>
              <a:cs typeface="Arial" pitchFamily="34" charset="0"/>
            </a:endParaRPr>
          </a:p>
        </p:txBody>
      </p:sp>
      <p:sp>
        <p:nvSpPr>
          <p:cNvPr id="13" name="TextBox 12"/>
          <p:cNvSpPr txBox="1"/>
          <p:nvPr/>
        </p:nvSpPr>
        <p:spPr>
          <a:xfrm>
            <a:off x="5334000" y="2524201"/>
            <a:ext cx="2971800" cy="689589"/>
          </a:xfrm>
          <a:prstGeom prst="rect">
            <a:avLst/>
          </a:prstGeom>
          <a:solidFill>
            <a:schemeClr val="bg1"/>
          </a:solidFill>
        </p:spPr>
        <p:txBody>
          <a:bodyPr wrap="square" tIns="90000" bIns="90000" rtlCol="0" anchor="t">
            <a:spAutoFit/>
          </a:bodyPr>
          <a:lstStyle/>
          <a:p>
            <a:r>
              <a:rPr lang="en-US" sz="1100" dirty="0">
                <a:solidFill>
                  <a:srgbClr val="000000"/>
                </a:solidFill>
                <a:latin typeface="Arial" pitchFamily="34" charset="0"/>
                <a:cs typeface="Arial" pitchFamily="34" charset="0"/>
              </a:rPr>
              <a:t>Premier Market Index (Market Cap Weighted)</a:t>
            </a:r>
          </a:p>
          <a:p>
            <a:endParaRPr lang="en-US" sz="1100" dirty="0">
              <a:solidFill>
                <a:srgbClr val="000000"/>
              </a:solidFill>
              <a:latin typeface="Arial" pitchFamily="34" charset="0"/>
              <a:cs typeface="Arial" pitchFamily="34" charset="0"/>
            </a:endParaRPr>
          </a:p>
        </p:txBody>
      </p:sp>
      <p:sp>
        <p:nvSpPr>
          <p:cNvPr id="14" name="TextBox 13"/>
          <p:cNvSpPr txBox="1"/>
          <p:nvPr/>
        </p:nvSpPr>
        <p:spPr>
          <a:xfrm>
            <a:off x="5412954" y="3786636"/>
            <a:ext cx="2895600" cy="520312"/>
          </a:xfrm>
          <a:prstGeom prst="rect">
            <a:avLst/>
          </a:prstGeom>
          <a:solidFill>
            <a:schemeClr val="bg1"/>
          </a:solidFill>
        </p:spPr>
        <p:txBody>
          <a:bodyPr wrap="square" tIns="90000" bIns="90000" rtlCol="0" anchor="t">
            <a:spAutoFit/>
          </a:bodyPr>
          <a:lstStyle/>
          <a:p>
            <a:r>
              <a:rPr lang="en-US" sz="1100" dirty="0">
                <a:solidFill>
                  <a:srgbClr val="000000"/>
                </a:solidFill>
                <a:latin typeface="Arial" pitchFamily="34" charset="0"/>
                <a:cs typeface="Arial" pitchFamily="34" charset="0"/>
              </a:rPr>
              <a:t>Main Market Index (Market Cap Weighted)</a:t>
            </a:r>
          </a:p>
          <a:p>
            <a:endParaRPr lang="en-US" sz="1100" dirty="0">
              <a:solidFill>
                <a:srgbClr val="000000"/>
              </a:solidFill>
              <a:latin typeface="Arial" pitchFamily="34" charset="0"/>
              <a:cs typeface="Arial" pitchFamily="34" charset="0"/>
            </a:endParaRPr>
          </a:p>
        </p:txBody>
      </p:sp>
      <p:sp>
        <p:nvSpPr>
          <p:cNvPr id="15" name="TextBox 14"/>
          <p:cNvSpPr txBox="1"/>
          <p:nvPr/>
        </p:nvSpPr>
        <p:spPr>
          <a:xfrm>
            <a:off x="5434988" y="5181600"/>
            <a:ext cx="2895600" cy="520312"/>
          </a:xfrm>
          <a:prstGeom prst="rect">
            <a:avLst/>
          </a:prstGeom>
          <a:solidFill>
            <a:schemeClr val="bg1"/>
          </a:solidFill>
        </p:spPr>
        <p:txBody>
          <a:bodyPr wrap="square" tIns="90000" bIns="90000" rtlCol="0" anchor="t">
            <a:spAutoFit/>
          </a:bodyPr>
          <a:lstStyle/>
          <a:p>
            <a:r>
              <a:rPr lang="en-US" sz="1100" dirty="0">
                <a:solidFill>
                  <a:srgbClr val="000000"/>
                </a:solidFill>
                <a:latin typeface="Arial" pitchFamily="34" charset="0"/>
                <a:cs typeface="Arial" pitchFamily="34" charset="0"/>
              </a:rPr>
              <a:t>All Shares Index (Market Cap Weighted)</a:t>
            </a:r>
          </a:p>
          <a:p>
            <a:endParaRPr lang="en-US" sz="11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0188512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Closer Look: Market Segmentation</a:t>
            </a:r>
          </a:p>
        </p:txBody>
      </p:sp>
      <p:sp>
        <p:nvSpPr>
          <p:cNvPr id="4" name="TextBox 3"/>
          <p:cNvSpPr txBox="1"/>
          <p:nvPr/>
        </p:nvSpPr>
        <p:spPr>
          <a:xfrm>
            <a:off x="457200" y="1295400"/>
            <a:ext cx="5867400" cy="612645"/>
          </a:xfrm>
          <a:prstGeom prst="rect">
            <a:avLst/>
          </a:prstGeom>
          <a:noFill/>
        </p:spPr>
        <p:txBody>
          <a:bodyPr wrap="square" tIns="90000" bIns="90000" rtlCol="0" anchor="t">
            <a:spAutoFit/>
          </a:bodyPr>
          <a:lstStyle/>
          <a:p>
            <a:r>
              <a:rPr lang="en-US" sz="2800" b="1" dirty="0">
                <a:solidFill>
                  <a:srgbClr val="000000"/>
                </a:solidFill>
                <a:latin typeface="Arial" pitchFamily="34" charset="0"/>
                <a:cs typeface="Arial" pitchFamily="34" charset="0"/>
              </a:rPr>
              <a:t>What about Auction Market? </a:t>
            </a:r>
          </a:p>
        </p:txBody>
      </p:sp>
      <p:sp>
        <p:nvSpPr>
          <p:cNvPr id="5" name="TextBox 4"/>
          <p:cNvSpPr txBox="1"/>
          <p:nvPr/>
        </p:nvSpPr>
        <p:spPr>
          <a:xfrm>
            <a:off x="762000" y="2239223"/>
            <a:ext cx="8534400" cy="1043532"/>
          </a:xfrm>
          <a:prstGeom prst="rect">
            <a:avLst/>
          </a:prstGeom>
          <a:noFill/>
        </p:spPr>
        <p:txBody>
          <a:bodyPr wrap="square" tIns="90000" bIns="90000" rtlCol="0" anchor="t">
            <a:spAutoFit/>
          </a:bodyPr>
          <a:lstStyle/>
          <a:p>
            <a:pPr marL="285750" indent="-285750">
              <a:buFontTx/>
              <a:buChar char="-"/>
            </a:pPr>
            <a:r>
              <a:rPr lang="en-US" sz="1400" dirty="0">
                <a:solidFill>
                  <a:srgbClr val="000000"/>
                </a:solidFill>
                <a:latin typeface="Arial" pitchFamily="34" charset="0"/>
                <a:cs typeface="Arial" pitchFamily="34" charset="0"/>
              </a:rPr>
              <a:t>Illiquid stocks (failed to meet premier and auction criteria);</a:t>
            </a:r>
          </a:p>
          <a:p>
            <a:pPr marL="285750" indent="-285750">
              <a:buFontTx/>
              <a:buChar char="-"/>
            </a:pPr>
            <a:r>
              <a:rPr lang="en-US" sz="1400" dirty="0">
                <a:solidFill>
                  <a:srgbClr val="000000"/>
                </a:solidFill>
                <a:latin typeface="Arial" pitchFamily="34" charset="0"/>
                <a:cs typeface="Arial" pitchFamily="34" charset="0"/>
              </a:rPr>
              <a:t>Two auctions per day (call market), as opposed to continuous trading. </a:t>
            </a:r>
          </a:p>
          <a:p>
            <a:pPr marL="285750" indent="-285750">
              <a:buFontTx/>
              <a:buChar char="-"/>
            </a:pPr>
            <a:r>
              <a:rPr lang="en-US" sz="1400" dirty="0">
                <a:solidFill>
                  <a:srgbClr val="000000"/>
                </a:solidFill>
                <a:latin typeface="Arial" pitchFamily="34" charset="0"/>
                <a:cs typeface="Arial" pitchFamily="34" charset="0"/>
              </a:rPr>
              <a:t>Each Auction takes 15 minutes;</a:t>
            </a:r>
          </a:p>
          <a:p>
            <a:pPr marL="285750" indent="-285750">
              <a:buFontTx/>
              <a:buChar char="-"/>
            </a:pPr>
            <a:r>
              <a:rPr lang="en-US" sz="1400" dirty="0">
                <a:solidFill>
                  <a:srgbClr val="000000"/>
                </a:solidFill>
                <a:latin typeface="Arial" pitchFamily="34" charset="0"/>
                <a:cs typeface="Arial" pitchFamily="34" charset="0"/>
              </a:rPr>
              <a:t>Auction Market will not be represented by any index.</a:t>
            </a:r>
          </a:p>
        </p:txBody>
      </p:sp>
    </p:spTree>
    <p:extLst>
      <p:ext uri="{BB962C8B-B14F-4D97-AF65-F5344CB8AC3E}">
        <p14:creationId xmlns:p14="http://schemas.microsoft.com/office/powerpoint/2010/main" val="218820077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Overview of Main Aspects of MD-2 Scope</a:t>
            </a:r>
          </a:p>
        </p:txBody>
      </p:sp>
      <p:sp>
        <p:nvSpPr>
          <p:cNvPr id="6" name="Rectangle 5"/>
          <p:cNvSpPr/>
          <p:nvPr/>
        </p:nvSpPr>
        <p:spPr>
          <a:xfrm>
            <a:off x="495487" y="1504712"/>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t" anchorCtr="0"/>
          <a:lstStyle/>
          <a:p>
            <a:pPr algn="ctr"/>
            <a:r>
              <a:rPr lang="en-ZA" sz="1400" b="1" dirty="0">
                <a:solidFill>
                  <a:srgbClr val="000000"/>
                </a:solidFill>
                <a:latin typeface="Arial" pitchFamily="34" charset="0"/>
                <a:cs typeface="Arial" pitchFamily="34" charset="0"/>
              </a:rPr>
              <a:t>Buy-in Board</a:t>
            </a: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888" name="Rectangle 887"/>
          <p:cNvSpPr/>
          <p:nvPr/>
        </p:nvSpPr>
        <p:spPr>
          <a:xfrm>
            <a:off x="794018" y="2622408"/>
            <a:ext cx="1044000" cy="648000"/>
          </a:xfrm>
          <a:prstGeom prst="rect">
            <a:avLst/>
          </a:prstGeom>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89999" rIns="0" bIns="89999" rtlCol="0" anchor="ctr" anchorCtr="0"/>
          <a:lstStyle/>
          <a:p>
            <a:pPr algn="ctr"/>
            <a:r>
              <a:rPr lang="en-ZA" sz="1100" b="1" dirty="0">
                <a:solidFill>
                  <a:schemeClr val="bg2"/>
                </a:solidFill>
                <a:latin typeface="Arial" pitchFamily="34" charset="0"/>
                <a:cs typeface="Arial" pitchFamily="34" charset="0"/>
              </a:rPr>
              <a:t>T+3 general security board</a:t>
            </a:r>
          </a:p>
        </p:txBody>
      </p:sp>
      <p:sp>
        <p:nvSpPr>
          <p:cNvPr id="889" name="Rectangle 888"/>
          <p:cNvSpPr/>
          <p:nvPr/>
        </p:nvSpPr>
        <p:spPr>
          <a:xfrm>
            <a:off x="2078311" y="2622408"/>
            <a:ext cx="955344" cy="648000"/>
          </a:xfrm>
          <a:prstGeom prst="rect">
            <a:avLst/>
          </a:prstGeom>
          <a:solidFill>
            <a:srgbClr val="F9EFBD"/>
          </a:solidFill>
          <a:ln w="9525">
            <a:solidFill>
              <a:srgbClr val="F9EFB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89999" rIns="0" bIns="89999" rtlCol="0" anchor="ctr" anchorCtr="0"/>
          <a:lstStyle/>
          <a:p>
            <a:pPr algn="ctr"/>
            <a:r>
              <a:rPr lang="en-ZA" sz="1100" b="1" dirty="0">
                <a:solidFill>
                  <a:srgbClr val="000000"/>
                </a:solidFill>
                <a:latin typeface="Arial" pitchFamily="34" charset="0"/>
                <a:cs typeface="Arial" pitchFamily="34" charset="0"/>
              </a:rPr>
              <a:t>T+1 special buy-in board</a:t>
            </a:r>
          </a:p>
        </p:txBody>
      </p:sp>
      <p:sp>
        <p:nvSpPr>
          <p:cNvPr id="927" name="NumberBall"/>
          <p:cNvSpPr>
            <a:spLocks noChangeArrowheads="1"/>
          </p:cNvSpPr>
          <p:nvPr/>
        </p:nvSpPr>
        <p:spPr bwMode="gray">
          <a:xfrm>
            <a:off x="347849" y="1398018"/>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1</a:t>
            </a:r>
          </a:p>
        </p:txBody>
      </p:sp>
      <p:sp>
        <p:nvSpPr>
          <p:cNvPr id="105" name="Rectangle 104"/>
          <p:cNvSpPr/>
          <p:nvPr/>
        </p:nvSpPr>
        <p:spPr>
          <a:xfrm>
            <a:off x="3539874" y="1516135"/>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p:txBody>
      </p:sp>
      <p:sp>
        <p:nvSpPr>
          <p:cNvPr id="106" name="NumberBall"/>
          <p:cNvSpPr>
            <a:spLocks noChangeArrowheads="1"/>
          </p:cNvSpPr>
          <p:nvPr/>
        </p:nvSpPr>
        <p:spPr bwMode="gray">
          <a:xfrm>
            <a:off x="3386348" y="1375278"/>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2</a:t>
            </a:r>
          </a:p>
        </p:txBody>
      </p:sp>
      <p:sp>
        <p:nvSpPr>
          <p:cNvPr id="107" name="TextBox 106"/>
          <p:cNvSpPr txBox="1"/>
          <p:nvPr/>
        </p:nvSpPr>
        <p:spPr>
          <a:xfrm>
            <a:off x="3949596" y="1522915"/>
            <a:ext cx="1882630" cy="828089"/>
          </a:xfrm>
          <a:prstGeom prst="rect">
            <a:avLst/>
          </a:prstGeom>
          <a:noFill/>
        </p:spPr>
        <p:txBody>
          <a:bodyPr wrap="square" tIns="90000" bIns="90000" rtlCol="0" anchor="t">
            <a:spAutoFit/>
          </a:bodyPr>
          <a:lstStyle/>
          <a:p>
            <a:pPr algn="ctr"/>
            <a:r>
              <a:rPr lang="en-US" sz="1400" b="1" dirty="0">
                <a:solidFill>
                  <a:srgbClr val="000000"/>
                </a:solidFill>
                <a:latin typeface="Arial" pitchFamily="34" charset="0"/>
                <a:cs typeface="Arial" pitchFamily="34" charset="0"/>
              </a:rPr>
              <a:t>Market Segmentation/New Indices</a:t>
            </a:r>
          </a:p>
        </p:txBody>
      </p:sp>
      <p:pic>
        <p:nvPicPr>
          <p:cNvPr id="10" name="Picture 9"/>
          <p:cNvPicPr>
            <a:picLocks noChangeAspect="1"/>
          </p:cNvPicPr>
          <p:nvPr/>
        </p:nvPicPr>
        <p:blipFill>
          <a:blip r:embed="rId2"/>
          <a:stretch>
            <a:fillRect/>
          </a:stretch>
        </p:blipFill>
        <p:spPr>
          <a:xfrm>
            <a:off x="3602018" y="2306391"/>
            <a:ext cx="2660759" cy="1130164"/>
          </a:xfrm>
          <a:prstGeom prst="rect">
            <a:avLst/>
          </a:prstGeom>
        </p:spPr>
      </p:pic>
      <p:sp>
        <p:nvSpPr>
          <p:cNvPr id="113" name="Rectangle 112"/>
          <p:cNvSpPr/>
          <p:nvPr/>
        </p:nvSpPr>
        <p:spPr>
          <a:xfrm>
            <a:off x="6615847" y="1522915"/>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116" name="NumberBall"/>
          <p:cNvSpPr>
            <a:spLocks noChangeArrowheads="1"/>
          </p:cNvSpPr>
          <p:nvPr/>
        </p:nvSpPr>
        <p:spPr bwMode="gray">
          <a:xfrm>
            <a:off x="6468209" y="1416221"/>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smtClean="0">
                <a:solidFill>
                  <a:srgbClr val="FFFFFF"/>
                </a:solidFill>
                <a:latin typeface="Arial" pitchFamily="34" charset="0"/>
                <a:cs typeface="Arial" pitchFamily="34" charset="0"/>
              </a:rPr>
              <a:t>3</a:t>
            </a:r>
            <a:endParaRPr lang="en-US" sz="1600" b="1" dirty="0">
              <a:solidFill>
                <a:srgbClr val="FFFFFF"/>
              </a:solidFill>
              <a:latin typeface="Arial" pitchFamily="34" charset="0"/>
              <a:cs typeface="Arial" pitchFamily="34" charset="0"/>
            </a:endParaRPr>
          </a:p>
        </p:txBody>
      </p:sp>
      <p:sp>
        <p:nvSpPr>
          <p:cNvPr id="117" name="TextBox 116"/>
          <p:cNvSpPr txBox="1"/>
          <p:nvPr/>
        </p:nvSpPr>
        <p:spPr>
          <a:xfrm>
            <a:off x="6890273" y="1530965"/>
            <a:ext cx="2406784" cy="397201"/>
          </a:xfrm>
          <a:prstGeom prst="rect">
            <a:avLst/>
          </a:prstGeom>
          <a:noFill/>
        </p:spPr>
        <p:txBody>
          <a:bodyPr wrap="square" tIns="90000" bIns="90000" rtlCol="0" anchor="t">
            <a:spAutoFit/>
          </a:bodyPr>
          <a:lstStyle/>
          <a:p>
            <a:pPr algn="ctr"/>
            <a:r>
              <a:rPr lang="en-US" sz="1400" b="1" dirty="0">
                <a:solidFill>
                  <a:srgbClr val="000000"/>
                </a:solidFill>
                <a:latin typeface="Arial" pitchFamily="34" charset="0"/>
                <a:cs typeface="Arial" pitchFamily="34" charset="0"/>
              </a:rPr>
              <a:t>Circuit breakers</a:t>
            </a:r>
          </a:p>
        </p:txBody>
      </p:sp>
      <p:pic>
        <p:nvPicPr>
          <p:cNvPr id="19" name="Picture 18"/>
          <p:cNvPicPr>
            <a:picLocks noChangeAspect="1"/>
          </p:cNvPicPr>
          <p:nvPr/>
        </p:nvPicPr>
        <p:blipFill>
          <a:blip r:embed="rId3"/>
          <a:stretch>
            <a:fillRect/>
          </a:stretch>
        </p:blipFill>
        <p:spPr>
          <a:xfrm>
            <a:off x="7656381" y="2512915"/>
            <a:ext cx="846417" cy="858720"/>
          </a:xfrm>
          <a:prstGeom prst="rect">
            <a:avLst/>
          </a:prstGeom>
        </p:spPr>
      </p:pic>
      <p:cxnSp>
        <p:nvCxnSpPr>
          <p:cNvPr id="25" name="Straight Arrow Connector 24"/>
          <p:cNvCxnSpPr>
            <a:cxnSpLocks/>
          </p:cNvCxnSpPr>
          <p:nvPr/>
        </p:nvCxnSpPr>
        <p:spPr>
          <a:xfrm flipV="1">
            <a:off x="7607458" y="2942275"/>
            <a:ext cx="0" cy="329708"/>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22" name="Straight Arrow Connector 121"/>
          <p:cNvCxnSpPr>
            <a:cxnSpLocks/>
          </p:cNvCxnSpPr>
          <p:nvPr/>
        </p:nvCxnSpPr>
        <p:spPr>
          <a:xfrm>
            <a:off x="7430380" y="2574497"/>
            <a:ext cx="0" cy="74132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4572937" y="2510577"/>
            <a:ext cx="370937" cy="77919"/>
          </a:xfrm>
          <a:prstGeom prst="rect">
            <a:avLst/>
          </a:prstGeom>
          <a:solidFill>
            <a:schemeClr val="bg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600" b="1" dirty="0">
                <a:solidFill>
                  <a:srgbClr val="000000"/>
                </a:solidFill>
                <a:latin typeface="Arial" pitchFamily="34" charset="0"/>
                <a:cs typeface="Arial" pitchFamily="34" charset="0"/>
              </a:rPr>
              <a:t>Main</a:t>
            </a:r>
          </a:p>
        </p:txBody>
      </p:sp>
      <p:sp>
        <p:nvSpPr>
          <p:cNvPr id="129" name="Rectangle 128"/>
          <p:cNvSpPr/>
          <p:nvPr/>
        </p:nvSpPr>
        <p:spPr>
          <a:xfrm>
            <a:off x="452438" y="3896601"/>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130" name="NumberBall"/>
          <p:cNvSpPr>
            <a:spLocks noChangeArrowheads="1"/>
          </p:cNvSpPr>
          <p:nvPr/>
        </p:nvSpPr>
        <p:spPr bwMode="gray">
          <a:xfrm>
            <a:off x="304800" y="3789907"/>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smtClean="0">
                <a:solidFill>
                  <a:srgbClr val="FFFFFF"/>
                </a:solidFill>
                <a:latin typeface="Arial" pitchFamily="34" charset="0"/>
                <a:cs typeface="Arial" pitchFamily="34" charset="0"/>
              </a:rPr>
              <a:t>4</a:t>
            </a:r>
            <a:endParaRPr lang="en-US" sz="1600" b="1" dirty="0">
              <a:solidFill>
                <a:srgbClr val="FFFFFF"/>
              </a:solidFill>
              <a:latin typeface="Arial" pitchFamily="34" charset="0"/>
              <a:cs typeface="Arial" pitchFamily="34" charset="0"/>
            </a:endParaRPr>
          </a:p>
        </p:txBody>
      </p:sp>
      <p:sp>
        <p:nvSpPr>
          <p:cNvPr id="131" name="TextBox 130"/>
          <p:cNvSpPr txBox="1"/>
          <p:nvPr/>
        </p:nvSpPr>
        <p:spPr>
          <a:xfrm>
            <a:off x="726864" y="3904651"/>
            <a:ext cx="2406784" cy="828089"/>
          </a:xfrm>
          <a:prstGeom prst="rect">
            <a:avLst/>
          </a:prstGeom>
          <a:noFill/>
        </p:spPr>
        <p:txBody>
          <a:bodyPr wrap="square" tIns="90000" bIns="90000" rtlCol="0" anchor="t">
            <a:spAutoFit/>
          </a:bodyPr>
          <a:lstStyle/>
          <a:p>
            <a:pPr algn="ctr"/>
            <a:r>
              <a:rPr lang="en-US" sz="1400" b="1" dirty="0">
                <a:solidFill>
                  <a:srgbClr val="000000"/>
                </a:solidFill>
                <a:latin typeface="Arial" pitchFamily="34" charset="0"/>
                <a:cs typeface="Arial" pitchFamily="34" charset="0"/>
              </a:rPr>
              <a:t>OTC platform will be available for non-listed securities </a:t>
            </a:r>
          </a:p>
        </p:txBody>
      </p:sp>
      <p:pic>
        <p:nvPicPr>
          <p:cNvPr id="33" name="Picture 32"/>
          <p:cNvPicPr>
            <a:picLocks noChangeAspect="1"/>
          </p:cNvPicPr>
          <p:nvPr/>
        </p:nvPicPr>
        <p:blipFill>
          <a:blip r:embed="rId4"/>
          <a:stretch>
            <a:fillRect/>
          </a:stretch>
        </p:blipFill>
        <p:spPr>
          <a:xfrm>
            <a:off x="1355956" y="4633328"/>
            <a:ext cx="1148599" cy="1059560"/>
          </a:xfrm>
          <a:prstGeom prst="rect">
            <a:avLst/>
          </a:prstGeom>
        </p:spPr>
      </p:pic>
      <p:sp>
        <p:nvSpPr>
          <p:cNvPr id="133" name="Rectangle 132"/>
          <p:cNvSpPr/>
          <p:nvPr/>
        </p:nvSpPr>
        <p:spPr>
          <a:xfrm>
            <a:off x="3565957" y="3904651"/>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134" name="NumberBall"/>
          <p:cNvSpPr>
            <a:spLocks noChangeArrowheads="1"/>
          </p:cNvSpPr>
          <p:nvPr/>
        </p:nvSpPr>
        <p:spPr bwMode="gray">
          <a:xfrm>
            <a:off x="3467266" y="3797957"/>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smtClean="0">
                <a:solidFill>
                  <a:srgbClr val="FFFFFF"/>
                </a:solidFill>
                <a:latin typeface="Arial" pitchFamily="34" charset="0"/>
                <a:cs typeface="Arial" pitchFamily="34" charset="0"/>
              </a:rPr>
              <a:t>5</a:t>
            </a:r>
            <a:endParaRPr lang="en-US" sz="1600" b="1" dirty="0">
              <a:solidFill>
                <a:srgbClr val="FFFFFF"/>
              </a:solidFill>
              <a:latin typeface="Arial" pitchFamily="34" charset="0"/>
              <a:cs typeface="Arial" pitchFamily="34" charset="0"/>
            </a:endParaRPr>
          </a:p>
        </p:txBody>
      </p:sp>
      <p:sp>
        <p:nvSpPr>
          <p:cNvPr id="135" name="TextBox 134"/>
          <p:cNvSpPr txBox="1"/>
          <p:nvPr/>
        </p:nvSpPr>
        <p:spPr>
          <a:xfrm>
            <a:off x="3702802" y="3933701"/>
            <a:ext cx="2730895" cy="828089"/>
          </a:xfrm>
          <a:prstGeom prst="rect">
            <a:avLst/>
          </a:prstGeom>
          <a:noFill/>
        </p:spPr>
        <p:txBody>
          <a:bodyPr wrap="square" tIns="90000" bIns="90000" rtlCol="0" anchor="t">
            <a:spAutoFit/>
          </a:bodyPr>
          <a:lstStyle/>
          <a:p>
            <a:pPr algn="ctr"/>
            <a:r>
              <a:rPr lang="en-US" sz="1400" b="1" dirty="0">
                <a:solidFill>
                  <a:srgbClr val="000000"/>
                </a:solidFill>
                <a:latin typeface="Arial" pitchFamily="34" charset="0"/>
                <a:cs typeface="Arial" pitchFamily="34" charset="0"/>
              </a:rPr>
              <a:t>Off-Market trades processing will be streamlined through automation</a:t>
            </a:r>
          </a:p>
        </p:txBody>
      </p:sp>
      <p:pic>
        <p:nvPicPr>
          <p:cNvPr id="34" name="Picture 33"/>
          <p:cNvPicPr>
            <a:picLocks noChangeAspect="1"/>
          </p:cNvPicPr>
          <p:nvPr/>
        </p:nvPicPr>
        <p:blipFill>
          <a:blip r:embed="rId5"/>
          <a:stretch>
            <a:fillRect/>
          </a:stretch>
        </p:blipFill>
        <p:spPr>
          <a:xfrm>
            <a:off x="4214428" y="4719940"/>
            <a:ext cx="1756955" cy="993175"/>
          </a:xfrm>
          <a:prstGeom prst="rect">
            <a:avLst/>
          </a:prstGeom>
        </p:spPr>
      </p:pic>
      <p:sp>
        <p:nvSpPr>
          <p:cNvPr id="38" name="Oval 37">
            <a:extLst>
              <a:ext uri="{FF2B5EF4-FFF2-40B4-BE49-F238E27FC236}">
                <a16:creationId xmlns:a16="http://schemas.microsoft.com/office/drawing/2014/main" id="{62B11294-44F7-4638-9557-1AB56D3C35E7}"/>
              </a:ext>
            </a:extLst>
          </p:cNvPr>
          <p:cNvSpPr/>
          <p:nvPr/>
        </p:nvSpPr>
        <p:spPr>
          <a:xfrm>
            <a:off x="6650604" y="1184806"/>
            <a:ext cx="2759909" cy="2711795"/>
          </a:xfrm>
          <a:prstGeom prst="ellipse">
            <a:avLst/>
          </a:prstGeom>
          <a:noFill/>
          <a:ln w="28575">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59933612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Closer Look: Circuit Breakers</a:t>
            </a:r>
          </a:p>
        </p:txBody>
      </p:sp>
      <p:sp>
        <p:nvSpPr>
          <p:cNvPr id="3" name="Rectangle 2"/>
          <p:cNvSpPr/>
          <p:nvPr/>
        </p:nvSpPr>
        <p:spPr>
          <a:xfrm>
            <a:off x="1301431" y="2709726"/>
            <a:ext cx="1097280" cy="3672000"/>
          </a:xfrm>
          <a:prstGeom prst="rect">
            <a:avLst/>
          </a:prstGeom>
          <a:solidFill>
            <a:srgbClr val="79A2B3"/>
          </a:solidFill>
          <a:ln w="9525">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1100" b="1" dirty="0">
                <a:solidFill>
                  <a:schemeClr val="bg1"/>
                </a:solidFill>
                <a:latin typeface="Arial" pitchFamily="34" charset="0"/>
                <a:cs typeface="Arial" pitchFamily="34" charset="0"/>
              </a:rPr>
              <a:t>Single Security Circuit Breakers</a:t>
            </a:r>
          </a:p>
        </p:txBody>
      </p:sp>
      <p:sp>
        <p:nvSpPr>
          <p:cNvPr id="4" name="Rectangle 3"/>
          <p:cNvSpPr/>
          <p:nvPr/>
        </p:nvSpPr>
        <p:spPr>
          <a:xfrm>
            <a:off x="2408663" y="2709726"/>
            <a:ext cx="6545765" cy="3672000"/>
          </a:xfrm>
          <a:prstGeom prst="rect">
            <a:avLst/>
          </a:prstGeom>
          <a:noFill/>
          <a:ln w="9525">
            <a:solidFill>
              <a:srgbClr val="B2B2B2"/>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marL="288925" lvl="1" indent="-174625" fontAlgn="base">
              <a:spcAft>
                <a:spcPts val="600"/>
              </a:spcAft>
              <a:buClr>
                <a:srgbClr val="002060"/>
              </a:buClr>
              <a:buSzPct val="100000"/>
              <a:buFont typeface="Arial"/>
              <a:buChar char="•"/>
            </a:pPr>
            <a:endParaRPr lang="en-US" sz="1400" dirty="0">
              <a:solidFill>
                <a:srgbClr val="000000"/>
              </a:solidFill>
              <a:latin typeface="Arial"/>
              <a:cs typeface="Arial" pitchFamily="34" charset="0"/>
            </a:endParaRPr>
          </a:p>
          <a:p>
            <a:pPr marL="288925" lvl="1" indent="-174625" algn="just" fontAlgn="base">
              <a:spcAft>
                <a:spcPts val="600"/>
              </a:spcAft>
              <a:buClr>
                <a:srgbClr val="002060"/>
              </a:buClr>
              <a:buSzPct val="100000"/>
              <a:buFont typeface="Arial"/>
              <a:buChar char="•"/>
            </a:pPr>
            <a:r>
              <a:rPr lang="en-US" sz="1400" dirty="0">
                <a:solidFill>
                  <a:srgbClr val="000000"/>
                </a:solidFill>
                <a:latin typeface="Arial"/>
                <a:cs typeface="Arial" pitchFamily="34" charset="0"/>
              </a:rPr>
              <a:t>D</a:t>
            </a:r>
            <a:r>
              <a:rPr lang="en-US" sz="1400" dirty="0">
                <a:solidFill>
                  <a:srgbClr val="000000"/>
                </a:solidFill>
                <a:cs typeface="Arial" pitchFamily="34" charset="0"/>
              </a:rPr>
              <a:t>ynamic circuit breakers apply for listed securities in the Premier and Main markets.</a:t>
            </a:r>
          </a:p>
          <a:p>
            <a:pPr marL="288925" lvl="1" indent="-174625" algn="just" fontAlgn="base">
              <a:spcAft>
                <a:spcPts val="600"/>
              </a:spcAft>
              <a:buClr>
                <a:srgbClr val="002060"/>
              </a:buClr>
              <a:buSzPct val="100000"/>
              <a:buFont typeface="Arial"/>
              <a:buChar char="•"/>
            </a:pPr>
            <a:r>
              <a:rPr lang="en-US" sz="1400" dirty="0">
                <a:solidFill>
                  <a:srgbClr val="000000"/>
                </a:solidFill>
                <a:cs typeface="Arial" pitchFamily="34" charset="0"/>
              </a:rPr>
              <a:t>A movement of ±5% versus the reference price will suspend continuous trading and trigger a 2-minute long call auction. </a:t>
            </a:r>
          </a:p>
          <a:p>
            <a:pPr marL="288925" lvl="1" indent="-174625" algn="just" fontAlgn="base">
              <a:spcAft>
                <a:spcPts val="600"/>
              </a:spcAft>
              <a:buClr>
                <a:srgbClr val="002060"/>
              </a:buClr>
              <a:buSzPct val="100000"/>
              <a:buFont typeface="Arial"/>
              <a:buChar char="•"/>
            </a:pPr>
            <a:r>
              <a:rPr lang="en-US" sz="1400" dirty="0">
                <a:solidFill>
                  <a:schemeClr val="tx1"/>
                </a:solidFill>
                <a:latin typeface="Arial" pitchFamily="34" charset="0"/>
                <a:cs typeface="Arial" pitchFamily="34" charset="0"/>
              </a:rPr>
              <a:t>The result of the circuit breaker call auction will be used as the new reference price, in which the next ±5% trigger will be based on. </a:t>
            </a:r>
          </a:p>
          <a:p>
            <a:pPr marL="288925" lvl="1" indent="-174625" algn="just" fontAlgn="base">
              <a:spcAft>
                <a:spcPts val="600"/>
              </a:spcAft>
              <a:buClr>
                <a:srgbClr val="002060"/>
              </a:buClr>
              <a:buSzPct val="100000"/>
              <a:buFont typeface="Arial"/>
              <a:buChar char="•"/>
            </a:pPr>
            <a:r>
              <a:rPr lang="en-US" sz="1400" dirty="0">
                <a:solidFill>
                  <a:schemeClr val="tx1"/>
                </a:solidFill>
                <a:latin typeface="Arial" pitchFamily="34" charset="0"/>
                <a:cs typeface="Arial" pitchFamily="34" charset="0"/>
              </a:rPr>
              <a:t>If a call auction does not get uncrossed, trading will resume based on the price that halted trading (last traded price/trigger price) and use it as a new reference price. </a:t>
            </a:r>
          </a:p>
          <a:p>
            <a:pPr marL="288925" lvl="1" indent="-174625" algn="just" fontAlgn="base">
              <a:spcAft>
                <a:spcPts val="600"/>
              </a:spcAft>
              <a:buClr>
                <a:srgbClr val="002060"/>
              </a:buClr>
              <a:buSzPct val="100000"/>
              <a:buFont typeface="Arial"/>
              <a:buChar char="•"/>
            </a:pPr>
            <a:r>
              <a:rPr lang="en-US" sz="1400" dirty="0">
                <a:solidFill>
                  <a:schemeClr val="tx1"/>
                </a:solidFill>
                <a:latin typeface="Arial" pitchFamily="34" charset="0"/>
                <a:cs typeface="Arial" pitchFamily="34" charset="0"/>
              </a:rPr>
              <a:t>Unlimited number of circuit breaker auctions can be applied throughout the continuous trading session.</a:t>
            </a:r>
          </a:p>
          <a:p>
            <a:pPr marL="288925" lvl="1" indent="-174625" fontAlgn="base">
              <a:spcAft>
                <a:spcPts val="600"/>
              </a:spcAft>
              <a:buClr>
                <a:srgbClr val="002060"/>
              </a:buClr>
              <a:buSzPct val="100000"/>
              <a:buFont typeface="Arial"/>
              <a:buChar char="•"/>
            </a:pPr>
            <a:endParaRPr lang="en-US" sz="1400" dirty="0">
              <a:solidFill>
                <a:schemeClr val="tx1"/>
              </a:solidFill>
              <a:latin typeface="Arial" pitchFamily="34" charset="0"/>
              <a:cs typeface="Arial" pitchFamily="34" charset="0"/>
            </a:endParaRPr>
          </a:p>
        </p:txBody>
      </p:sp>
      <p:sp>
        <p:nvSpPr>
          <p:cNvPr id="5" name="Rectangle 4"/>
          <p:cNvSpPr/>
          <p:nvPr/>
        </p:nvSpPr>
        <p:spPr>
          <a:xfrm>
            <a:off x="520861" y="1574157"/>
            <a:ext cx="1099595" cy="822960"/>
          </a:xfrm>
          <a:prstGeom prst="rect">
            <a:avLst/>
          </a:prstGeom>
          <a:solidFill>
            <a:srgbClr val="002060"/>
          </a:solidFill>
          <a:ln w="9525">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1400" b="1" dirty="0">
                <a:solidFill>
                  <a:schemeClr val="bg1"/>
                </a:solidFill>
                <a:latin typeface="Arial" pitchFamily="34" charset="0"/>
                <a:cs typeface="Arial" pitchFamily="34" charset="0"/>
              </a:rPr>
              <a:t>Objective</a:t>
            </a:r>
          </a:p>
        </p:txBody>
      </p:sp>
      <p:sp>
        <p:nvSpPr>
          <p:cNvPr id="6" name="Rectangle 5"/>
          <p:cNvSpPr/>
          <p:nvPr/>
        </p:nvSpPr>
        <p:spPr>
          <a:xfrm>
            <a:off x="1620456" y="1574157"/>
            <a:ext cx="7384648" cy="822960"/>
          </a:xfrm>
          <a:prstGeom prst="rect">
            <a:avLst/>
          </a:prstGeom>
          <a:noFill/>
          <a:ln w="9525">
            <a:solidFill>
              <a:srgbClr val="D8CEB8"/>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marL="288925" lvl="1" indent="-174625" fontAlgn="base">
              <a:buClr>
                <a:srgbClr val="002060"/>
              </a:buClr>
              <a:buSzPct val="100000"/>
              <a:buFont typeface="Arial"/>
              <a:buChar char="•"/>
            </a:pPr>
            <a:endParaRPr lang="en-US" sz="1400" dirty="0">
              <a:solidFill>
                <a:srgbClr val="000000"/>
              </a:solidFill>
              <a:cs typeface="Arial" pitchFamily="34" charset="0"/>
            </a:endParaRPr>
          </a:p>
          <a:p>
            <a:pPr marL="288925" lvl="1" indent="-174625" algn="just" fontAlgn="base">
              <a:buClr>
                <a:srgbClr val="002060"/>
              </a:buClr>
              <a:buSzPct val="100000"/>
              <a:buFont typeface="Arial"/>
              <a:buChar char="•"/>
            </a:pPr>
            <a:endParaRPr lang="en-US" sz="1400" dirty="0">
              <a:solidFill>
                <a:srgbClr val="000000"/>
              </a:solidFill>
              <a:cs typeface="Arial" pitchFamily="34" charset="0"/>
            </a:endParaRPr>
          </a:p>
          <a:p>
            <a:pPr marL="288925" lvl="1" indent="-174625" algn="just" fontAlgn="base">
              <a:buClr>
                <a:srgbClr val="002060"/>
              </a:buClr>
              <a:buSzPct val="100000"/>
              <a:buFont typeface="Arial"/>
              <a:buChar char="•"/>
            </a:pPr>
            <a:r>
              <a:rPr lang="en-US" sz="1400" dirty="0">
                <a:solidFill>
                  <a:srgbClr val="000000"/>
                </a:solidFill>
                <a:cs typeface="Arial" pitchFamily="34" charset="0"/>
              </a:rPr>
              <a:t>Security CBs: Provide controlled method of eliminating excessive price speculation while ensuring continuous trading. </a:t>
            </a:r>
            <a:endParaRPr lang="en-US" sz="1400" dirty="0">
              <a:solidFill>
                <a:srgbClr val="FF0000"/>
              </a:solidFill>
              <a:cs typeface="Arial" pitchFamily="34" charset="0"/>
            </a:endParaRPr>
          </a:p>
          <a:p>
            <a:pPr marL="114300" lvl="1" fontAlgn="base">
              <a:buClr>
                <a:srgbClr val="002060"/>
              </a:buClr>
              <a:buSzPct val="100000"/>
            </a:pPr>
            <a:endParaRPr lang="en-US" sz="1400" dirty="0">
              <a:solidFill>
                <a:srgbClr val="000000"/>
              </a:solidFill>
              <a:latin typeface="Arial"/>
              <a:cs typeface="Arial" pitchFamily="34" charset="0"/>
            </a:endParaRPr>
          </a:p>
        </p:txBody>
      </p:sp>
      <p:sp>
        <p:nvSpPr>
          <p:cNvPr id="7" name="Rectangle 6"/>
          <p:cNvSpPr/>
          <p:nvPr/>
        </p:nvSpPr>
        <p:spPr>
          <a:xfrm>
            <a:off x="539447" y="2620537"/>
            <a:ext cx="631431" cy="3840480"/>
          </a:xfrm>
          <a:prstGeom prst="rect">
            <a:avLst/>
          </a:prstGeom>
          <a:solidFill>
            <a:srgbClr val="002060"/>
          </a:solidFill>
          <a:ln w="9525">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vert="vert270" tIns="90000" bIns="90000" rtlCol="0" anchor="ctr" anchorCtr="0"/>
          <a:lstStyle/>
          <a:p>
            <a:pPr algn="ctr"/>
            <a:r>
              <a:rPr lang="en-US" sz="1400" b="1" dirty="0">
                <a:solidFill>
                  <a:schemeClr val="bg1"/>
                </a:solidFill>
                <a:latin typeface="Arial" pitchFamily="34" charset="0"/>
                <a:cs typeface="Arial" pitchFamily="34" charset="0"/>
              </a:rPr>
              <a:t>Brief Description</a:t>
            </a:r>
          </a:p>
        </p:txBody>
      </p:sp>
      <p:sp>
        <p:nvSpPr>
          <p:cNvPr id="8" name="Rectangle 7"/>
          <p:cNvSpPr/>
          <p:nvPr/>
        </p:nvSpPr>
        <p:spPr>
          <a:xfrm>
            <a:off x="1170878" y="2620537"/>
            <a:ext cx="7863840" cy="3840480"/>
          </a:xfrm>
          <a:prstGeom prst="rect">
            <a:avLst/>
          </a:prstGeom>
          <a:no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
        <p:nvSpPr>
          <p:cNvPr id="9" name="Rectangle 8"/>
          <p:cNvSpPr/>
          <p:nvPr/>
        </p:nvSpPr>
        <p:spPr>
          <a:xfrm>
            <a:off x="6781800" y="304800"/>
            <a:ext cx="2668200" cy="457200"/>
          </a:xfrm>
          <a:prstGeom prst="rect">
            <a:avLst/>
          </a:prstGeom>
          <a:noFill/>
          <a:ln w="28575">
            <a:solidFill>
              <a:srgbClr val="FF0000"/>
            </a:solidFill>
            <a:prstDash val="lgDash"/>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1400" dirty="0">
                <a:solidFill>
                  <a:srgbClr val="000000"/>
                </a:solidFill>
                <a:latin typeface="Arial" pitchFamily="34" charset="0"/>
                <a:cs typeface="Arial" pitchFamily="34" charset="0"/>
              </a:rPr>
              <a:t>Single-Security CBs</a:t>
            </a:r>
          </a:p>
        </p:txBody>
      </p:sp>
    </p:spTree>
    <p:extLst>
      <p:ext uri="{BB962C8B-B14F-4D97-AF65-F5344CB8AC3E}">
        <p14:creationId xmlns:p14="http://schemas.microsoft.com/office/powerpoint/2010/main" val="427156196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Circuit Breakers: Closer Look</a:t>
            </a:r>
          </a:p>
        </p:txBody>
      </p:sp>
      <p:pic>
        <p:nvPicPr>
          <p:cNvPr id="8" name="Picture 7"/>
          <p:cNvPicPr>
            <a:picLocks noChangeAspect="1"/>
          </p:cNvPicPr>
          <p:nvPr/>
        </p:nvPicPr>
        <p:blipFill>
          <a:blip r:embed="rId2"/>
          <a:stretch>
            <a:fillRect/>
          </a:stretch>
        </p:blipFill>
        <p:spPr>
          <a:xfrm>
            <a:off x="1066800" y="1981200"/>
            <a:ext cx="7234237" cy="4005610"/>
          </a:xfrm>
          <a:prstGeom prst="rect">
            <a:avLst/>
          </a:prstGeom>
        </p:spPr>
      </p:pic>
      <p:sp>
        <p:nvSpPr>
          <p:cNvPr id="9" name="TextBox 8"/>
          <p:cNvSpPr txBox="1"/>
          <p:nvPr/>
        </p:nvSpPr>
        <p:spPr>
          <a:xfrm>
            <a:off x="1371600" y="5811292"/>
            <a:ext cx="2895600" cy="351035"/>
          </a:xfrm>
          <a:prstGeom prst="rect">
            <a:avLst/>
          </a:prstGeom>
          <a:noFill/>
        </p:spPr>
        <p:txBody>
          <a:bodyPr wrap="square" tIns="90000" bIns="90000" rtlCol="0" anchor="t">
            <a:spAutoFit/>
          </a:bodyPr>
          <a:lstStyle/>
          <a:p>
            <a:r>
              <a:rPr lang="en-US" sz="1100" dirty="0">
                <a:solidFill>
                  <a:srgbClr val="000000"/>
                </a:solidFill>
                <a:latin typeface="Arial" pitchFamily="34" charset="0"/>
                <a:cs typeface="Arial" pitchFamily="34" charset="0"/>
              </a:rPr>
              <a:t>Source: </a:t>
            </a:r>
            <a:r>
              <a:rPr lang="en-US" sz="1100" dirty="0" err="1">
                <a:solidFill>
                  <a:srgbClr val="000000"/>
                </a:solidFill>
                <a:latin typeface="Arial" pitchFamily="34" charset="0"/>
                <a:cs typeface="Arial" pitchFamily="34" charset="0"/>
              </a:rPr>
              <a:t>Boursa</a:t>
            </a:r>
            <a:r>
              <a:rPr lang="en-US" sz="1100" dirty="0">
                <a:solidFill>
                  <a:srgbClr val="000000"/>
                </a:solidFill>
                <a:latin typeface="Arial" pitchFamily="34" charset="0"/>
                <a:cs typeface="Arial" pitchFamily="34" charset="0"/>
              </a:rPr>
              <a:t> Kuwait</a:t>
            </a:r>
          </a:p>
        </p:txBody>
      </p:sp>
      <p:sp>
        <p:nvSpPr>
          <p:cNvPr id="3" name="TextBox 2"/>
          <p:cNvSpPr txBox="1"/>
          <p:nvPr/>
        </p:nvSpPr>
        <p:spPr>
          <a:xfrm>
            <a:off x="2590800" y="1258021"/>
            <a:ext cx="3581400" cy="458757"/>
          </a:xfrm>
          <a:prstGeom prst="rect">
            <a:avLst/>
          </a:prstGeom>
          <a:noFill/>
          <a:ln>
            <a:solidFill>
              <a:schemeClr val="tx1"/>
            </a:solidFill>
            <a:prstDash val="lgDash"/>
          </a:ln>
        </p:spPr>
        <p:txBody>
          <a:bodyPr wrap="square" tIns="90000" bIns="90000" rtlCol="0" anchor="t">
            <a:spAutoFit/>
          </a:bodyPr>
          <a:lstStyle/>
          <a:p>
            <a:pPr algn="ctr"/>
            <a:r>
              <a:rPr lang="en-US" b="1" dirty="0" smtClean="0">
                <a:solidFill>
                  <a:srgbClr val="FF0000"/>
                </a:solidFill>
                <a:latin typeface="Arial" pitchFamily="34" charset="0"/>
                <a:cs typeface="Arial" pitchFamily="34" charset="0"/>
              </a:rPr>
              <a:t>10% now (28/04/2019)</a:t>
            </a:r>
          </a:p>
        </p:txBody>
      </p:sp>
    </p:spTree>
    <p:extLst>
      <p:ext uri="{BB962C8B-B14F-4D97-AF65-F5344CB8AC3E}">
        <p14:creationId xmlns:p14="http://schemas.microsoft.com/office/powerpoint/2010/main" val="110203995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Circuit Breakers: Closer Look</a:t>
            </a:r>
          </a:p>
        </p:txBody>
      </p:sp>
      <p:sp>
        <p:nvSpPr>
          <p:cNvPr id="3" name="Rectangle 2"/>
          <p:cNvSpPr/>
          <p:nvPr/>
        </p:nvSpPr>
        <p:spPr>
          <a:xfrm>
            <a:off x="1301431" y="2709726"/>
            <a:ext cx="1097280" cy="3672000"/>
          </a:xfrm>
          <a:prstGeom prst="rect">
            <a:avLst/>
          </a:prstGeom>
          <a:solidFill>
            <a:srgbClr val="79A2B3"/>
          </a:solidFill>
          <a:ln w="9525">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1100" b="1" dirty="0">
                <a:solidFill>
                  <a:schemeClr val="bg1"/>
                </a:solidFill>
                <a:latin typeface="Arial" pitchFamily="34" charset="0"/>
                <a:cs typeface="Arial" pitchFamily="34" charset="0"/>
              </a:rPr>
              <a:t>Index Circuit Breakers</a:t>
            </a:r>
          </a:p>
        </p:txBody>
      </p:sp>
      <p:sp>
        <p:nvSpPr>
          <p:cNvPr id="4" name="Rectangle 3"/>
          <p:cNvSpPr/>
          <p:nvPr/>
        </p:nvSpPr>
        <p:spPr>
          <a:xfrm>
            <a:off x="2408663" y="2709726"/>
            <a:ext cx="6545765" cy="3672000"/>
          </a:xfrm>
          <a:prstGeom prst="rect">
            <a:avLst/>
          </a:prstGeom>
          <a:noFill/>
          <a:ln w="9525">
            <a:solidFill>
              <a:srgbClr val="B2B2B2"/>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t" anchorCtr="0"/>
          <a:lstStyle/>
          <a:p>
            <a:pPr marL="288925" lvl="1" indent="-174625" algn="just" fontAlgn="base">
              <a:spcAft>
                <a:spcPts val="600"/>
              </a:spcAft>
              <a:buClr>
                <a:srgbClr val="002060"/>
              </a:buClr>
              <a:buSzPct val="100000"/>
              <a:buFont typeface="Arial"/>
              <a:buChar char="•"/>
            </a:pPr>
            <a:r>
              <a:rPr lang="en-US" sz="1400" dirty="0">
                <a:solidFill>
                  <a:srgbClr val="000000"/>
                </a:solidFill>
                <a:latin typeface="Arial"/>
                <a:cs typeface="Arial" pitchFamily="34" charset="0"/>
              </a:rPr>
              <a:t>Index circuit breakers apply to both Premier and Main markets.</a:t>
            </a:r>
          </a:p>
          <a:p>
            <a:pPr marL="288925" lvl="1" indent="-174625" algn="just" fontAlgn="base">
              <a:spcAft>
                <a:spcPts val="600"/>
              </a:spcAft>
              <a:buClr>
                <a:srgbClr val="002060"/>
              </a:buClr>
              <a:buSzPct val="100000"/>
              <a:buFont typeface="Arial"/>
              <a:buChar char="•"/>
            </a:pPr>
            <a:r>
              <a:rPr lang="en-US" sz="1400" dirty="0">
                <a:solidFill>
                  <a:srgbClr val="000000"/>
                </a:solidFill>
                <a:latin typeface="Arial"/>
                <a:cs typeface="Arial" pitchFamily="34" charset="0"/>
              </a:rPr>
              <a:t> The following index circuit breakers will be set at the following levels:</a:t>
            </a:r>
          </a:p>
          <a:p>
            <a:pPr marL="746125" lvl="2" indent="-174625" algn="just" fontAlgn="base">
              <a:spcAft>
                <a:spcPts val="600"/>
              </a:spcAft>
              <a:buClr>
                <a:srgbClr val="002060"/>
              </a:buClr>
              <a:buSzPct val="100000"/>
              <a:buFont typeface="Arial"/>
              <a:buChar char="•"/>
            </a:pPr>
            <a:r>
              <a:rPr lang="en-US" sz="1400" dirty="0">
                <a:solidFill>
                  <a:srgbClr val="000000"/>
                </a:solidFill>
                <a:latin typeface="Arial"/>
                <a:cs typeface="Arial" pitchFamily="34" charset="0"/>
              </a:rPr>
              <a:t>Level I CB: Decline of 5% - will trigger halt period of 15 minutes;</a:t>
            </a:r>
          </a:p>
          <a:p>
            <a:pPr marL="746125" lvl="2" indent="-174625" algn="just" fontAlgn="base">
              <a:spcAft>
                <a:spcPts val="600"/>
              </a:spcAft>
              <a:buClr>
                <a:srgbClr val="002060"/>
              </a:buClr>
              <a:buSzPct val="100000"/>
              <a:buFont typeface="Arial"/>
              <a:buChar char="•"/>
            </a:pPr>
            <a:r>
              <a:rPr lang="en-US" sz="1400" dirty="0">
                <a:solidFill>
                  <a:srgbClr val="000000"/>
                </a:solidFill>
                <a:latin typeface="Arial"/>
                <a:cs typeface="Arial" pitchFamily="34" charset="0"/>
              </a:rPr>
              <a:t>Level II CB: Decline of 7% - will trigger halt period of 30 minutes;</a:t>
            </a:r>
          </a:p>
          <a:p>
            <a:pPr marL="746125" lvl="2" indent="-174625" algn="just" fontAlgn="base">
              <a:spcAft>
                <a:spcPts val="600"/>
              </a:spcAft>
              <a:buClr>
                <a:srgbClr val="002060"/>
              </a:buClr>
              <a:buSzPct val="100000"/>
              <a:buFont typeface="Arial"/>
              <a:buChar char="•"/>
            </a:pPr>
            <a:r>
              <a:rPr lang="en-US" sz="1400" dirty="0">
                <a:solidFill>
                  <a:srgbClr val="000000"/>
                </a:solidFill>
                <a:latin typeface="Arial"/>
                <a:cs typeface="Arial" pitchFamily="34" charset="0"/>
              </a:rPr>
              <a:t>Level II CB: Decline of 10% - will trigger halt for the remainder of the trading day. </a:t>
            </a:r>
          </a:p>
          <a:p>
            <a:pPr marL="288925" lvl="1" indent="-174625" algn="just" fontAlgn="base">
              <a:spcAft>
                <a:spcPts val="600"/>
              </a:spcAft>
              <a:buClr>
                <a:srgbClr val="002060"/>
              </a:buClr>
              <a:buSzPct val="100000"/>
              <a:buFont typeface="Arial"/>
              <a:buChar char="•"/>
            </a:pPr>
            <a:r>
              <a:rPr lang="en-US" sz="1400" dirty="0">
                <a:solidFill>
                  <a:srgbClr val="000000"/>
                </a:solidFill>
                <a:cs typeface="Arial" pitchFamily="34" charset="0"/>
              </a:rPr>
              <a:t>CB triggers on different indices are independent of each other.</a:t>
            </a:r>
            <a:endParaRPr lang="en-US" sz="1400" dirty="0">
              <a:solidFill>
                <a:srgbClr val="000000"/>
              </a:solidFill>
              <a:latin typeface="Arial"/>
              <a:cs typeface="Arial" pitchFamily="34" charset="0"/>
            </a:endParaRPr>
          </a:p>
          <a:p>
            <a:pPr marL="288925" lvl="1" indent="-174625" algn="just" fontAlgn="base">
              <a:spcAft>
                <a:spcPts val="600"/>
              </a:spcAft>
              <a:buClr>
                <a:srgbClr val="002060"/>
              </a:buClr>
              <a:buSzPct val="100000"/>
              <a:buFont typeface="Arial"/>
              <a:buChar char="•"/>
            </a:pPr>
            <a:r>
              <a:rPr lang="en-US" sz="1400" dirty="0">
                <a:solidFill>
                  <a:schemeClr val="tx1"/>
                </a:solidFill>
              </a:rPr>
              <a:t>If an index circuit breaker is in level I or level II of the halt and the halt coincides with the start of the closing auction, the halt will be cancelled and the constituents on the index will enter the closing auction event. </a:t>
            </a:r>
          </a:p>
          <a:p>
            <a:pPr marL="288925" lvl="1" indent="-174625" algn="just" fontAlgn="base">
              <a:spcAft>
                <a:spcPts val="600"/>
              </a:spcAft>
              <a:buClr>
                <a:srgbClr val="002060"/>
              </a:buClr>
              <a:buSzPct val="100000"/>
              <a:buFont typeface="Arial"/>
              <a:buChar char="•"/>
            </a:pPr>
            <a:r>
              <a:rPr lang="en-US" sz="1400" dirty="0" err="1">
                <a:solidFill>
                  <a:schemeClr val="tx1"/>
                </a:solidFill>
              </a:rPr>
              <a:t>Boursa</a:t>
            </a:r>
            <a:r>
              <a:rPr lang="en-US" sz="1400" dirty="0">
                <a:solidFill>
                  <a:schemeClr val="tx1"/>
                </a:solidFill>
              </a:rPr>
              <a:t> Kuwait will amend these percentages periodically as it deems fit after CMA approvals.</a:t>
            </a:r>
            <a:endParaRPr lang="en-ZA" sz="1400" dirty="0">
              <a:solidFill>
                <a:schemeClr val="tx1"/>
              </a:solidFill>
            </a:endParaRPr>
          </a:p>
        </p:txBody>
      </p:sp>
      <p:sp>
        <p:nvSpPr>
          <p:cNvPr id="5" name="Rectangle 4"/>
          <p:cNvSpPr/>
          <p:nvPr/>
        </p:nvSpPr>
        <p:spPr>
          <a:xfrm>
            <a:off x="520861" y="1574157"/>
            <a:ext cx="1099595" cy="822960"/>
          </a:xfrm>
          <a:prstGeom prst="rect">
            <a:avLst/>
          </a:prstGeom>
          <a:solidFill>
            <a:srgbClr val="002060"/>
          </a:solidFill>
          <a:ln w="9525">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1400" b="1" dirty="0">
                <a:solidFill>
                  <a:schemeClr val="bg1"/>
                </a:solidFill>
                <a:latin typeface="Arial" pitchFamily="34" charset="0"/>
                <a:cs typeface="Arial" pitchFamily="34" charset="0"/>
              </a:rPr>
              <a:t>Objective</a:t>
            </a:r>
          </a:p>
        </p:txBody>
      </p:sp>
      <p:sp>
        <p:nvSpPr>
          <p:cNvPr id="6" name="Rectangle 5"/>
          <p:cNvSpPr/>
          <p:nvPr/>
        </p:nvSpPr>
        <p:spPr>
          <a:xfrm>
            <a:off x="1620456" y="1574157"/>
            <a:ext cx="7384648" cy="822960"/>
          </a:xfrm>
          <a:prstGeom prst="rect">
            <a:avLst/>
          </a:prstGeom>
          <a:noFill/>
          <a:ln w="9525">
            <a:solidFill>
              <a:srgbClr val="D8CEB8"/>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marL="288925" lvl="1" indent="-174625" algn="just" fontAlgn="base">
              <a:buClr>
                <a:srgbClr val="002060"/>
              </a:buClr>
              <a:buSzPct val="100000"/>
              <a:buFont typeface="Arial"/>
              <a:buChar char="•"/>
            </a:pPr>
            <a:r>
              <a:rPr lang="en-US" sz="1400" dirty="0">
                <a:solidFill>
                  <a:srgbClr val="000000"/>
                </a:solidFill>
                <a:cs typeface="Arial" pitchFamily="34" charset="0"/>
              </a:rPr>
              <a:t>Provide for a “cool off” period related to excessive market speculation or technical issues in a declining market.</a:t>
            </a:r>
          </a:p>
        </p:txBody>
      </p:sp>
      <p:sp>
        <p:nvSpPr>
          <p:cNvPr id="7" name="Rectangle 6"/>
          <p:cNvSpPr/>
          <p:nvPr/>
        </p:nvSpPr>
        <p:spPr>
          <a:xfrm>
            <a:off x="539447" y="2620537"/>
            <a:ext cx="631431" cy="3840480"/>
          </a:xfrm>
          <a:prstGeom prst="rect">
            <a:avLst/>
          </a:prstGeom>
          <a:solidFill>
            <a:srgbClr val="002060"/>
          </a:solidFill>
          <a:ln w="9525">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vert="vert270" tIns="90000" bIns="90000" rtlCol="0" anchor="ctr" anchorCtr="0"/>
          <a:lstStyle/>
          <a:p>
            <a:pPr algn="ctr"/>
            <a:r>
              <a:rPr lang="en-US" sz="1400" b="1" dirty="0">
                <a:solidFill>
                  <a:schemeClr val="bg1"/>
                </a:solidFill>
                <a:latin typeface="Arial" pitchFamily="34" charset="0"/>
                <a:cs typeface="Arial" pitchFamily="34" charset="0"/>
              </a:rPr>
              <a:t>Brief Description</a:t>
            </a:r>
          </a:p>
        </p:txBody>
      </p:sp>
      <p:sp>
        <p:nvSpPr>
          <p:cNvPr id="8" name="Rectangle 7"/>
          <p:cNvSpPr/>
          <p:nvPr/>
        </p:nvSpPr>
        <p:spPr>
          <a:xfrm>
            <a:off x="1170878" y="2620537"/>
            <a:ext cx="7863840" cy="3840480"/>
          </a:xfrm>
          <a:prstGeom prst="rect">
            <a:avLst/>
          </a:prstGeom>
          <a:no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
        <p:nvSpPr>
          <p:cNvPr id="11" name="Rectangle 10"/>
          <p:cNvSpPr/>
          <p:nvPr/>
        </p:nvSpPr>
        <p:spPr>
          <a:xfrm>
            <a:off x="6781800" y="304800"/>
            <a:ext cx="2668200" cy="457200"/>
          </a:xfrm>
          <a:prstGeom prst="rect">
            <a:avLst/>
          </a:prstGeom>
          <a:noFill/>
          <a:ln w="28575">
            <a:solidFill>
              <a:srgbClr val="FF0000"/>
            </a:solidFill>
            <a:prstDash val="lgDash"/>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1400" dirty="0">
                <a:solidFill>
                  <a:srgbClr val="000000"/>
                </a:solidFill>
                <a:latin typeface="Arial" pitchFamily="34" charset="0"/>
                <a:cs typeface="Arial" pitchFamily="34" charset="0"/>
              </a:rPr>
              <a:t>Index-Level CBs</a:t>
            </a:r>
          </a:p>
        </p:txBody>
      </p:sp>
    </p:spTree>
    <p:extLst>
      <p:ext uri="{BB962C8B-B14F-4D97-AF65-F5344CB8AC3E}">
        <p14:creationId xmlns:p14="http://schemas.microsoft.com/office/powerpoint/2010/main" val="345107434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Overview of Main Aspects of MD-2 Scope</a:t>
            </a:r>
          </a:p>
        </p:txBody>
      </p:sp>
      <p:sp>
        <p:nvSpPr>
          <p:cNvPr id="6" name="Rectangle 5"/>
          <p:cNvSpPr/>
          <p:nvPr/>
        </p:nvSpPr>
        <p:spPr>
          <a:xfrm>
            <a:off x="495487" y="1504712"/>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t" anchorCtr="0"/>
          <a:lstStyle/>
          <a:p>
            <a:pPr algn="ctr"/>
            <a:r>
              <a:rPr lang="en-ZA" sz="1400" b="1" dirty="0">
                <a:solidFill>
                  <a:srgbClr val="000000"/>
                </a:solidFill>
                <a:latin typeface="Arial" pitchFamily="34" charset="0"/>
                <a:cs typeface="Arial" pitchFamily="34" charset="0"/>
              </a:rPr>
              <a:t>Buy-in Board</a:t>
            </a: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888" name="Rectangle 887"/>
          <p:cNvSpPr/>
          <p:nvPr/>
        </p:nvSpPr>
        <p:spPr>
          <a:xfrm>
            <a:off x="794018" y="2622408"/>
            <a:ext cx="1044000" cy="648000"/>
          </a:xfrm>
          <a:prstGeom prst="rect">
            <a:avLst/>
          </a:prstGeom>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89999" rIns="0" bIns="89999" rtlCol="0" anchor="ctr" anchorCtr="0"/>
          <a:lstStyle/>
          <a:p>
            <a:pPr algn="ctr"/>
            <a:r>
              <a:rPr lang="en-ZA" sz="1100" b="1" dirty="0">
                <a:solidFill>
                  <a:schemeClr val="bg2"/>
                </a:solidFill>
                <a:latin typeface="Arial" pitchFamily="34" charset="0"/>
                <a:cs typeface="Arial" pitchFamily="34" charset="0"/>
              </a:rPr>
              <a:t>T+3 general security board</a:t>
            </a:r>
          </a:p>
        </p:txBody>
      </p:sp>
      <p:sp>
        <p:nvSpPr>
          <p:cNvPr id="889" name="Rectangle 888"/>
          <p:cNvSpPr/>
          <p:nvPr/>
        </p:nvSpPr>
        <p:spPr>
          <a:xfrm>
            <a:off x="2078311" y="2622408"/>
            <a:ext cx="955344" cy="648000"/>
          </a:xfrm>
          <a:prstGeom prst="rect">
            <a:avLst/>
          </a:prstGeom>
          <a:solidFill>
            <a:srgbClr val="F9EFBD"/>
          </a:solidFill>
          <a:ln w="9525">
            <a:solidFill>
              <a:srgbClr val="F9EFB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89999" rIns="0" bIns="89999" rtlCol="0" anchor="ctr" anchorCtr="0"/>
          <a:lstStyle/>
          <a:p>
            <a:pPr algn="ctr"/>
            <a:r>
              <a:rPr lang="en-ZA" sz="1100" b="1" dirty="0">
                <a:solidFill>
                  <a:srgbClr val="000000"/>
                </a:solidFill>
                <a:latin typeface="Arial" pitchFamily="34" charset="0"/>
                <a:cs typeface="Arial" pitchFamily="34" charset="0"/>
              </a:rPr>
              <a:t>T+1 special buy-in board</a:t>
            </a:r>
          </a:p>
        </p:txBody>
      </p:sp>
      <p:sp>
        <p:nvSpPr>
          <p:cNvPr id="927" name="NumberBall"/>
          <p:cNvSpPr>
            <a:spLocks noChangeArrowheads="1"/>
          </p:cNvSpPr>
          <p:nvPr/>
        </p:nvSpPr>
        <p:spPr bwMode="gray">
          <a:xfrm>
            <a:off x="347849" y="1398018"/>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1</a:t>
            </a:r>
          </a:p>
        </p:txBody>
      </p:sp>
      <p:sp>
        <p:nvSpPr>
          <p:cNvPr id="105" name="Rectangle 104"/>
          <p:cNvSpPr/>
          <p:nvPr/>
        </p:nvSpPr>
        <p:spPr>
          <a:xfrm>
            <a:off x="3539874" y="1516135"/>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p:txBody>
      </p:sp>
      <p:sp>
        <p:nvSpPr>
          <p:cNvPr id="106" name="NumberBall"/>
          <p:cNvSpPr>
            <a:spLocks noChangeArrowheads="1"/>
          </p:cNvSpPr>
          <p:nvPr/>
        </p:nvSpPr>
        <p:spPr bwMode="gray">
          <a:xfrm>
            <a:off x="3386348" y="1375278"/>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2</a:t>
            </a:r>
          </a:p>
        </p:txBody>
      </p:sp>
      <p:sp>
        <p:nvSpPr>
          <p:cNvPr id="107" name="TextBox 106"/>
          <p:cNvSpPr txBox="1"/>
          <p:nvPr/>
        </p:nvSpPr>
        <p:spPr>
          <a:xfrm>
            <a:off x="3949596" y="1522915"/>
            <a:ext cx="1882630" cy="828089"/>
          </a:xfrm>
          <a:prstGeom prst="rect">
            <a:avLst/>
          </a:prstGeom>
          <a:noFill/>
        </p:spPr>
        <p:txBody>
          <a:bodyPr wrap="square" tIns="90000" bIns="90000" rtlCol="0" anchor="t">
            <a:spAutoFit/>
          </a:bodyPr>
          <a:lstStyle/>
          <a:p>
            <a:pPr algn="ctr"/>
            <a:r>
              <a:rPr lang="en-US" sz="1400" b="1" dirty="0">
                <a:solidFill>
                  <a:srgbClr val="000000"/>
                </a:solidFill>
                <a:latin typeface="Arial" pitchFamily="34" charset="0"/>
                <a:cs typeface="Arial" pitchFamily="34" charset="0"/>
              </a:rPr>
              <a:t>Market Segmentation/New Indices</a:t>
            </a:r>
          </a:p>
        </p:txBody>
      </p:sp>
      <p:pic>
        <p:nvPicPr>
          <p:cNvPr id="10" name="Picture 9"/>
          <p:cNvPicPr>
            <a:picLocks noChangeAspect="1"/>
          </p:cNvPicPr>
          <p:nvPr/>
        </p:nvPicPr>
        <p:blipFill>
          <a:blip r:embed="rId2"/>
          <a:stretch>
            <a:fillRect/>
          </a:stretch>
        </p:blipFill>
        <p:spPr>
          <a:xfrm>
            <a:off x="3602018" y="2306391"/>
            <a:ext cx="2660759" cy="1130164"/>
          </a:xfrm>
          <a:prstGeom prst="rect">
            <a:avLst/>
          </a:prstGeom>
        </p:spPr>
      </p:pic>
      <p:sp>
        <p:nvSpPr>
          <p:cNvPr id="113" name="Rectangle 112"/>
          <p:cNvSpPr/>
          <p:nvPr/>
        </p:nvSpPr>
        <p:spPr>
          <a:xfrm>
            <a:off x="6615847" y="1522915"/>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116" name="NumberBall"/>
          <p:cNvSpPr>
            <a:spLocks noChangeArrowheads="1"/>
          </p:cNvSpPr>
          <p:nvPr/>
        </p:nvSpPr>
        <p:spPr bwMode="gray">
          <a:xfrm>
            <a:off x="6468209" y="1416221"/>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smtClean="0">
                <a:solidFill>
                  <a:srgbClr val="FFFFFF"/>
                </a:solidFill>
                <a:latin typeface="Arial" pitchFamily="34" charset="0"/>
                <a:cs typeface="Arial" pitchFamily="34" charset="0"/>
              </a:rPr>
              <a:t>3</a:t>
            </a:r>
            <a:endParaRPr lang="en-US" sz="1600" b="1" dirty="0">
              <a:solidFill>
                <a:srgbClr val="FFFFFF"/>
              </a:solidFill>
              <a:latin typeface="Arial" pitchFamily="34" charset="0"/>
              <a:cs typeface="Arial" pitchFamily="34" charset="0"/>
            </a:endParaRPr>
          </a:p>
        </p:txBody>
      </p:sp>
      <p:sp>
        <p:nvSpPr>
          <p:cNvPr id="117" name="TextBox 116"/>
          <p:cNvSpPr txBox="1"/>
          <p:nvPr/>
        </p:nvSpPr>
        <p:spPr>
          <a:xfrm>
            <a:off x="6890273" y="1530965"/>
            <a:ext cx="2406784" cy="397201"/>
          </a:xfrm>
          <a:prstGeom prst="rect">
            <a:avLst/>
          </a:prstGeom>
          <a:noFill/>
        </p:spPr>
        <p:txBody>
          <a:bodyPr wrap="square" tIns="90000" bIns="90000" rtlCol="0" anchor="t">
            <a:spAutoFit/>
          </a:bodyPr>
          <a:lstStyle/>
          <a:p>
            <a:pPr algn="ctr"/>
            <a:r>
              <a:rPr lang="en-US" sz="1400" b="1" dirty="0">
                <a:solidFill>
                  <a:srgbClr val="000000"/>
                </a:solidFill>
                <a:latin typeface="Arial" pitchFamily="34" charset="0"/>
                <a:cs typeface="Arial" pitchFamily="34" charset="0"/>
              </a:rPr>
              <a:t>Circuit breakers</a:t>
            </a:r>
          </a:p>
        </p:txBody>
      </p:sp>
      <p:pic>
        <p:nvPicPr>
          <p:cNvPr id="19" name="Picture 18"/>
          <p:cNvPicPr>
            <a:picLocks noChangeAspect="1"/>
          </p:cNvPicPr>
          <p:nvPr/>
        </p:nvPicPr>
        <p:blipFill>
          <a:blip r:embed="rId3"/>
          <a:stretch>
            <a:fillRect/>
          </a:stretch>
        </p:blipFill>
        <p:spPr>
          <a:xfrm>
            <a:off x="7656381" y="2512915"/>
            <a:ext cx="846417" cy="858720"/>
          </a:xfrm>
          <a:prstGeom prst="rect">
            <a:avLst/>
          </a:prstGeom>
        </p:spPr>
      </p:pic>
      <p:cxnSp>
        <p:nvCxnSpPr>
          <p:cNvPr id="25" name="Straight Arrow Connector 24"/>
          <p:cNvCxnSpPr>
            <a:cxnSpLocks/>
          </p:cNvCxnSpPr>
          <p:nvPr/>
        </p:nvCxnSpPr>
        <p:spPr>
          <a:xfrm flipV="1">
            <a:off x="7607458" y="2942275"/>
            <a:ext cx="0" cy="329708"/>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22" name="Straight Arrow Connector 121"/>
          <p:cNvCxnSpPr>
            <a:cxnSpLocks/>
          </p:cNvCxnSpPr>
          <p:nvPr/>
        </p:nvCxnSpPr>
        <p:spPr>
          <a:xfrm>
            <a:off x="7430380" y="2574497"/>
            <a:ext cx="0" cy="74132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4572937" y="2510577"/>
            <a:ext cx="370937" cy="77919"/>
          </a:xfrm>
          <a:prstGeom prst="rect">
            <a:avLst/>
          </a:prstGeom>
          <a:solidFill>
            <a:schemeClr val="bg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600" b="1" dirty="0">
                <a:solidFill>
                  <a:srgbClr val="000000"/>
                </a:solidFill>
                <a:latin typeface="Arial" pitchFamily="34" charset="0"/>
                <a:cs typeface="Arial" pitchFamily="34" charset="0"/>
              </a:rPr>
              <a:t>Main</a:t>
            </a:r>
          </a:p>
        </p:txBody>
      </p:sp>
      <p:sp>
        <p:nvSpPr>
          <p:cNvPr id="129" name="Rectangle 128"/>
          <p:cNvSpPr/>
          <p:nvPr/>
        </p:nvSpPr>
        <p:spPr>
          <a:xfrm>
            <a:off x="452438" y="3896601"/>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130" name="NumberBall"/>
          <p:cNvSpPr>
            <a:spLocks noChangeArrowheads="1"/>
          </p:cNvSpPr>
          <p:nvPr/>
        </p:nvSpPr>
        <p:spPr bwMode="gray">
          <a:xfrm>
            <a:off x="304800" y="3789907"/>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smtClean="0">
                <a:solidFill>
                  <a:srgbClr val="FFFFFF"/>
                </a:solidFill>
                <a:latin typeface="Arial" pitchFamily="34" charset="0"/>
                <a:cs typeface="Arial" pitchFamily="34" charset="0"/>
              </a:rPr>
              <a:t>4</a:t>
            </a:r>
            <a:endParaRPr lang="en-US" sz="1600" b="1" dirty="0">
              <a:solidFill>
                <a:srgbClr val="FFFFFF"/>
              </a:solidFill>
              <a:latin typeface="Arial" pitchFamily="34" charset="0"/>
              <a:cs typeface="Arial" pitchFamily="34" charset="0"/>
            </a:endParaRPr>
          </a:p>
        </p:txBody>
      </p:sp>
      <p:sp>
        <p:nvSpPr>
          <p:cNvPr id="131" name="TextBox 130"/>
          <p:cNvSpPr txBox="1"/>
          <p:nvPr/>
        </p:nvSpPr>
        <p:spPr>
          <a:xfrm>
            <a:off x="726864" y="3904651"/>
            <a:ext cx="2406784" cy="612645"/>
          </a:xfrm>
          <a:prstGeom prst="rect">
            <a:avLst/>
          </a:prstGeom>
          <a:noFill/>
        </p:spPr>
        <p:txBody>
          <a:bodyPr wrap="square" tIns="90000" bIns="90000" rtlCol="0" anchor="t">
            <a:spAutoFit/>
          </a:bodyPr>
          <a:lstStyle/>
          <a:p>
            <a:pPr algn="ctr"/>
            <a:r>
              <a:rPr lang="en-US" sz="1400" b="1" dirty="0">
                <a:solidFill>
                  <a:srgbClr val="000000"/>
                </a:solidFill>
                <a:latin typeface="Arial" pitchFamily="34" charset="0"/>
                <a:cs typeface="Arial" pitchFamily="34" charset="0"/>
              </a:rPr>
              <a:t>OTC platform for non-listed securities </a:t>
            </a:r>
          </a:p>
        </p:txBody>
      </p:sp>
      <p:pic>
        <p:nvPicPr>
          <p:cNvPr id="33" name="Picture 32"/>
          <p:cNvPicPr>
            <a:picLocks noChangeAspect="1"/>
          </p:cNvPicPr>
          <p:nvPr/>
        </p:nvPicPr>
        <p:blipFill>
          <a:blip r:embed="rId4"/>
          <a:stretch>
            <a:fillRect/>
          </a:stretch>
        </p:blipFill>
        <p:spPr>
          <a:xfrm>
            <a:off x="1355956" y="4633328"/>
            <a:ext cx="1148599" cy="1059560"/>
          </a:xfrm>
          <a:prstGeom prst="rect">
            <a:avLst/>
          </a:prstGeom>
        </p:spPr>
      </p:pic>
      <p:sp>
        <p:nvSpPr>
          <p:cNvPr id="133" name="Rectangle 132"/>
          <p:cNvSpPr/>
          <p:nvPr/>
        </p:nvSpPr>
        <p:spPr>
          <a:xfrm>
            <a:off x="3565957" y="3904651"/>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134" name="NumberBall"/>
          <p:cNvSpPr>
            <a:spLocks noChangeArrowheads="1"/>
          </p:cNvSpPr>
          <p:nvPr/>
        </p:nvSpPr>
        <p:spPr bwMode="gray">
          <a:xfrm>
            <a:off x="3467266" y="3797957"/>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smtClean="0">
                <a:solidFill>
                  <a:srgbClr val="FFFFFF"/>
                </a:solidFill>
                <a:latin typeface="Arial" pitchFamily="34" charset="0"/>
                <a:cs typeface="Arial" pitchFamily="34" charset="0"/>
              </a:rPr>
              <a:t>5</a:t>
            </a:r>
            <a:endParaRPr lang="en-US" sz="1600" b="1" dirty="0">
              <a:solidFill>
                <a:srgbClr val="FFFFFF"/>
              </a:solidFill>
              <a:latin typeface="Arial" pitchFamily="34" charset="0"/>
              <a:cs typeface="Arial" pitchFamily="34" charset="0"/>
            </a:endParaRPr>
          </a:p>
        </p:txBody>
      </p:sp>
      <p:sp>
        <p:nvSpPr>
          <p:cNvPr id="135" name="TextBox 134"/>
          <p:cNvSpPr txBox="1"/>
          <p:nvPr/>
        </p:nvSpPr>
        <p:spPr>
          <a:xfrm>
            <a:off x="3702802" y="3933701"/>
            <a:ext cx="2730895" cy="828089"/>
          </a:xfrm>
          <a:prstGeom prst="rect">
            <a:avLst/>
          </a:prstGeom>
          <a:noFill/>
        </p:spPr>
        <p:txBody>
          <a:bodyPr wrap="square" tIns="90000" bIns="90000" rtlCol="0" anchor="t">
            <a:spAutoFit/>
          </a:bodyPr>
          <a:lstStyle/>
          <a:p>
            <a:pPr algn="ctr"/>
            <a:r>
              <a:rPr lang="en-US" sz="1400" b="1" dirty="0">
                <a:solidFill>
                  <a:srgbClr val="000000"/>
                </a:solidFill>
                <a:latin typeface="Arial" pitchFamily="34" charset="0"/>
                <a:cs typeface="Arial" pitchFamily="34" charset="0"/>
              </a:rPr>
              <a:t>Off-Market trades processing streamlined through automation</a:t>
            </a:r>
          </a:p>
        </p:txBody>
      </p:sp>
      <p:pic>
        <p:nvPicPr>
          <p:cNvPr id="34" name="Picture 33"/>
          <p:cNvPicPr>
            <a:picLocks noChangeAspect="1"/>
          </p:cNvPicPr>
          <p:nvPr/>
        </p:nvPicPr>
        <p:blipFill>
          <a:blip r:embed="rId5"/>
          <a:stretch>
            <a:fillRect/>
          </a:stretch>
        </p:blipFill>
        <p:spPr>
          <a:xfrm>
            <a:off x="4214428" y="4719940"/>
            <a:ext cx="1756955" cy="993175"/>
          </a:xfrm>
          <a:prstGeom prst="rect">
            <a:avLst/>
          </a:prstGeom>
        </p:spPr>
      </p:pic>
      <p:sp>
        <p:nvSpPr>
          <p:cNvPr id="38" name="Oval 37">
            <a:extLst>
              <a:ext uri="{FF2B5EF4-FFF2-40B4-BE49-F238E27FC236}">
                <a16:creationId xmlns:a16="http://schemas.microsoft.com/office/drawing/2014/main" id="{62B11294-44F7-4638-9557-1AB56D3C35E7}"/>
              </a:ext>
            </a:extLst>
          </p:cNvPr>
          <p:cNvSpPr/>
          <p:nvPr/>
        </p:nvSpPr>
        <p:spPr>
          <a:xfrm>
            <a:off x="530399" y="3591406"/>
            <a:ext cx="2759909" cy="2711795"/>
          </a:xfrm>
          <a:prstGeom prst="ellipse">
            <a:avLst/>
          </a:prstGeom>
          <a:noFill/>
          <a:ln w="28575">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24709701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Overview of Main Aspects of MD-2 Scope</a:t>
            </a:r>
          </a:p>
        </p:txBody>
      </p:sp>
      <p:sp>
        <p:nvSpPr>
          <p:cNvPr id="6" name="Rectangle 5"/>
          <p:cNvSpPr/>
          <p:nvPr/>
        </p:nvSpPr>
        <p:spPr>
          <a:xfrm>
            <a:off x="495487" y="1504712"/>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t" anchorCtr="0"/>
          <a:lstStyle/>
          <a:p>
            <a:pPr algn="ctr"/>
            <a:r>
              <a:rPr lang="en-ZA" sz="1400" b="1" dirty="0">
                <a:solidFill>
                  <a:srgbClr val="000000"/>
                </a:solidFill>
                <a:latin typeface="Arial" pitchFamily="34" charset="0"/>
                <a:cs typeface="Arial" pitchFamily="34" charset="0"/>
              </a:rPr>
              <a:t>Buy-in Board</a:t>
            </a: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888" name="Rectangle 887"/>
          <p:cNvSpPr/>
          <p:nvPr/>
        </p:nvSpPr>
        <p:spPr>
          <a:xfrm>
            <a:off x="794018" y="2622408"/>
            <a:ext cx="1044000" cy="648000"/>
          </a:xfrm>
          <a:prstGeom prst="rect">
            <a:avLst/>
          </a:prstGeom>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89999" rIns="0" bIns="89999" rtlCol="0" anchor="ctr" anchorCtr="0"/>
          <a:lstStyle/>
          <a:p>
            <a:pPr algn="ctr"/>
            <a:r>
              <a:rPr lang="en-ZA" sz="1100" b="1" dirty="0">
                <a:solidFill>
                  <a:schemeClr val="bg2"/>
                </a:solidFill>
                <a:latin typeface="Arial" pitchFamily="34" charset="0"/>
                <a:cs typeface="Arial" pitchFamily="34" charset="0"/>
              </a:rPr>
              <a:t>T+3 general security board</a:t>
            </a:r>
          </a:p>
        </p:txBody>
      </p:sp>
      <p:sp>
        <p:nvSpPr>
          <p:cNvPr id="889" name="Rectangle 888"/>
          <p:cNvSpPr/>
          <p:nvPr/>
        </p:nvSpPr>
        <p:spPr>
          <a:xfrm>
            <a:off x="2078311" y="2622408"/>
            <a:ext cx="955344" cy="648000"/>
          </a:xfrm>
          <a:prstGeom prst="rect">
            <a:avLst/>
          </a:prstGeom>
          <a:solidFill>
            <a:srgbClr val="F9EFBD"/>
          </a:solidFill>
          <a:ln w="9525">
            <a:solidFill>
              <a:srgbClr val="F9EFB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89999" rIns="0" bIns="89999" rtlCol="0" anchor="ctr" anchorCtr="0"/>
          <a:lstStyle/>
          <a:p>
            <a:pPr algn="ctr"/>
            <a:r>
              <a:rPr lang="en-ZA" sz="1100" b="1" dirty="0">
                <a:solidFill>
                  <a:srgbClr val="000000"/>
                </a:solidFill>
                <a:latin typeface="Arial" pitchFamily="34" charset="0"/>
                <a:cs typeface="Arial" pitchFamily="34" charset="0"/>
              </a:rPr>
              <a:t>T+1 special buy-in board</a:t>
            </a:r>
          </a:p>
        </p:txBody>
      </p:sp>
      <p:sp>
        <p:nvSpPr>
          <p:cNvPr id="927" name="NumberBall"/>
          <p:cNvSpPr>
            <a:spLocks noChangeArrowheads="1"/>
          </p:cNvSpPr>
          <p:nvPr/>
        </p:nvSpPr>
        <p:spPr bwMode="gray">
          <a:xfrm>
            <a:off x="347849" y="1398018"/>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1</a:t>
            </a:r>
          </a:p>
        </p:txBody>
      </p:sp>
      <p:sp>
        <p:nvSpPr>
          <p:cNvPr id="105" name="Rectangle 104"/>
          <p:cNvSpPr/>
          <p:nvPr/>
        </p:nvSpPr>
        <p:spPr>
          <a:xfrm>
            <a:off x="3539874" y="1516135"/>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p:txBody>
      </p:sp>
      <p:sp>
        <p:nvSpPr>
          <p:cNvPr id="106" name="NumberBall"/>
          <p:cNvSpPr>
            <a:spLocks noChangeArrowheads="1"/>
          </p:cNvSpPr>
          <p:nvPr/>
        </p:nvSpPr>
        <p:spPr bwMode="gray">
          <a:xfrm>
            <a:off x="3386348" y="1375278"/>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2</a:t>
            </a:r>
          </a:p>
        </p:txBody>
      </p:sp>
      <p:sp>
        <p:nvSpPr>
          <p:cNvPr id="107" name="TextBox 106"/>
          <p:cNvSpPr txBox="1"/>
          <p:nvPr/>
        </p:nvSpPr>
        <p:spPr>
          <a:xfrm>
            <a:off x="3949596" y="1522915"/>
            <a:ext cx="1882630" cy="828089"/>
          </a:xfrm>
          <a:prstGeom prst="rect">
            <a:avLst/>
          </a:prstGeom>
          <a:noFill/>
        </p:spPr>
        <p:txBody>
          <a:bodyPr wrap="square" tIns="90000" bIns="90000" rtlCol="0" anchor="t">
            <a:spAutoFit/>
          </a:bodyPr>
          <a:lstStyle/>
          <a:p>
            <a:pPr algn="ctr"/>
            <a:r>
              <a:rPr lang="en-US" sz="1400" b="1" dirty="0">
                <a:solidFill>
                  <a:srgbClr val="000000"/>
                </a:solidFill>
                <a:latin typeface="Arial" pitchFamily="34" charset="0"/>
                <a:cs typeface="Arial" pitchFamily="34" charset="0"/>
              </a:rPr>
              <a:t>Market Segmentation/New Indices</a:t>
            </a:r>
          </a:p>
        </p:txBody>
      </p:sp>
      <p:pic>
        <p:nvPicPr>
          <p:cNvPr id="10" name="Picture 9"/>
          <p:cNvPicPr>
            <a:picLocks noChangeAspect="1"/>
          </p:cNvPicPr>
          <p:nvPr/>
        </p:nvPicPr>
        <p:blipFill>
          <a:blip r:embed="rId2"/>
          <a:stretch>
            <a:fillRect/>
          </a:stretch>
        </p:blipFill>
        <p:spPr>
          <a:xfrm>
            <a:off x="3602018" y="2306391"/>
            <a:ext cx="2660759" cy="1130164"/>
          </a:xfrm>
          <a:prstGeom prst="rect">
            <a:avLst/>
          </a:prstGeom>
        </p:spPr>
      </p:pic>
      <p:sp>
        <p:nvSpPr>
          <p:cNvPr id="113" name="Rectangle 112"/>
          <p:cNvSpPr/>
          <p:nvPr/>
        </p:nvSpPr>
        <p:spPr>
          <a:xfrm>
            <a:off x="6615847" y="1522915"/>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116" name="NumberBall"/>
          <p:cNvSpPr>
            <a:spLocks noChangeArrowheads="1"/>
          </p:cNvSpPr>
          <p:nvPr/>
        </p:nvSpPr>
        <p:spPr bwMode="gray">
          <a:xfrm>
            <a:off x="6468209" y="1416221"/>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smtClean="0">
                <a:solidFill>
                  <a:srgbClr val="FFFFFF"/>
                </a:solidFill>
                <a:latin typeface="Arial" pitchFamily="34" charset="0"/>
                <a:cs typeface="Arial" pitchFamily="34" charset="0"/>
              </a:rPr>
              <a:t>3</a:t>
            </a:r>
            <a:endParaRPr lang="en-US" sz="1600" b="1" dirty="0">
              <a:solidFill>
                <a:srgbClr val="FFFFFF"/>
              </a:solidFill>
              <a:latin typeface="Arial" pitchFamily="34" charset="0"/>
              <a:cs typeface="Arial" pitchFamily="34" charset="0"/>
            </a:endParaRPr>
          </a:p>
        </p:txBody>
      </p:sp>
      <p:sp>
        <p:nvSpPr>
          <p:cNvPr id="117" name="TextBox 116"/>
          <p:cNvSpPr txBox="1"/>
          <p:nvPr/>
        </p:nvSpPr>
        <p:spPr>
          <a:xfrm>
            <a:off x="6890273" y="1530965"/>
            <a:ext cx="2406784" cy="397201"/>
          </a:xfrm>
          <a:prstGeom prst="rect">
            <a:avLst/>
          </a:prstGeom>
          <a:noFill/>
        </p:spPr>
        <p:txBody>
          <a:bodyPr wrap="square" tIns="90000" bIns="90000" rtlCol="0" anchor="t">
            <a:spAutoFit/>
          </a:bodyPr>
          <a:lstStyle/>
          <a:p>
            <a:pPr algn="ctr"/>
            <a:r>
              <a:rPr lang="en-US" sz="1400" b="1" dirty="0">
                <a:solidFill>
                  <a:srgbClr val="000000"/>
                </a:solidFill>
                <a:latin typeface="Arial" pitchFamily="34" charset="0"/>
                <a:cs typeface="Arial" pitchFamily="34" charset="0"/>
              </a:rPr>
              <a:t>Circuit breakers</a:t>
            </a:r>
          </a:p>
        </p:txBody>
      </p:sp>
      <p:pic>
        <p:nvPicPr>
          <p:cNvPr id="19" name="Picture 18"/>
          <p:cNvPicPr>
            <a:picLocks noChangeAspect="1"/>
          </p:cNvPicPr>
          <p:nvPr/>
        </p:nvPicPr>
        <p:blipFill>
          <a:blip r:embed="rId3"/>
          <a:stretch>
            <a:fillRect/>
          </a:stretch>
        </p:blipFill>
        <p:spPr>
          <a:xfrm>
            <a:off x="7656381" y="2512915"/>
            <a:ext cx="846417" cy="858720"/>
          </a:xfrm>
          <a:prstGeom prst="rect">
            <a:avLst/>
          </a:prstGeom>
        </p:spPr>
      </p:pic>
      <p:cxnSp>
        <p:nvCxnSpPr>
          <p:cNvPr id="25" name="Straight Arrow Connector 24"/>
          <p:cNvCxnSpPr>
            <a:cxnSpLocks/>
          </p:cNvCxnSpPr>
          <p:nvPr/>
        </p:nvCxnSpPr>
        <p:spPr>
          <a:xfrm flipV="1">
            <a:off x="7607458" y="2942275"/>
            <a:ext cx="0" cy="329708"/>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22" name="Straight Arrow Connector 121"/>
          <p:cNvCxnSpPr>
            <a:cxnSpLocks/>
          </p:cNvCxnSpPr>
          <p:nvPr/>
        </p:nvCxnSpPr>
        <p:spPr>
          <a:xfrm>
            <a:off x="7430380" y="2574497"/>
            <a:ext cx="0" cy="74132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4572937" y="2510577"/>
            <a:ext cx="370937" cy="77919"/>
          </a:xfrm>
          <a:prstGeom prst="rect">
            <a:avLst/>
          </a:prstGeom>
          <a:solidFill>
            <a:schemeClr val="bg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600" b="1" dirty="0">
                <a:solidFill>
                  <a:srgbClr val="000000"/>
                </a:solidFill>
                <a:latin typeface="Arial" pitchFamily="34" charset="0"/>
                <a:cs typeface="Arial" pitchFamily="34" charset="0"/>
              </a:rPr>
              <a:t>Main</a:t>
            </a:r>
          </a:p>
        </p:txBody>
      </p:sp>
      <p:sp>
        <p:nvSpPr>
          <p:cNvPr id="129" name="Rectangle 128"/>
          <p:cNvSpPr/>
          <p:nvPr/>
        </p:nvSpPr>
        <p:spPr>
          <a:xfrm>
            <a:off x="452438" y="3896601"/>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130" name="NumberBall"/>
          <p:cNvSpPr>
            <a:spLocks noChangeArrowheads="1"/>
          </p:cNvSpPr>
          <p:nvPr/>
        </p:nvSpPr>
        <p:spPr bwMode="gray">
          <a:xfrm>
            <a:off x="304800" y="3789907"/>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smtClean="0">
                <a:solidFill>
                  <a:srgbClr val="FFFFFF"/>
                </a:solidFill>
                <a:latin typeface="Arial" pitchFamily="34" charset="0"/>
                <a:cs typeface="Arial" pitchFamily="34" charset="0"/>
              </a:rPr>
              <a:t>4</a:t>
            </a:r>
            <a:endParaRPr lang="en-US" sz="1600" b="1" dirty="0">
              <a:solidFill>
                <a:srgbClr val="FFFFFF"/>
              </a:solidFill>
              <a:latin typeface="Arial" pitchFamily="34" charset="0"/>
              <a:cs typeface="Arial" pitchFamily="34" charset="0"/>
            </a:endParaRPr>
          </a:p>
        </p:txBody>
      </p:sp>
      <p:sp>
        <p:nvSpPr>
          <p:cNvPr id="131" name="TextBox 130"/>
          <p:cNvSpPr txBox="1"/>
          <p:nvPr/>
        </p:nvSpPr>
        <p:spPr>
          <a:xfrm>
            <a:off x="726864" y="3904651"/>
            <a:ext cx="2406784" cy="612645"/>
          </a:xfrm>
          <a:prstGeom prst="rect">
            <a:avLst/>
          </a:prstGeom>
          <a:noFill/>
        </p:spPr>
        <p:txBody>
          <a:bodyPr wrap="square" tIns="90000" bIns="90000" rtlCol="0" anchor="t">
            <a:spAutoFit/>
          </a:bodyPr>
          <a:lstStyle/>
          <a:p>
            <a:pPr algn="ctr"/>
            <a:r>
              <a:rPr lang="en-US" sz="1400" b="1" dirty="0">
                <a:solidFill>
                  <a:srgbClr val="000000"/>
                </a:solidFill>
                <a:latin typeface="Arial" pitchFamily="34" charset="0"/>
                <a:cs typeface="Arial" pitchFamily="34" charset="0"/>
              </a:rPr>
              <a:t>OTC platform for non-listed securities </a:t>
            </a:r>
          </a:p>
        </p:txBody>
      </p:sp>
      <p:pic>
        <p:nvPicPr>
          <p:cNvPr id="33" name="Picture 32"/>
          <p:cNvPicPr>
            <a:picLocks noChangeAspect="1"/>
          </p:cNvPicPr>
          <p:nvPr/>
        </p:nvPicPr>
        <p:blipFill>
          <a:blip r:embed="rId4"/>
          <a:stretch>
            <a:fillRect/>
          </a:stretch>
        </p:blipFill>
        <p:spPr>
          <a:xfrm>
            <a:off x="1355956" y="4633328"/>
            <a:ext cx="1148599" cy="1059560"/>
          </a:xfrm>
          <a:prstGeom prst="rect">
            <a:avLst/>
          </a:prstGeom>
        </p:spPr>
      </p:pic>
      <p:sp>
        <p:nvSpPr>
          <p:cNvPr id="133" name="Rectangle 132"/>
          <p:cNvSpPr/>
          <p:nvPr/>
        </p:nvSpPr>
        <p:spPr>
          <a:xfrm>
            <a:off x="3565957" y="3904651"/>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134" name="NumberBall"/>
          <p:cNvSpPr>
            <a:spLocks noChangeArrowheads="1"/>
          </p:cNvSpPr>
          <p:nvPr/>
        </p:nvSpPr>
        <p:spPr bwMode="gray">
          <a:xfrm>
            <a:off x="3467266" y="3797957"/>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smtClean="0">
                <a:solidFill>
                  <a:srgbClr val="FFFFFF"/>
                </a:solidFill>
                <a:latin typeface="Arial" pitchFamily="34" charset="0"/>
                <a:cs typeface="Arial" pitchFamily="34" charset="0"/>
              </a:rPr>
              <a:t>5</a:t>
            </a:r>
            <a:endParaRPr lang="en-US" sz="1600" b="1" dirty="0">
              <a:solidFill>
                <a:srgbClr val="FFFFFF"/>
              </a:solidFill>
              <a:latin typeface="Arial" pitchFamily="34" charset="0"/>
              <a:cs typeface="Arial" pitchFamily="34" charset="0"/>
            </a:endParaRPr>
          </a:p>
        </p:txBody>
      </p:sp>
      <p:sp>
        <p:nvSpPr>
          <p:cNvPr id="135" name="TextBox 134"/>
          <p:cNvSpPr txBox="1"/>
          <p:nvPr/>
        </p:nvSpPr>
        <p:spPr>
          <a:xfrm>
            <a:off x="3702802" y="3933701"/>
            <a:ext cx="2730895" cy="828089"/>
          </a:xfrm>
          <a:prstGeom prst="rect">
            <a:avLst/>
          </a:prstGeom>
          <a:noFill/>
        </p:spPr>
        <p:txBody>
          <a:bodyPr wrap="square" tIns="90000" bIns="90000" rtlCol="0" anchor="t">
            <a:spAutoFit/>
          </a:bodyPr>
          <a:lstStyle/>
          <a:p>
            <a:pPr algn="ctr"/>
            <a:r>
              <a:rPr lang="en-US" sz="1400" b="1" dirty="0">
                <a:solidFill>
                  <a:srgbClr val="000000"/>
                </a:solidFill>
                <a:latin typeface="Arial" pitchFamily="34" charset="0"/>
                <a:cs typeface="Arial" pitchFamily="34" charset="0"/>
              </a:rPr>
              <a:t>Off-Market trades processing streamlined through automation</a:t>
            </a:r>
          </a:p>
        </p:txBody>
      </p:sp>
      <p:pic>
        <p:nvPicPr>
          <p:cNvPr id="34" name="Picture 33"/>
          <p:cNvPicPr>
            <a:picLocks noChangeAspect="1"/>
          </p:cNvPicPr>
          <p:nvPr/>
        </p:nvPicPr>
        <p:blipFill>
          <a:blip r:embed="rId5"/>
          <a:stretch>
            <a:fillRect/>
          </a:stretch>
        </p:blipFill>
        <p:spPr>
          <a:xfrm>
            <a:off x="4214428" y="4719940"/>
            <a:ext cx="1756955" cy="993175"/>
          </a:xfrm>
          <a:prstGeom prst="rect">
            <a:avLst/>
          </a:prstGeom>
        </p:spPr>
      </p:pic>
      <p:sp>
        <p:nvSpPr>
          <p:cNvPr id="27" name="Oval 26">
            <a:extLst>
              <a:ext uri="{FF2B5EF4-FFF2-40B4-BE49-F238E27FC236}">
                <a16:creationId xmlns:a16="http://schemas.microsoft.com/office/drawing/2014/main" id="{7DD9FDFE-566B-4522-978D-B6E6AE46884C}"/>
              </a:ext>
            </a:extLst>
          </p:cNvPr>
          <p:cNvSpPr/>
          <p:nvPr/>
        </p:nvSpPr>
        <p:spPr>
          <a:xfrm>
            <a:off x="3614903" y="3591405"/>
            <a:ext cx="2759909" cy="2711795"/>
          </a:xfrm>
          <a:prstGeom prst="ellipse">
            <a:avLst/>
          </a:prstGeom>
          <a:noFill/>
          <a:ln w="28575">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58371313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Text Placeholder 2"/>
          <p:cNvSpPr>
            <a:spLocks noGrp="1"/>
          </p:cNvSpPr>
          <p:nvPr>
            <p:ph type="body" sz="quarter" idx="10"/>
          </p:nvPr>
        </p:nvSpPr>
        <p:spPr/>
        <p:txBody>
          <a:bodyPr>
            <a:normAutofit/>
          </a:bodyPr>
          <a:lstStyle/>
          <a:p>
            <a:r>
              <a:rPr lang="en-US" sz="2800" dirty="0">
                <a:solidFill>
                  <a:schemeClr val="bg1">
                    <a:lumMod val="65000"/>
                  </a:schemeClr>
                </a:solidFill>
              </a:rPr>
              <a:t>1- Market Development-1 Changes (Phase 1);</a:t>
            </a:r>
          </a:p>
          <a:p>
            <a:r>
              <a:rPr lang="en-US" sz="2800" dirty="0">
                <a:solidFill>
                  <a:schemeClr val="bg1">
                    <a:lumMod val="65000"/>
                  </a:schemeClr>
                </a:solidFill>
              </a:rPr>
              <a:t>2- Market Development-2 Changes (Phase 2);</a:t>
            </a:r>
          </a:p>
          <a:p>
            <a:r>
              <a:rPr lang="en-US" sz="2800" dirty="0" smtClean="0">
                <a:solidFill>
                  <a:srgbClr val="002060"/>
                </a:solidFill>
              </a:rPr>
              <a:t>3- Market Development-3.1 Changes (Phase 3);</a:t>
            </a:r>
            <a:endParaRPr lang="en-US" sz="2800" dirty="0">
              <a:solidFill>
                <a:srgbClr val="002060"/>
              </a:solidFill>
            </a:endParaRPr>
          </a:p>
          <a:p>
            <a:r>
              <a:rPr lang="en-US" sz="2800" dirty="0">
                <a:solidFill>
                  <a:schemeClr val="bg1">
                    <a:lumMod val="65000"/>
                  </a:schemeClr>
                </a:solidFill>
              </a:rPr>
              <a:t>4</a:t>
            </a:r>
            <a:r>
              <a:rPr lang="en-US" sz="2800" dirty="0" smtClean="0">
                <a:solidFill>
                  <a:schemeClr val="bg1">
                    <a:lumMod val="65000"/>
                  </a:schemeClr>
                </a:solidFill>
              </a:rPr>
              <a:t>- </a:t>
            </a:r>
            <a:r>
              <a:rPr lang="en-US" sz="2800" dirty="0">
                <a:solidFill>
                  <a:schemeClr val="bg1">
                    <a:lumMod val="65000"/>
                  </a:schemeClr>
                </a:solidFill>
              </a:rPr>
              <a:t>Country Classification;</a:t>
            </a:r>
          </a:p>
          <a:p>
            <a:r>
              <a:rPr lang="en-US" sz="2800" dirty="0">
                <a:solidFill>
                  <a:schemeClr val="bg1">
                    <a:lumMod val="65000"/>
                  </a:schemeClr>
                </a:solidFill>
              </a:rPr>
              <a:t>5</a:t>
            </a:r>
            <a:r>
              <a:rPr lang="en-US" sz="2800" dirty="0" smtClean="0">
                <a:solidFill>
                  <a:schemeClr val="bg1">
                    <a:lumMod val="65000"/>
                  </a:schemeClr>
                </a:solidFill>
              </a:rPr>
              <a:t>- </a:t>
            </a:r>
            <a:r>
              <a:rPr lang="en-US" sz="2800" dirty="0">
                <a:solidFill>
                  <a:schemeClr val="bg1">
                    <a:lumMod val="65000"/>
                  </a:schemeClr>
                </a:solidFill>
              </a:rPr>
              <a:t>Q&amp;A.</a:t>
            </a:r>
          </a:p>
        </p:txBody>
      </p:sp>
    </p:spTree>
    <p:extLst>
      <p:ext uri="{BB962C8B-B14F-4D97-AF65-F5344CB8AC3E}">
        <p14:creationId xmlns:p14="http://schemas.microsoft.com/office/powerpoint/2010/main" val="10213901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Overview of Main Aspects of </a:t>
            </a:r>
            <a:r>
              <a:rPr lang="en-ZA" dirty="0" smtClean="0"/>
              <a:t>MD-3 </a:t>
            </a:r>
            <a:r>
              <a:rPr lang="en-ZA" dirty="0"/>
              <a:t>Scope</a:t>
            </a:r>
          </a:p>
        </p:txBody>
      </p:sp>
      <p:sp>
        <p:nvSpPr>
          <p:cNvPr id="6" name="Rectangle 5"/>
          <p:cNvSpPr/>
          <p:nvPr/>
        </p:nvSpPr>
        <p:spPr>
          <a:xfrm>
            <a:off x="495487" y="1504712"/>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t" anchorCtr="0"/>
          <a:lstStyle/>
          <a:p>
            <a:pPr algn="ctr"/>
            <a:r>
              <a:rPr lang="en-ZA" sz="1400" b="1" dirty="0" smtClean="0">
                <a:solidFill>
                  <a:srgbClr val="000000"/>
                </a:solidFill>
                <a:latin typeface="Arial" pitchFamily="34" charset="0"/>
                <a:cs typeface="Arial" pitchFamily="34" charset="0"/>
              </a:rPr>
              <a:t>Trade at Last session (TAL)</a:t>
            </a:r>
            <a:endParaRPr lang="en-ZA" sz="14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927" name="NumberBall"/>
          <p:cNvSpPr>
            <a:spLocks noChangeArrowheads="1"/>
          </p:cNvSpPr>
          <p:nvPr/>
        </p:nvSpPr>
        <p:spPr bwMode="gray">
          <a:xfrm>
            <a:off x="347849" y="1398018"/>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1</a:t>
            </a:r>
          </a:p>
        </p:txBody>
      </p:sp>
      <p:sp>
        <p:nvSpPr>
          <p:cNvPr id="105" name="Rectangle 104"/>
          <p:cNvSpPr/>
          <p:nvPr/>
        </p:nvSpPr>
        <p:spPr>
          <a:xfrm>
            <a:off x="3539874" y="1516135"/>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p:txBody>
      </p:sp>
      <p:sp>
        <p:nvSpPr>
          <p:cNvPr id="106" name="NumberBall"/>
          <p:cNvSpPr>
            <a:spLocks noChangeArrowheads="1"/>
          </p:cNvSpPr>
          <p:nvPr/>
        </p:nvSpPr>
        <p:spPr bwMode="gray">
          <a:xfrm>
            <a:off x="3386348" y="1375278"/>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2</a:t>
            </a:r>
          </a:p>
        </p:txBody>
      </p:sp>
      <p:sp>
        <p:nvSpPr>
          <p:cNvPr id="107" name="TextBox 106"/>
          <p:cNvSpPr txBox="1"/>
          <p:nvPr/>
        </p:nvSpPr>
        <p:spPr>
          <a:xfrm>
            <a:off x="3949596" y="1522915"/>
            <a:ext cx="1882630" cy="612645"/>
          </a:xfrm>
          <a:prstGeom prst="rect">
            <a:avLst/>
          </a:prstGeom>
          <a:noFill/>
        </p:spPr>
        <p:txBody>
          <a:bodyPr wrap="square" tIns="90000" bIns="90000" rtlCol="0" anchor="t">
            <a:spAutoFit/>
          </a:bodyPr>
          <a:lstStyle/>
          <a:p>
            <a:pPr algn="ctr"/>
            <a:r>
              <a:rPr lang="en-US" sz="1400" b="1" dirty="0" smtClean="0">
                <a:solidFill>
                  <a:srgbClr val="000000"/>
                </a:solidFill>
                <a:latin typeface="Arial" pitchFamily="34" charset="0"/>
                <a:cs typeface="Arial" pitchFamily="34" charset="0"/>
              </a:rPr>
              <a:t>Short selling + Stock lending</a:t>
            </a:r>
            <a:endParaRPr lang="en-US" sz="1400" b="1" dirty="0">
              <a:solidFill>
                <a:srgbClr val="000000"/>
              </a:solidFill>
              <a:latin typeface="Arial" pitchFamily="34" charset="0"/>
              <a:cs typeface="Arial" pitchFamily="34" charset="0"/>
            </a:endParaRPr>
          </a:p>
        </p:txBody>
      </p:sp>
      <p:sp>
        <p:nvSpPr>
          <p:cNvPr id="113" name="Rectangle 112"/>
          <p:cNvSpPr/>
          <p:nvPr/>
        </p:nvSpPr>
        <p:spPr>
          <a:xfrm>
            <a:off x="6615847" y="1522915"/>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116" name="NumberBall"/>
          <p:cNvSpPr>
            <a:spLocks noChangeArrowheads="1"/>
          </p:cNvSpPr>
          <p:nvPr/>
        </p:nvSpPr>
        <p:spPr bwMode="gray">
          <a:xfrm>
            <a:off x="6468209" y="1416221"/>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smtClean="0">
                <a:solidFill>
                  <a:srgbClr val="FFFFFF"/>
                </a:solidFill>
                <a:latin typeface="Arial" pitchFamily="34" charset="0"/>
                <a:cs typeface="Arial" pitchFamily="34" charset="0"/>
              </a:rPr>
              <a:t>3</a:t>
            </a:r>
            <a:endParaRPr lang="en-US" sz="1600" b="1" dirty="0">
              <a:solidFill>
                <a:srgbClr val="FFFFFF"/>
              </a:solidFill>
              <a:latin typeface="Arial" pitchFamily="34" charset="0"/>
              <a:cs typeface="Arial" pitchFamily="34" charset="0"/>
            </a:endParaRPr>
          </a:p>
        </p:txBody>
      </p:sp>
      <p:sp>
        <p:nvSpPr>
          <p:cNvPr id="117" name="TextBox 116"/>
          <p:cNvSpPr txBox="1"/>
          <p:nvPr/>
        </p:nvSpPr>
        <p:spPr>
          <a:xfrm>
            <a:off x="6890273" y="1530965"/>
            <a:ext cx="2406784" cy="612645"/>
          </a:xfrm>
          <a:prstGeom prst="rect">
            <a:avLst/>
          </a:prstGeom>
          <a:noFill/>
        </p:spPr>
        <p:txBody>
          <a:bodyPr wrap="square" tIns="90000" bIns="90000" rtlCol="0" anchor="t">
            <a:spAutoFit/>
          </a:bodyPr>
          <a:lstStyle/>
          <a:p>
            <a:pPr algn="ctr"/>
            <a:r>
              <a:rPr lang="en-US" sz="1400" b="1" dirty="0" smtClean="0">
                <a:solidFill>
                  <a:srgbClr val="000000"/>
                </a:solidFill>
                <a:latin typeface="Arial" pitchFamily="34" charset="0"/>
                <a:cs typeface="Arial" pitchFamily="34" charset="0"/>
              </a:rPr>
              <a:t>Extra enhancements to off-markets trades  </a:t>
            </a:r>
            <a:endParaRPr lang="en-US" sz="1400" b="1" dirty="0">
              <a:solidFill>
                <a:srgbClr val="000000"/>
              </a:solidFill>
              <a:latin typeface="Arial" pitchFamily="34" charset="0"/>
              <a:cs typeface="Arial" pitchFamily="34" charset="0"/>
            </a:endParaRPr>
          </a:p>
        </p:txBody>
      </p:sp>
      <p:sp>
        <p:nvSpPr>
          <p:cNvPr id="129" name="Rectangle 128"/>
          <p:cNvSpPr/>
          <p:nvPr/>
        </p:nvSpPr>
        <p:spPr>
          <a:xfrm>
            <a:off x="452438" y="3896601"/>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130" name="NumberBall"/>
          <p:cNvSpPr>
            <a:spLocks noChangeArrowheads="1"/>
          </p:cNvSpPr>
          <p:nvPr/>
        </p:nvSpPr>
        <p:spPr bwMode="gray">
          <a:xfrm>
            <a:off x="304800" y="3789907"/>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5</a:t>
            </a:r>
          </a:p>
        </p:txBody>
      </p:sp>
      <p:sp>
        <p:nvSpPr>
          <p:cNvPr id="131" name="TextBox 130"/>
          <p:cNvSpPr txBox="1"/>
          <p:nvPr/>
        </p:nvSpPr>
        <p:spPr>
          <a:xfrm>
            <a:off x="726864" y="3904651"/>
            <a:ext cx="2406784" cy="397201"/>
          </a:xfrm>
          <a:prstGeom prst="rect">
            <a:avLst/>
          </a:prstGeom>
          <a:noFill/>
        </p:spPr>
        <p:txBody>
          <a:bodyPr wrap="square" tIns="90000" bIns="90000" rtlCol="0" anchor="t">
            <a:spAutoFit/>
          </a:bodyPr>
          <a:lstStyle/>
          <a:p>
            <a:pPr algn="ctr"/>
            <a:r>
              <a:rPr lang="en-US" sz="1400" b="1" dirty="0" smtClean="0">
                <a:solidFill>
                  <a:srgbClr val="000000"/>
                </a:solidFill>
                <a:latin typeface="Arial" pitchFamily="34" charset="0"/>
                <a:cs typeface="Arial" pitchFamily="34" charset="0"/>
              </a:rPr>
              <a:t>Introduction of REITs</a:t>
            </a:r>
            <a:endParaRPr lang="en-US" sz="1400" b="1" dirty="0">
              <a:solidFill>
                <a:srgbClr val="000000"/>
              </a:solidFill>
              <a:latin typeface="Arial" pitchFamily="34" charset="0"/>
              <a:cs typeface="Arial" pitchFamily="34" charset="0"/>
            </a:endParaRPr>
          </a:p>
        </p:txBody>
      </p:sp>
      <p:pic>
        <p:nvPicPr>
          <p:cNvPr id="28" name="Picture 27">
            <a:extLst>
              <a:ext uri="{FF2B5EF4-FFF2-40B4-BE49-F238E27FC236}">
                <a16:creationId xmlns:a16="http://schemas.microsoft.com/office/drawing/2014/main" id="{B53F75EA-B893-1E4D-A325-81102987251F}"/>
              </a:ext>
            </a:extLst>
          </p:cNvPr>
          <p:cNvPicPr>
            <a:picLocks noChangeAspect="1"/>
          </p:cNvPicPr>
          <p:nvPr/>
        </p:nvPicPr>
        <p:blipFill>
          <a:blip r:embed="rId2"/>
          <a:stretch>
            <a:fillRect/>
          </a:stretch>
        </p:blipFill>
        <p:spPr>
          <a:xfrm>
            <a:off x="1393175" y="2099765"/>
            <a:ext cx="1159622" cy="1084321"/>
          </a:xfrm>
          <a:prstGeom prst="rect">
            <a:avLst/>
          </a:prstGeom>
        </p:spPr>
      </p:pic>
      <p:pic>
        <p:nvPicPr>
          <p:cNvPr id="29" name="Picture 28">
            <a:extLst>
              <a:ext uri="{FF2B5EF4-FFF2-40B4-BE49-F238E27FC236}">
                <a16:creationId xmlns:a16="http://schemas.microsoft.com/office/drawing/2014/main" id="{8D2BF6BF-F81E-EF4D-A88B-C9EBD616E232}"/>
              </a:ext>
            </a:extLst>
          </p:cNvPr>
          <p:cNvPicPr>
            <a:picLocks noChangeAspect="1"/>
          </p:cNvPicPr>
          <p:nvPr/>
        </p:nvPicPr>
        <p:blipFill>
          <a:blip r:embed="rId3"/>
          <a:stretch>
            <a:fillRect/>
          </a:stretch>
        </p:blipFill>
        <p:spPr>
          <a:xfrm>
            <a:off x="4323488" y="2230616"/>
            <a:ext cx="1150555" cy="953470"/>
          </a:xfrm>
          <a:prstGeom prst="rect">
            <a:avLst/>
          </a:prstGeom>
        </p:spPr>
      </p:pic>
      <p:pic>
        <p:nvPicPr>
          <p:cNvPr id="30" name="Picture 29">
            <a:extLst>
              <a:ext uri="{FF2B5EF4-FFF2-40B4-BE49-F238E27FC236}">
                <a16:creationId xmlns:a16="http://schemas.microsoft.com/office/drawing/2014/main" id="{6FAE1999-CF92-7D47-A155-AB371C0EDE03}"/>
              </a:ext>
            </a:extLst>
          </p:cNvPr>
          <p:cNvPicPr>
            <a:picLocks noChangeAspect="1"/>
          </p:cNvPicPr>
          <p:nvPr/>
        </p:nvPicPr>
        <p:blipFill>
          <a:blip r:embed="rId4"/>
          <a:stretch>
            <a:fillRect/>
          </a:stretch>
        </p:blipFill>
        <p:spPr>
          <a:xfrm>
            <a:off x="7620000" y="2264089"/>
            <a:ext cx="1029659" cy="817671"/>
          </a:xfrm>
          <a:prstGeom prst="rect">
            <a:avLst/>
          </a:prstGeom>
        </p:spPr>
      </p:pic>
      <p:pic>
        <p:nvPicPr>
          <p:cNvPr id="31" name="Picture 30">
            <a:extLst>
              <a:ext uri="{FF2B5EF4-FFF2-40B4-BE49-F238E27FC236}">
                <a16:creationId xmlns:a16="http://schemas.microsoft.com/office/drawing/2014/main" id="{3861ABEF-E38E-BD43-AFEF-1BD00CDD9355}"/>
              </a:ext>
            </a:extLst>
          </p:cNvPr>
          <p:cNvPicPr>
            <a:picLocks noChangeAspect="1"/>
          </p:cNvPicPr>
          <p:nvPr/>
        </p:nvPicPr>
        <p:blipFill>
          <a:blip r:embed="rId5"/>
          <a:stretch>
            <a:fillRect/>
          </a:stretch>
        </p:blipFill>
        <p:spPr>
          <a:xfrm>
            <a:off x="1441729" y="4713741"/>
            <a:ext cx="829417" cy="663533"/>
          </a:xfrm>
          <a:prstGeom prst="rect">
            <a:avLst/>
          </a:prstGeom>
        </p:spPr>
      </p:pic>
    </p:spTree>
    <p:extLst>
      <p:ext uri="{BB962C8B-B14F-4D97-AF65-F5344CB8AC3E}">
        <p14:creationId xmlns:p14="http://schemas.microsoft.com/office/powerpoint/2010/main" val="18806353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Market Development Program - </a:t>
            </a:r>
            <a:r>
              <a:rPr lang="en-US" dirty="0" smtClean="0"/>
              <a:t>Key </a:t>
            </a:r>
            <a:r>
              <a:rPr lang="en-US" dirty="0"/>
              <a:t>Objectives </a:t>
            </a:r>
          </a:p>
        </p:txBody>
      </p:sp>
      <p:sp>
        <p:nvSpPr>
          <p:cNvPr id="5" name="Rectangle 3"/>
          <p:cNvSpPr>
            <a:spLocks noChangeArrowheads="1"/>
          </p:cNvSpPr>
          <p:nvPr/>
        </p:nvSpPr>
        <p:spPr bwMode="gray">
          <a:xfrm>
            <a:off x="455612" y="2057400"/>
            <a:ext cx="4113212" cy="3733800"/>
          </a:xfrm>
          <a:prstGeom prst="rect">
            <a:avLst/>
          </a:prstGeom>
          <a:noFill/>
          <a:ln w="9525" algn="ctr">
            <a:noFill/>
            <a:miter lim="800000"/>
            <a:headEnd/>
            <a:tailEnd/>
          </a:ln>
          <a:effectLst/>
        </p:spPr>
        <p:txBody>
          <a:bodyPr tIns="91440" bIns="91440" anchor="t" anchorCtr="0"/>
          <a:lstStyle/>
          <a:p>
            <a:pPr>
              <a:spcBef>
                <a:spcPts val="600"/>
              </a:spcBef>
              <a:buClr>
                <a:srgbClr val="808080"/>
              </a:buClr>
            </a:pPr>
            <a:r>
              <a:rPr lang="en-US" sz="1400" b="1" dirty="0">
                <a:solidFill>
                  <a:srgbClr val="000000"/>
                </a:solidFill>
                <a:latin typeface="Arial"/>
              </a:rPr>
              <a:t>How did it start? Gap analysis </a:t>
            </a:r>
            <a:r>
              <a:rPr lang="en-US" sz="1400" b="1" dirty="0">
                <a:solidFill>
                  <a:srgbClr val="000000"/>
                </a:solidFill>
                <a:latin typeface="Arial"/>
                <a:sym typeface="Wingdings" panose="05000000000000000000" pitchFamily="2" charset="2"/>
              </a:rPr>
              <a:t> Major reforms needed in post-trade</a:t>
            </a:r>
            <a:endParaRPr lang="en-US" sz="1400" b="1" dirty="0">
              <a:solidFill>
                <a:srgbClr val="000000"/>
              </a:solidFill>
              <a:latin typeface="Arial"/>
            </a:endParaRPr>
          </a:p>
          <a:p>
            <a:pPr>
              <a:spcBef>
                <a:spcPts val="600"/>
              </a:spcBef>
              <a:buClr>
                <a:srgbClr val="808080"/>
              </a:buClr>
            </a:pPr>
            <a:endParaRPr lang="en-US" sz="1400" b="1" dirty="0">
              <a:solidFill>
                <a:srgbClr val="000000"/>
              </a:solidFill>
              <a:latin typeface="Arial"/>
            </a:endParaRPr>
          </a:p>
          <a:p>
            <a:pPr>
              <a:spcBef>
                <a:spcPts val="600"/>
              </a:spcBef>
              <a:buClr>
                <a:srgbClr val="808080"/>
              </a:buClr>
            </a:pPr>
            <a:r>
              <a:rPr lang="en-US" sz="1400" b="1" dirty="0">
                <a:solidFill>
                  <a:srgbClr val="000000"/>
                </a:solidFill>
                <a:latin typeface="Arial"/>
              </a:rPr>
              <a:t>Exchange (</a:t>
            </a:r>
            <a:r>
              <a:rPr lang="en-US" sz="1400" b="1" dirty="0" err="1">
                <a:solidFill>
                  <a:srgbClr val="000000"/>
                </a:solidFill>
                <a:latin typeface="Arial"/>
              </a:rPr>
              <a:t>Boursa</a:t>
            </a:r>
            <a:r>
              <a:rPr lang="en-US" sz="1400" b="1" dirty="0">
                <a:solidFill>
                  <a:srgbClr val="000000"/>
                </a:solidFill>
                <a:latin typeface="Arial"/>
              </a:rPr>
              <a:t> Kuwait) related initiatives channeled through one market development project. </a:t>
            </a:r>
          </a:p>
          <a:p>
            <a:pPr>
              <a:spcBef>
                <a:spcPts val="600"/>
              </a:spcBef>
              <a:buClr>
                <a:srgbClr val="808080"/>
              </a:buClr>
            </a:pPr>
            <a:endParaRPr lang="en-US" sz="1400" b="1" dirty="0">
              <a:solidFill>
                <a:srgbClr val="000000"/>
              </a:solidFill>
              <a:latin typeface="Arial"/>
            </a:endParaRPr>
          </a:p>
          <a:p>
            <a:pPr>
              <a:spcBef>
                <a:spcPts val="600"/>
              </a:spcBef>
              <a:buClr>
                <a:srgbClr val="808080"/>
              </a:buClr>
            </a:pPr>
            <a:r>
              <a:rPr lang="en-US" sz="1400" b="1" dirty="0">
                <a:solidFill>
                  <a:srgbClr val="000000"/>
                </a:solidFill>
                <a:latin typeface="Arial"/>
              </a:rPr>
              <a:t>Due to the overall size and nature, changes will be implemented in four phases. </a:t>
            </a:r>
          </a:p>
          <a:p>
            <a:pPr>
              <a:spcBef>
                <a:spcPts val="600"/>
              </a:spcBef>
              <a:buClr>
                <a:srgbClr val="808080"/>
              </a:buClr>
            </a:pPr>
            <a:endParaRPr lang="en-US" sz="1400" b="1" dirty="0">
              <a:solidFill>
                <a:srgbClr val="000000"/>
              </a:solidFill>
              <a:latin typeface="Arial"/>
            </a:endParaRPr>
          </a:p>
          <a:p>
            <a:pPr>
              <a:spcBef>
                <a:spcPts val="600"/>
              </a:spcBef>
              <a:buClr>
                <a:srgbClr val="808080"/>
              </a:buClr>
            </a:pPr>
            <a:r>
              <a:rPr lang="en-US" sz="1400" b="1" dirty="0">
                <a:solidFill>
                  <a:srgbClr val="000000"/>
                </a:solidFill>
                <a:latin typeface="Arial"/>
              </a:rPr>
              <a:t>Two Phases have been launched so far. Subsequent phases are expected to be completed in 2019 and 2020. </a:t>
            </a:r>
          </a:p>
        </p:txBody>
      </p:sp>
      <p:sp>
        <p:nvSpPr>
          <p:cNvPr id="7" name="ColumnHeader"/>
          <p:cNvSpPr>
            <a:spLocks noChangeArrowheads="1"/>
          </p:cNvSpPr>
          <p:nvPr/>
        </p:nvSpPr>
        <p:spPr bwMode="gray">
          <a:xfrm>
            <a:off x="5337175" y="1607463"/>
            <a:ext cx="4113213" cy="430887"/>
          </a:xfrm>
          <a:prstGeom prst="rect">
            <a:avLst/>
          </a:prstGeom>
          <a:solidFill>
            <a:schemeClr val="bg1"/>
          </a:solidFill>
          <a:ln w="9525" algn="ctr">
            <a:noFill/>
            <a:miter lim="800000"/>
            <a:headEnd type="none" w="lg" len="lg"/>
            <a:tailEnd type="none" w="lg" len="lg"/>
          </a:ln>
          <a:effectLst>
            <a:outerShdw dist="25400" dir="5400000" sx="99000" sy="99000" algn="ctr" rotWithShape="0">
              <a:srgbClr val="808080"/>
            </a:outerShdw>
          </a:effectLst>
        </p:spPr>
        <p:txBody>
          <a:bodyPr tIns="91440" bIns="91440" anchor="b">
            <a:spAutoFit/>
          </a:bodyPr>
          <a:lstStyle/>
          <a:p>
            <a:pPr algn="ctr">
              <a:buClr>
                <a:srgbClr val="808080"/>
              </a:buClr>
            </a:pPr>
            <a:r>
              <a:rPr lang="en-US" sz="1600" b="1" dirty="0">
                <a:solidFill>
                  <a:srgbClr val="000000"/>
                </a:solidFill>
                <a:latin typeface="Arial" pitchFamily="34" charset="0"/>
                <a:cs typeface="Arial" pitchFamily="34" charset="0"/>
              </a:rPr>
              <a:t>Key Objectives</a:t>
            </a:r>
          </a:p>
        </p:txBody>
      </p:sp>
      <p:sp>
        <p:nvSpPr>
          <p:cNvPr id="8" name="ColumnHeader"/>
          <p:cNvSpPr>
            <a:spLocks noChangeArrowheads="1"/>
          </p:cNvSpPr>
          <p:nvPr/>
        </p:nvSpPr>
        <p:spPr bwMode="gray">
          <a:xfrm>
            <a:off x="455613" y="1607463"/>
            <a:ext cx="4113212" cy="430887"/>
          </a:xfrm>
          <a:prstGeom prst="rect">
            <a:avLst/>
          </a:prstGeom>
          <a:solidFill>
            <a:schemeClr val="bg1"/>
          </a:solidFill>
          <a:ln w="9525" algn="ctr">
            <a:noFill/>
            <a:miter lim="800000"/>
            <a:headEnd type="none" w="lg" len="lg"/>
            <a:tailEnd type="none" w="lg" len="lg"/>
          </a:ln>
          <a:effectLst>
            <a:outerShdw dist="25400" dir="5400000" sx="99000" sy="99000" algn="ctr" rotWithShape="0">
              <a:srgbClr val="808080"/>
            </a:outerShdw>
          </a:effectLst>
        </p:spPr>
        <p:txBody>
          <a:bodyPr tIns="91440" bIns="91440" anchor="b">
            <a:spAutoFit/>
          </a:bodyPr>
          <a:lstStyle/>
          <a:p>
            <a:pPr algn="ctr">
              <a:buClr>
                <a:srgbClr val="808080"/>
              </a:buClr>
            </a:pPr>
            <a:r>
              <a:rPr lang="en-US" sz="1600" b="1" dirty="0">
                <a:solidFill>
                  <a:srgbClr val="000000"/>
                </a:solidFill>
                <a:latin typeface="Arial" pitchFamily="34" charset="0"/>
                <a:cs typeface="Arial" pitchFamily="34" charset="0"/>
              </a:rPr>
              <a:t>Overview</a:t>
            </a:r>
          </a:p>
        </p:txBody>
      </p:sp>
      <p:sp>
        <p:nvSpPr>
          <p:cNvPr id="21" name="Rectangle 20"/>
          <p:cNvSpPr/>
          <p:nvPr/>
        </p:nvSpPr>
        <p:spPr>
          <a:xfrm>
            <a:off x="5337175" y="2133600"/>
            <a:ext cx="4113213" cy="3539430"/>
          </a:xfrm>
          <a:prstGeom prst="rect">
            <a:avLst/>
          </a:prstGeom>
        </p:spPr>
        <p:txBody>
          <a:bodyPr wrap="square">
            <a:spAutoFit/>
          </a:bodyPr>
          <a:lstStyle/>
          <a:p>
            <a:pPr marL="233363" lvl="1" indent="-177800">
              <a:buClr>
                <a:srgbClr val="808080"/>
              </a:buClr>
              <a:buSzPct val="100000"/>
              <a:buFontTx/>
              <a:buChar char="•"/>
            </a:pPr>
            <a:r>
              <a:rPr lang="en-US" sz="1400" b="1" dirty="0">
                <a:solidFill>
                  <a:srgbClr val="000000"/>
                </a:solidFill>
                <a:latin typeface="Arial" panose="020B0604020202020204" pitchFamily="34" charset="0"/>
              </a:rPr>
              <a:t>Upgrade clearing &amp; settlement practices to be in line with international standards </a:t>
            </a:r>
          </a:p>
          <a:p>
            <a:pPr marL="233363" lvl="1" indent="-177800">
              <a:buClr>
                <a:srgbClr val="808080"/>
              </a:buClr>
              <a:buSzPct val="100000"/>
              <a:buFontTx/>
              <a:buChar char="•"/>
            </a:pPr>
            <a:endParaRPr lang="en-US" sz="1400" b="1" dirty="0">
              <a:solidFill>
                <a:srgbClr val="000000"/>
              </a:solidFill>
              <a:effectLst/>
              <a:latin typeface="Arial" panose="020B0604020202020204" pitchFamily="34" charset="0"/>
            </a:endParaRPr>
          </a:p>
          <a:p>
            <a:pPr marL="233363" lvl="1" indent="-177800">
              <a:buClr>
                <a:srgbClr val="808080"/>
              </a:buClr>
              <a:buSzPct val="100000"/>
              <a:buFontTx/>
              <a:buChar char="•"/>
            </a:pPr>
            <a:endParaRPr lang="en-US" sz="1400" b="1" dirty="0">
              <a:solidFill>
                <a:srgbClr val="000000"/>
              </a:solidFill>
              <a:effectLst/>
              <a:latin typeface="Arial" panose="020B0604020202020204" pitchFamily="34" charset="0"/>
            </a:endParaRPr>
          </a:p>
          <a:p>
            <a:pPr marL="233363" lvl="1" indent="-177800">
              <a:buClr>
                <a:srgbClr val="808080"/>
              </a:buClr>
              <a:buSzPct val="100000"/>
              <a:buFontTx/>
              <a:buChar char="•"/>
            </a:pPr>
            <a:r>
              <a:rPr lang="en-US" sz="1400" b="1" dirty="0">
                <a:solidFill>
                  <a:srgbClr val="000000"/>
                </a:solidFill>
                <a:effectLst/>
                <a:latin typeface="Arial" panose="020B0604020202020204" pitchFamily="34" charset="0"/>
              </a:rPr>
              <a:t>Support the introduction of more sophisticated financial instruments and investment products</a:t>
            </a:r>
          </a:p>
          <a:p>
            <a:pPr marL="233363" lvl="1" indent="-177800">
              <a:buClr>
                <a:srgbClr val="808080"/>
              </a:buClr>
              <a:buSzPct val="100000"/>
              <a:buFontTx/>
              <a:buChar char="•"/>
            </a:pPr>
            <a:endParaRPr lang="en-US" sz="1400" b="1" dirty="0">
              <a:solidFill>
                <a:srgbClr val="000000"/>
              </a:solidFill>
              <a:effectLst/>
              <a:latin typeface="Arial" panose="020B0604020202020204" pitchFamily="34" charset="0"/>
            </a:endParaRPr>
          </a:p>
          <a:p>
            <a:pPr marL="55563" lvl="1">
              <a:buClr>
                <a:srgbClr val="808080"/>
              </a:buClr>
              <a:buSzPct val="100000"/>
            </a:pPr>
            <a:endParaRPr lang="en-US" sz="1400" b="1" dirty="0">
              <a:solidFill>
                <a:srgbClr val="000000"/>
              </a:solidFill>
              <a:effectLst/>
              <a:latin typeface="Arial" panose="020B0604020202020204" pitchFamily="34" charset="0"/>
            </a:endParaRPr>
          </a:p>
          <a:p>
            <a:pPr marL="233363" lvl="1" indent="-177800">
              <a:buClr>
                <a:srgbClr val="808080"/>
              </a:buClr>
              <a:buSzPct val="100000"/>
              <a:buFontTx/>
              <a:buChar char="•"/>
            </a:pPr>
            <a:r>
              <a:rPr lang="en-US" sz="1400" b="1" dirty="0">
                <a:solidFill>
                  <a:srgbClr val="000000"/>
                </a:solidFill>
                <a:latin typeface="Arial" panose="020B0604020202020204" pitchFamily="34" charset="0"/>
              </a:rPr>
              <a:t>Diversify investor base, by attracting more foreign institutional investors</a:t>
            </a:r>
            <a:endParaRPr lang="en-US" sz="1400" b="1" dirty="0">
              <a:solidFill>
                <a:srgbClr val="000000"/>
              </a:solidFill>
              <a:effectLst/>
              <a:latin typeface="Arial" panose="020B0604020202020204" pitchFamily="34" charset="0"/>
            </a:endParaRPr>
          </a:p>
          <a:p>
            <a:pPr marL="233363" lvl="1" indent="-177800">
              <a:buClr>
                <a:srgbClr val="808080"/>
              </a:buClr>
              <a:buSzPct val="100000"/>
              <a:buFontTx/>
              <a:buChar char="•"/>
            </a:pPr>
            <a:endParaRPr lang="en-US" sz="1400" b="1" dirty="0">
              <a:solidFill>
                <a:srgbClr val="000000"/>
              </a:solidFill>
              <a:latin typeface="Arial" panose="020B0604020202020204" pitchFamily="34" charset="0"/>
            </a:endParaRPr>
          </a:p>
          <a:p>
            <a:pPr marL="233363" lvl="1" indent="-177800">
              <a:buClr>
                <a:srgbClr val="808080"/>
              </a:buClr>
              <a:buSzPct val="100000"/>
              <a:buFontTx/>
              <a:buChar char="•"/>
            </a:pPr>
            <a:endParaRPr lang="en-US" sz="1400" b="1" dirty="0">
              <a:solidFill>
                <a:srgbClr val="000000"/>
              </a:solidFill>
              <a:latin typeface="Arial" panose="020B0604020202020204" pitchFamily="34" charset="0"/>
            </a:endParaRPr>
          </a:p>
          <a:p>
            <a:pPr marL="233363" lvl="1" indent="-177800">
              <a:buClr>
                <a:srgbClr val="808080"/>
              </a:buClr>
              <a:buSzPct val="100000"/>
              <a:buFontTx/>
              <a:buChar char="•"/>
            </a:pPr>
            <a:r>
              <a:rPr lang="en-US" sz="1400" b="1" dirty="0">
                <a:solidFill>
                  <a:srgbClr val="000000"/>
                </a:solidFill>
                <a:latin typeface="Arial" panose="020B0604020202020204" pitchFamily="34" charset="0"/>
              </a:rPr>
              <a:t>Improve the recognition of the market </a:t>
            </a:r>
            <a:r>
              <a:rPr lang="en-US" sz="1400" b="1" dirty="0">
                <a:solidFill>
                  <a:srgbClr val="000000"/>
                </a:solidFill>
                <a:latin typeface="Arial" panose="020B0604020202020204" pitchFamily="34" charset="0"/>
                <a:sym typeface="Wingdings" panose="05000000000000000000" pitchFamily="2" charset="2"/>
              </a:rPr>
              <a:t> seeking EM upgrades by FTSE, MSCI, and S&amp;P DJI. </a:t>
            </a:r>
            <a:endParaRPr lang="en-US" sz="1400" b="1" dirty="0">
              <a:solidFill>
                <a:srgbClr val="000000"/>
              </a:solidFill>
              <a:latin typeface="Arial" panose="020B0604020202020204" pitchFamily="34" charset="0"/>
            </a:endParaRPr>
          </a:p>
        </p:txBody>
      </p:sp>
      <p:sp>
        <p:nvSpPr>
          <p:cNvPr id="22" name="FlowTriangle"/>
          <p:cNvSpPr>
            <a:spLocks noChangeArrowheads="1"/>
          </p:cNvSpPr>
          <p:nvPr/>
        </p:nvSpPr>
        <p:spPr bwMode="gray">
          <a:xfrm rot="5400000">
            <a:off x="3233276" y="3585465"/>
            <a:ext cx="3419237" cy="325007"/>
          </a:xfrm>
          <a:prstGeom prst="triangle">
            <a:avLst>
              <a:gd name="adj" fmla="val 50000"/>
            </a:avLst>
          </a:prstGeom>
          <a:gradFill flip="none" rotWithShape="1">
            <a:gsLst>
              <a:gs pos="0">
                <a:srgbClr val="002060"/>
              </a:gs>
              <a:gs pos="78000">
                <a:srgbClr val="FFFFFF"/>
              </a:gs>
            </a:gsLst>
            <a:lin ang="5400000" scaled="1"/>
            <a:tileRect/>
          </a:gradFill>
          <a:ln w="9525" cap="flat" cmpd="sng" algn="ctr">
            <a:noFill/>
            <a:prstDash val="solid"/>
          </a:ln>
          <a:effectLst/>
        </p:spPr>
        <p:txBody>
          <a:bodyPr tIns="90000" bIns="90000" rtlCol="0" anchor="ctr" anchorCtr="0"/>
          <a:lstStyle/>
          <a:p>
            <a:pPr algn="ctr">
              <a:defRPr/>
            </a:pPr>
            <a:endParaRPr lang="en-US" sz="1400" kern="0" dirty="0">
              <a:solidFill>
                <a:srgbClr val="0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Overview of Main Aspects of </a:t>
            </a:r>
            <a:r>
              <a:rPr lang="en-ZA" dirty="0" smtClean="0"/>
              <a:t>MD-3 </a:t>
            </a:r>
            <a:r>
              <a:rPr lang="en-ZA" dirty="0"/>
              <a:t>Scope</a:t>
            </a:r>
          </a:p>
        </p:txBody>
      </p:sp>
      <p:sp>
        <p:nvSpPr>
          <p:cNvPr id="6" name="Rectangle 5"/>
          <p:cNvSpPr/>
          <p:nvPr/>
        </p:nvSpPr>
        <p:spPr>
          <a:xfrm>
            <a:off x="495487" y="1504712"/>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t" anchorCtr="0"/>
          <a:lstStyle/>
          <a:p>
            <a:pPr algn="ctr"/>
            <a:r>
              <a:rPr lang="en-ZA" sz="1400" b="1" dirty="0" smtClean="0">
                <a:solidFill>
                  <a:srgbClr val="000000"/>
                </a:solidFill>
                <a:latin typeface="Arial" pitchFamily="34" charset="0"/>
                <a:cs typeface="Arial" pitchFamily="34" charset="0"/>
              </a:rPr>
              <a:t>Trade at Last session (TAL)</a:t>
            </a:r>
            <a:endParaRPr lang="en-ZA" sz="14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927" name="NumberBall"/>
          <p:cNvSpPr>
            <a:spLocks noChangeArrowheads="1"/>
          </p:cNvSpPr>
          <p:nvPr/>
        </p:nvSpPr>
        <p:spPr bwMode="gray">
          <a:xfrm>
            <a:off x="347849" y="1398018"/>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1</a:t>
            </a:r>
          </a:p>
        </p:txBody>
      </p:sp>
      <p:sp>
        <p:nvSpPr>
          <p:cNvPr id="105" name="Rectangle 104"/>
          <p:cNvSpPr/>
          <p:nvPr/>
        </p:nvSpPr>
        <p:spPr>
          <a:xfrm>
            <a:off x="3539874" y="1516135"/>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p:txBody>
      </p:sp>
      <p:sp>
        <p:nvSpPr>
          <p:cNvPr id="106" name="NumberBall"/>
          <p:cNvSpPr>
            <a:spLocks noChangeArrowheads="1"/>
          </p:cNvSpPr>
          <p:nvPr/>
        </p:nvSpPr>
        <p:spPr bwMode="gray">
          <a:xfrm>
            <a:off x="3386348" y="1375278"/>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2</a:t>
            </a:r>
          </a:p>
        </p:txBody>
      </p:sp>
      <p:sp>
        <p:nvSpPr>
          <p:cNvPr id="107" name="TextBox 106"/>
          <p:cNvSpPr txBox="1"/>
          <p:nvPr/>
        </p:nvSpPr>
        <p:spPr>
          <a:xfrm>
            <a:off x="3949596" y="1522915"/>
            <a:ext cx="1882630" cy="612645"/>
          </a:xfrm>
          <a:prstGeom prst="rect">
            <a:avLst/>
          </a:prstGeom>
          <a:noFill/>
        </p:spPr>
        <p:txBody>
          <a:bodyPr wrap="square" tIns="90000" bIns="90000" rtlCol="0" anchor="t">
            <a:spAutoFit/>
          </a:bodyPr>
          <a:lstStyle/>
          <a:p>
            <a:pPr algn="ctr"/>
            <a:r>
              <a:rPr lang="en-US" sz="1400" b="1" dirty="0" smtClean="0">
                <a:solidFill>
                  <a:srgbClr val="000000"/>
                </a:solidFill>
                <a:latin typeface="Arial" pitchFamily="34" charset="0"/>
                <a:cs typeface="Arial" pitchFamily="34" charset="0"/>
              </a:rPr>
              <a:t>Short selling + Stock lending</a:t>
            </a:r>
            <a:endParaRPr lang="en-US" sz="1400" b="1" dirty="0">
              <a:solidFill>
                <a:srgbClr val="000000"/>
              </a:solidFill>
              <a:latin typeface="Arial" pitchFamily="34" charset="0"/>
              <a:cs typeface="Arial" pitchFamily="34" charset="0"/>
            </a:endParaRPr>
          </a:p>
        </p:txBody>
      </p:sp>
      <p:sp>
        <p:nvSpPr>
          <p:cNvPr id="113" name="Rectangle 112"/>
          <p:cNvSpPr/>
          <p:nvPr/>
        </p:nvSpPr>
        <p:spPr>
          <a:xfrm>
            <a:off x="6615847" y="1522915"/>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116" name="NumberBall"/>
          <p:cNvSpPr>
            <a:spLocks noChangeArrowheads="1"/>
          </p:cNvSpPr>
          <p:nvPr/>
        </p:nvSpPr>
        <p:spPr bwMode="gray">
          <a:xfrm>
            <a:off x="6468209" y="1416221"/>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smtClean="0">
                <a:solidFill>
                  <a:srgbClr val="FFFFFF"/>
                </a:solidFill>
                <a:latin typeface="Arial" pitchFamily="34" charset="0"/>
                <a:cs typeface="Arial" pitchFamily="34" charset="0"/>
              </a:rPr>
              <a:t>3</a:t>
            </a:r>
            <a:endParaRPr lang="en-US" sz="1600" b="1" dirty="0">
              <a:solidFill>
                <a:srgbClr val="FFFFFF"/>
              </a:solidFill>
              <a:latin typeface="Arial" pitchFamily="34" charset="0"/>
              <a:cs typeface="Arial" pitchFamily="34" charset="0"/>
            </a:endParaRPr>
          </a:p>
        </p:txBody>
      </p:sp>
      <p:sp>
        <p:nvSpPr>
          <p:cNvPr id="117" name="TextBox 116"/>
          <p:cNvSpPr txBox="1"/>
          <p:nvPr/>
        </p:nvSpPr>
        <p:spPr>
          <a:xfrm>
            <a:off x="6890273" y="1530965"/>
            <a:ext cx="2406784" cy="612645"/>
          </a:xfrm>
          <a:prstGeom prst="rect">
            <a:avLst/>
          </a:prstGeom>
          <a:noFill/>
        </p:spPr>
        <p:txBody>
          <a:bodyPr wrap="square" tIns="90000" bIns="90000" rtlCol="0" anchor="t">
            <a:spAutoFit/>
          </a:bodyPr>
          <a:lstStyle/>
          <a:p>
            <a:pPr algn="ctr"/>
            <a:r>
              <a:rPr lang="en-US" sz="1400" b="1" dirty="0" smtClean="0">
                <a:solidFill>
                  <a:srgbClr val="000000"/>
                </a:solidFill>
                <a:latin typeface="Arial" pitchFamily="34" charset="0"/>
                <a:cs typeface="Arial" pitchFamily="34" charset="0"/>
              </a:rPr>
              <a:t>Extra enhancements to off-markets trades  </a:t>
            </a:r>
            <a:endParaRPr lang="en-US" sz="1400" b="1" dirty="0">
              <a:solidFill>
                <a:srgbClr val="000000"/>
              </a:solidFill>
              <a:latin typeface="Arial" pitchFamily="34" charset="0"/>
              <a:cs typeface="Arial" pitchFamily="34" charset="0"/>
            </a:endParaRPr>
          </a:p>
        </p:txBody>
      </p:sp>
      <p:sp>
        <p:nvSpPr>
          <p:cNvPr id="129" name="Rectangle 128"/>
          <p:cNvSpPr/>
          <p:nvPr/>
        </p:nvSpPr>
        <p:spPr>
          <a:xfrm>
            <a:off x="452438" y="3896601"/>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130" name="NumberBall"/>
          <p:cNvSpPr>
            <a:spLocks noChangeArrowheads="1"/>
          </p:cNvSpPr>
          <p:nvPr/>
        </p:nvSpPr>
        <p:spPr bwMode="gray">
          <a:xfrm>
            <a:off x="304800" y="3789907"/>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5</a:t>
            </a:r>
          </a:p>
        </p:txBody>
      </p:sp>
      <p:sp>
        <p:nvSpPr>
          <p:cNvPr id="131" name="TextBox 130"/>
          <p:cNvSpPr txBox="1"/>
          <p:nvPr/>
        </p:nvSpPr>
        <p:spPr>
          <a:xfrm>
            <a:off x="726864" y="3904651"/>
            <a:ext cx="2406784" cy="397201"/>
          </a:xfrm>
          <a:prstGeom prst="rect">
            <a:avLst/>
          </a:prstGeom>
          <a:noFill/>
        </p:spPr>
        <p:txBody>
          <a:bodyPr wrap="square" tIns="90000" bIns="90000" rtlCol="0" anchor="t">
            <a:spAutoFit/>
          </a:bodyPr>
          <a:lstStyle/>
          <a:p>
            <a:pPr algn="ctr"/>
            <a:r>
              <a:rPr lang="en-US" sz="1400" b="1" dirty="0" smtClean="0">
                <a:solidFill>
                  <a:srgbClr val="000000"/>
                </a:solidFill>
                <a:latin typeface="Arial" pitchFamily="34" charset="0"/>
                <a:cs typeface="Arial" pitchFamily="34" charset="0"/>
              </a:rPr>
              <a:t>Introduction of REITs</a:t>
            </a:r>
            <a:endParaRPr lang="en-US" sz="1400" b="1" dirty="0">
              <a:solidFill>
                <a:srgbClr val="000000"/>
              </a:solidFill>
              <a:latin typeface="Arial" pitchFamily="34" charset="0"/>
              <a:cs typeface="Arial" pitchFamily="34" charset="0"/>
            </a:endParaRPr>
          </a:p>
        </p:txBody>
      </p:sp>
      <p:pic>
        <p:nvPicPr>
          <p:cNvPr id="28" name="Picture 27">
            <a:extLst>
              <a:ext uri="{FF2B5EF4-FFF2-40B4-BE49-F238E27FC236}">
                <a16:creationId xmlns:a16="http://schemas.microsoft.com/office/drawing/2014/main" id="{B53F75EA-B893-1E4D-A325-81102987251F}"/>
              </a:ext>
            </a:extLst>
          </p:cNvPr>
          <p:cNvPicPr>
            <a:picLocks noChangeAspect="1"/>
          </p:cNvPicPr>
          <p:nvPr/>
        </p:nvPicPr>
        <p:blipFill>
          <a:blip r:embed="rId2"/>
          <a:stretch>
            <a:fillRect/>
          </a:stretch>
        </p:blipFill>
        <p:spPr>
          <a:xfrm>
            <a:off x="1393175" y="2099765"/>
            <a:ext cx="1159622" cy="1084321"/>
          </a:xfrm>
          <a:prstGeom prst="rect">
            <a:avLst/>
          </a:prstGeom>
        </p:spPr>
      </p:pic>
      <p:pic>
        <p:nvPicPr>
          <p:cNvPr id="29" name="Picture 28">
            <a:extLst>
              <a:ext uri="{FF2B5EF4-FFF2-40B4-BE49-F238E27FC236}">
                <a16:creationId xmlns:a16="http://schemas.microsoft.com/office/drawing/2014/main" id="{8D2BF6BF-F81E-EF4D-A88B-C9EBD616E232}"/>
              </a:ext>
            </a:extLst>
          </p:cNvPr>
          <p:cNvPicPr>
            <a:picLocks noChangeAspect="1"/>
          </p:cNvPicPr>
          <p:nvPr/>
        </p:nvPicPr>
        <p:blipFill>
          <a:blip r:embed="rId3"/>
          <a:stretch>
            <a:fillRect/>
          </a:stretch>
        </p:blipFill>
        <p:spPr>
          <a:xfrm>
            <a:off x="4323488" y="2230616"/>
            <a:ext cx="1150555" cy="953470"/>
          </a:xfrm>
          <a:prstGeom prst="rect">
            <a:avLst/>
          </a:prstGeom>
        </p:spPr>
      </p:pic>
      <p:pic>
        <p:nvPicPr>
          <p:cNvPr id="30" name="Picture 29">
            <a:extLst>
              <a:ext uri="{FF2B5EF4-FFF2-40B4-BE49-F238E27FC236}">
                <a16:creationId xmlns:a16="http://schemas.microsoft.com/office/drawing/2014/main" id="{6FAE1999-CF92-7D47-A155-AB371C0EDE03}"/>
              </a:ext>
            </a:extLst>
          </p:cNvPr>
          <p:cNvPicPr>
            <a:picLocks noChangeAspect="1"/>
          </p:cNvPicPr>
          <p:nvPr/>
        </p:nvPicPr>
        <p:blipFill>
          <a:blip r:embed="rId4"/>
          <a:stretch>
            <a:fillRect/>
          </a:stretch>
        </p:blipFill>
        <p:spPr>
          <a:xfrm>
            <a:off x="7620000" y="2264089"/>
            <a:ext cx="1029659" cy="817671"/>
          </a:xfrm>
          <a:prstGeom prst="rect">
            <a:avLst/>
          </a:prstGeom>
        </p:spPr>
      </p:pic>
      <p:pic>
        <p:nvPicPr>
          <p:cNvPr id="31" name="Picture 30">
            <a:extLst>
              <a:ext uri="{FF2B5EF4-FFF2-40B4-BE49-F238E27FC236}">
                <a16:creationId xmlns:a16="http://schemas.microsoft.com/office/drawing/2014/main" id="{3861ABEF-E38E-BD43-AFEF-1BD00CDD9355}"/>
              </a:ext>
            </a:extLst>
          </p:cNvPr>
          <p:cNvPicPr>
            <a:picLocks noChangeAspect="1"/>
          </p:cNvPicPr>
          <p:nvPr/>
        </p:nvPicPr>
        <p:blipFill>
          <a:blip r:embed="rId5"/>
          <a:stretch>
            <a:fillRect/>
          </a:stretch>
        </p:blipFill>
        <p:spPr>
          <a:xfrm>
            <a:off x="1441729" y="4713741"/>
            <a:ext cx="829417" cy="663533"/>
          </a:xfrm>
          <a:prstGeom prst="rect">
            <a:avLst/>
          </a:prstGeom>
        </p:spPr>
      </p:pic>
      <p:sp>
        <p:nvSpPr>
          <p:cNvPr id="18" name="Oval 17">
            <a:extLst>
              <a:ext uri="{FF2B5EF4-FFF2-40B4-BE49-F238E27FC236}">
                <a16:creationId xmlns:a16="http://schemas.microsoft.com/office/drawing/2014/main" id="{7DD9FDFE-566B-4522-978D-B6E6AE46884C}"/>
              </a:ext>
            </a:extLst>
          </p:cNvPr>
          <p:cNvSpPr/>
          <p:nvPr/>
        </p:nvSpPr>
        <p:spPr>
          <a:xfrm>
            <a:off x="452437" y="1079288"/>
            <a:ext cx="2759909" cy="2711795"/>
          </a:xfrm>
          <a:prstGeom prst="ellipse">
            <a:avLst/>
          </a:prstGeom>
          <a:noFill/>
          <a:ln w="28575">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75409981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Overview of Main Aspects of </a:t>
            </a:r>
            <a:r>
              <a:rPr lang="en-ZA" dirty="0" smtClean="0"/>
              <a:t>MD-3 </a:t>
            </a:r>
            <a:r>
              <a:rPr lang="en-ZA" dirty="0"/>
              <a:t>Scope</a:t>
            </a:r>
          </a:p>
        </p:txBody>
      </p:sp>
      <p:sp>
        <p:nvSpPr>
          <p:cNvPr id="6" name="Rectangle 5"/>
          <p:cNvSpPr/>
          <p:nvPr/>
        </p:nvSpPr>
        <p:spPr>
          <a:xfrm>
            <a:off x="495487" y="1504712"/>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t" anchorCtr="0"/>
          <a:lstStyle/>
          <a:p>
            <a:pPr algn="ctr"/>
            <a:r>
              <a:rPr lang="en-ZA" sz="1400" b="1" dirty="0" smtClean="0">
                <a:solidFill>
                  <a:srgbClr val="000000"/>
                </a:solidFill>
                <a:latin typeface="Arial" pitchFamily="34" charset="0"/>
                <a:cs typeface="Arial" pitchFamily="34" charset="0"/>
              </a:rPr>
              <a:t>Trade at Last session (TAL)</a:t>
            </a:r>
            <a:endParaRPr lang="en-ZA" sz="14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927" name="NumberBall"/>
          <p:cNvSpPr>
            <a:spLocks noChangeArrowheads="1"/>
          </p:cNvSpPr>
          <p:nvPr/>
        </p:nvSpPr>
        <p:spPr bwMode="gray">
          <a:xfrm>
            <a:off x="347849" y="1398018"/>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1</a:t>
            </a:r>
          </a:p>
        </p:txBody>
      </p:sp>
      <p:sp>
        <p:nvSpPr>
          <p:cNvPr id="105" name="Rectangle 104"/>
          <p:cNvSpPr/>
          <p:nvPr/>
        </p:nvSpPr>
        <p:spPr>
          <a:xfrm>
            <a:off x="3539874" y="1516135"/>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p:txBody>
      </p:sp>
      <p:sp>
        <p:nvSpPr>
          <p:cNvPr id="106" name="NumberBall"/>
          <p:cNvSpPr>
            <a:spLocks noChangeArrowheads="1"/>
          </p:cNvSpPr>
          <p:nvPr/>
        </p:nvSpPr>
        <p:spPr bwMode="gray">
          <a:xfrm>
            <a:off x="3386348" y="1375278"/>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2</a:t>
            </a:r>
          </a:p>
        </p:txBody>
      </p:sp>
      <p:sp>
        <p:nvSpPr>
          <p:cNvPr id="107" name="TextBox 106"/>
          <p:cNvSpPr txBox="1"/>
          <p:nvPr/>
        </p:nvSpPr>
        <p:spPr>
          <a:xfrm>
            <a:off x="3949596" y="1522915"/>
            <a:ext cx="1882630" cy="612645"/>
          </a:xfrm>
          <a:prstGeom prst="rect">
            <a:avLst/>
          </a:prstGeom>
          <a:noFill/>
        </p:spPr>
        <p:txBody>
          <a:bodyPr wrap="square" tIns="90000" bIns="90000" rtlCol="0" anchor="t">
            <a:spAutoFit/>
          </a:bodyPr>
          <a:lstStyle/>
          <a:p>
            <a:pPr algn="ctr"/>
            <a:r>
              <a:rPr lang="en-US" sz="1400" b="1" dirty="0" smtClean="0">
                <a:solidFill>
                  <a:srgbClr val="000000"/>
                </a:solidFill>
                <a:latin typeface="Arial" pitchFamily="34" charset="0"/>
                <a:cs typeface="Arial" pitchFamily="34" charset="0"/>
              </a:rPr>
              <a:t>Short selling + Stock lending</a:t>
            </a:r>
            <a:endParaRPr lang="en-US" sz="1400" b="1" dirty="0">
              <a:solidFill>
                <a:srgbClr val="000000"/>
              </a:solidFill>
              <a:latin typeface="Arial" pitchFamily="34" charset="0"/>
              <a:cs typeface="Arial" pitchFamily="34" charset="0"/>
            </a:endParaRPr>
          </a:p>
        </p:txBody>
      </p:sp>
      <p:sp>
        <p:nvSpPr>
          <p:cNvPr id="113" name="Rectangle 112"/>
          <p:cNvSpPr/>
          <p:nvPr/>
        </p:nvSpPr>
        <p:spPr>
          <a:xfrm>
            <a:off x="6615847" y="1522915"/>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116" name="NumberBall"/>
          <p:cNvSpPr>
            <a:spLocks noChangeArrowheads="1"/>
          </p:cNvSpPr>
          <p:nvPr/>
        </p:nvSpPr>
        <p:spPr bwMode="gray">
          <a:xfrm>
            <a:off x="6468209" y="1416221"/>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smtClean="0">
                <a:solidFill>
                  <a:srgbClr val="FFFFFF"/>
                </a:solidFill>
                <a:latin typeface="Arial" pitchFamily="34" charset="0"/>
                <a:cs typeface="Arial" pitchFamily="34" charset="0"/>
              </a:rPr>
              <a:t>3</a:t>
            </a:r>
            <a:endParaRPr lang="en-US" sz="1600" b="1" dirty="0">
              <a:solidFill>
                <a:srgbClr val="FFFFFF"/>
              </a:solidFill>
              <a:latin typeface="Arial" pitchFamily="34" charset="0"/>
              <a:cs typeface="Arial" pitchFamily="34" charset="0"/>
            </a:endParaRPr>
          </a:p>
        </p:txBody>
      </p:sp>
      <p:sp>
        <p:nvSpPr>
          <p:cNvPr id="117" name="TextBox 116"/>
          <p:cNvSpPr txBox="1"/>
          <p:nvPr/>
        </p:nvSpPr>
        <p:spPr>
          <a:xfrm>
            <a:off x="6890273" y="1530965"/>
            <a:ext cx="2406784" cy="612645"/>
          </a:xfrm>
          <a:prstGeom prst="rect">
            <a:avLst/>
          </a:prstGeom>
          <a:noFill/>
        </p:spPr>
        <p:txBody>
          <a:bodyPr wrap="square" tIns="90000" bIns="90000" rtlCol="0" anchor="t">
            <a:spAutoFit/>
          </a:bodyPr>
          <a:lstStyle/>
          <a:p>
            <a:pPr algn="ctr"/>
            <a:r>
              <a:rPr lang="en-US" sz="1400" b="1" dirty="0" smtClean="0">
                <a:solidFill>
                  <a:srgbClr val="000000"/>
                </a:solidFill>
                <a:latin typeface="Arial" pitchFamily="34" charset="0"/>
                <a:cs typeface="Arial" pitchFamily="34" charset="0"/>
              </a:rPr>
              <a:t>Extra enhancements to off-markets trades  </a:t>
            </a:r>
            <a:endParaRPr lang="en-US" sz="1400" b="1" dirty="0">
              <a:solidFill>
                <a:srgbClr val="000000"/>
              </a:solidFill>
              <a:latin typeface="Arial" pitchFamily="34" charset="0"/>
              <a:cs typeface="Arial" pitchFamily="34" charset="0"/>
            </a:endParaRPr>
          </a:p>
        </p:txBody>
      </p:sp>
      <p:sp>
        <p:nvSpPr>
          <p:cNvPr id="129" name="Rectangle 128"/>
          <p:cNvSpPr/>
          <p:nvPr/>
        </p:nvSpPr>
        <p:spPr>
          <a:xfrm>
            <a:off x="452438" y="3896601"/>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130" name="NumberBall"/>
          <p:cNvSpPr>
            <a:spLocks noChangeArrowheads="1"/>
          </p:cNvSpPr>
          <p:nvPr/>
        </p:nvSpPr>
        <p:spPr bwMode="gray">
          <a:xfrm>
            <a:off x="304800" y="3789907"/>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5</a:t>
            </a:r>
          </a:p>
        </p:txBody>
      </p:sp>
      <p:sp>
        <p:nvSpPr>
          <p:cNvPr id="131" name="TextBox 130"/>
          <p:cNvSpPr txBox="1"/>
          <p:nvPr/>
        </p:nvSpPr>
        <p:spPr>
          <a:xfrm>
            <a:off x="726864" y="3904651"/>
            <a:ext cx="2406784" cy="397201"/>
          </a:xfrm>
          <a:prstGeom prst="rect">
            <a:avLst/>
          </a:prstGeom>
          <a:noFill/>
        </p:spPr>
        <p:txBody>
          <a:bodyPr wrap="square" tIns="90000" bIns="90000" rtlCol="0" anchor="t">
            <a:spAutoFit/>
          </a:bodyPr>
          <a:lstStyle/>
          <a:p>
            <a:pPr algn="ctr"/>
            <a:r>
              <a:rPr lang="en-US" sz="1400" b="1" dirty="0" smtClean="0">
                <a:solidFill>
                  <a:srgbClr val="000000"/>
                </a:solidFill>
                <a:latin typeface="Arial" pitchFamily="34" charset="0"/>
                <a:cs typeface="Arial" pitchFamily="34" charset="0"/>
              </a:rPr>
              <a:t>Introduction of REITs</a:t>
            </a:r>
            <a:endParaRPr lang="en-US" sz="1400" b="1" dirty="0">
              <a:solidFill>
                <a:srgbClr val="000000"/>
              </a:solidFill>
              <a:latin typeface="Arial" pitchFamily="34" charset="0"/>
              <a:cs typeface="Arial" pitchFamily="34" charset="0"/>
            </a:endParaRPr>
          </a:p>
        </p:txBody>
      </p:sp>
      <p:pic>
        <p:nvPicPr>
          <p:cNvPr id="28" name="Picture 27">
            <a:extLst>
              <a:ext uri="{FF2B5EF4-FFF2-40B4-BE49-F238E27FC236}">
                <a16:creationId xmlns:a16="http://schemas.microsoft.com/office/drawing/2014/main" id="{B53F75EA-B893-1E4D-A325-81102987251F}"/>
              </a:ext>
            </a:extLst>
          </p:cNvPr>
          <p:cNvPicPr>
            <a:picLocks noChangeAspect="1"/>
          </p:cNvPicPr>
          <p:nvPr/>
        </p:nvPicPr>
        <p:blipFill>
          <a:blip r:embed="rId2"/>
          <a:stretch>
            <a:fillRect/>
          </a:stretch>
        </p:blipFill>
        <p:spPr>
          <a:xfrm>
            <a:off x="1393175" y="2099765"/>
            <a:ext cx="1159622" cy="1084321"/>
          </a:xfrm>
          <a:prstGeom prst="rect">
            <a:avLst/>
          </a:prstGeom>
        </p:spPr>
      </p:pic>
      <p:pic>
        <p:nvPicPr>
          <p:cNvPr id="29" name="Picture 28">
            <a:extLst>
              <a:ext uri="{FF2B5EF4-FFF2-40B4-BE49-F238E27FC236}">
                <a16:creationId xmlns:a16="http://schemas.microsoft.com/office/drawing/2014/main" id="{8D2BF6BF-F81E-EF4D-A88B-C9EBD616E232}"/>
              </a:ext>
            </a:extLst>
          </p:cNvPr>
          <p:cNvPicPr>
            <a:picLocks noChangeAspect="1"/>
          </p:cNvPicPr>
          <p:nvPr/>
        </p:nvPicPr>
        <p:blipFill>
          <a:blip r:embed="rId3"/>
          <a:stretch>
            <a:fillRect/>
          </a:stretch>
        </p:blipFill>
        <p:spPr>
          <a:xfrm>
            <a:off x="4323488" y="2230616"/>
            <a:ext cx="1150555" cy="953470"/>
          </a:xfrm>
          <a:prstGeom prst="rect">
            <a:avLst/>
          </a:prstGeom>
        </p:spPr>
      </p:pic>
      <p:pic>
        <p:nvPicPr>
          <p:cNvPr id="30" name="Picture 29">
            <a:extLst>
              <a:ext uri="{FF2B5EF4-FFF2-40B4-BE49-F238E27FC236}">
                <a16:creationId xmlns:a16="http://schemas.microsoft.com/office/drawing/2014/main" id="{6FAE1999-CF92-7D47-A155-AB371C0EDE03}"/>
              </a:ext>
            </a:extLst>
          </p:cNvPr>
          <p:cNvPicPr>
            <a:picLocks noChangeAspect="1"/>
          </p:cNvPicPr>
          <p:nvPr/>
        </p:nvPicPr>
        <p:blipFill>
          <a:blip r:embed="rId4"/>
          <a:stretch>
            <a:fillRect/>
          </a:stretch>
        </p:blipFill>
        <p:spPr>
          <a:xfrm>
            <a:off x="7620000" y="2264089"/>
            <a:ext cx="1029659" cy="817671"/>
          </a:xfrm>
          <a:prstGeom prst="rect">
            <a:avLst/>
          </a:prstGeom>
        </p:spPr>
      </p:pic>
      <p:pic>
        <p:nvPicPr>
          <p:cNvPr id="31" name="Picture 30">
            <a:extLst>
              <a:ext uri="{FF2B5EF4-FFF2-40B4-BE49-F238E27FC236}">
                <a16:creationId xmlns:a16="http://schemas.microsoft.com/office/drawing/2014/main" id="{3861ABEF-E38E-BD43-AFEF-1BD00CDD9355}"/>
              </a:ext>
            </a:extLst>
          </p:cNvPr>
          <p:cNvPicPr>
            <a:picLocks noChangeAspect="1"/>
          </p:cNvPicPr>
          <p:nvPr/>
        </p:nvPicPr>
        <p:blipFill>
          <a:blip r:embed="rId5"/>
          <a:stretch>
            <a:fillRect/>
          </a:stretch>
        </p:blipFill>
        <p:spPr>
          <a:xfrm>
            <a:off x="1441729" y="4713741"/>
            <a:ext cx="829417" cy="663533"/>
          </a:xfrm>
          <a:prstGeom prst="rect">
            <a:avLst/>
          </a:prstGeom>
        </p:spPr>
      </p:pic>
      <p:sp>
        <p:nvSpPr>
          <p:cNvPr id="18" name="Oval 17">
            <a:extLst>
              <a:ext uri="{FF2B5EF4-FFF2-40B4-BE49-F238E27FC236}">
                <a16:creationId xmlns:a16="http://schemas.microsoft.com/office/drawing/2014/main" id="{7DD9FDFE-566B-4522-978D-B6E6AE46884C}"/>
              </a:ext>
            </a:extLst>
          </p:cNvPr>
          <p:cNvSpPr/>
          <p:nvPr/>
        </p:nvSpPr>
        <p:spPr>
          <a:xfrm>
            <a:off x="3546305" y="1157017"/>
            <a:ext cx="2759909" cy="2711795"/>
          </a:xfrm>
          <a:prstGeom prst="ellipse">
            <a:avLst/>
          </a:prstGeom>
          <a:noFill/>
          <a:ln w="28575">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84582403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Overview of Main Aspects of </a:t>
            </a:r>
            <a:r>
              <a:rPr lang="en-ZA" dirty="0" smtClean="0"/>
              <a:t>MD-3 </a:t>
            </a:r>
            <a:r>
              <a:rPr lang="en-ZA" dirty="0"/>
              <a:t>Scope</a:t>
            </a:r>
          </a:p>
        </p:txBody>
      </p:sp>
      <p:sp>
        <p:nvSpPr>
          <p:cNvPr id="6" name="Rectangle 5"/>
          <p:cNvSpPr/>
          <p:nvPr/>
        </p:nvSpPr>
        <p:spPr>
          <a:xfrm>
            <a:off x="495487" y="1504712"/>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t" anchorCtr="0"/>
          <a:lstStyle/>
          <a:p>
            <a:pPr algn="ctr"/>
            <a:r>
              <a:rPr lang="en-ZA" sz="1400" b="1" dirty="0" smtClean="0">
                <a:solidFill>
                  <a:srgbClr val="000000"/>
                </a:solidFill>
                <a:latin typeface="Arial" pitchFamily="34" charset="0"/>
                <a:cs typeface="Arial" pitchFamily="34" charset="0"/>
              </a:rPr>
              <a:t>Trade at Last session (TAL)</a:t>
            </a:r>
            <a:endParaRPr lang="en-ZA" sz="14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927" name="NumberBall"/>
          <p:cNvSpPr>
            <a:spLocks noChangeArrowheads="1"/>
          </p:cNvSpPr>
          <p:nvPr/>
        </p:nvSpPr>
        <p:spPr bwMode="gray">
          <a:xfrm>
            <a:off x="347849" y="1398018"/>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1</a:t>
            </a:r>
          </a:p>
        </p:txBody>
      </p:sp>
      <p:sp>
        <p:nvSpPr>
          <p:cNvPr id="105" name="Rectangle 104"/>
          <p:cNvSpPr/>
          <p:nvPr/>
        </p:nvSpPr>
        <p:spPr>
          <a:xfrm>
            <a:off x="3539874" y="1516135"/>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p:txBody>
      </p:sp>
      <p:sp>
        <p:nvSpPr>
          <p:cNvPr id="106" name="NumberBall"/>
          <p:cNvSpPr>
            <a:spLocks noChangeArrowheads="1"/>
          </p:cNvSpPr>
          <p:nvPr/>
        </p:nvSpPr>
        <p:spPr bwMode="gray">
          <a:xfrm>
            <a:off x="3386348" y="1375278"/>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2</a:t>
            </a:r>
          </a:p>
        </p:txBody>
      </p:sp>
      <p:sp>
        <p:nvSpPr>
          <p:cNvPr id="107" name="TextBox 106"/>
          <p:cNvSpPr txBox="1"/>
          <p:nvPr/>
        </p:nvSpPr>
        <p:spPr>
          <a:xfrm>
            <a:off x="3949596" y="1522915"/>
            <a:ext cx="1882630" cy="612645"/>
          </a:xfrm>
          <a:prstGeom prst="rect">
            <a:avLst/>
          </a:prstGeom>
          <a:noFill/>
        </p:spPr>
        <p:txBody>
          <a:bodyPr wrap="square" tIns="90000" bIns="90000" rtlCol="0" anchor="t">
            <a:spAutoFit/>
          </a:bodyPr>
          <a:lstStyle/>
          <a:p>
            <a:pPr algn="ctr"/>
            <a:r>
              <a:rPr lang="en-US" sz="1400" b="1" dirty="0" smtClean="0">
                <a:solidFill>
                  <a:srgbClr val="000000"/>
                </a:solidFill>
                <a:latin typeface="Arial" pitchFamily="34" charset="0"/>
                <a:cs typeface="Arial" pitchFamily="34" charset="0"/>
              </a:rPr>
              <a:t>Short selling + Stock lending</a:t>
            </a:r>
            <a:endParaRPr lang="en-US" sz="1400" b="1" dirty="0">
              <a:solidFill>
                <a:srgbClr val="000000"/>
              </a:solidFill>
              <a:latin typeface="Arial" pitchFamily="34" charset="0"/>
              <a:cs typeface="Arial" pitchFamily="34" charset="0"/>
            </a:endParaRPr>
          </a:p>
        </p:txBody>
      </p:sp>
      <p:sp>
        <p:nvSpPr>
          <p:cNvPr id="113" name="Rectangle 112"/>
          <p:cNvSpPr/>
          <p:nvPr/>
        </p:nvSpPr>
        <p:spPr>
          <a:xfrm>
            <a:off x="6615847" y="1522915"/>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116" name="NumberBall"/>
          <p:cNvSpPr>
            <a:spLocks noChangeArrowheads="1"/>
          </p:cNvSpPr>
          <p:nvPr/>
        </p:nvSpPr>
        <p:spPr bwMode="gray">
          <a:xfrm>
            <a:off x="6468209" y="1416221"/>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smtClean="0">
                <a:solidFill>
                  <a:srgbClr val="FFFFFF"/>
                </a:solidFill>
                <a:latin typeface="Arial" pitchFamily="34" charset="0"/>
                <a:cs typeface="Arial" pitchFamily="34" charset="0"/>
              </a:rPr>
              <a:t>3</a:t>
            </a:r>
            <a:endParaRPr lang="en-US" sz="1600" b="1" dirty="0">
              <a:solidFill>
                <a:srgbClr val="FFFFFF"/>
              </a:solidFill>
              <a:latin typeface="Arial" pitchFamily="34" charset="0"/>
              <a:cs typeface="Arial" pitchFamily="34" charset="0"/>
            </a:endParaRPr>
          </a:p>
        </p:txBody>
      </p:sp>
      <p:sp>
        <p:nvSpPr>
          <p:cNvPr id="117" name="TextBox 116"/>
          <p:cNvSpPr txBox="1"/>
          <p:nvPr/>
        </p:nvSpPr>
        <p:spPr>
          <a:xfrm>
            <a:off x="6890273" y="1530965"/>
            <a:ext cx="2406784" cy="612645"/>
          </a:xfrm>
          <a:prstGeom prst="rect">
            <a:avLst/>
          </a:prstGeom>
          <a:noFill/>
        </p:spPr>
        <p:txBody>
          <a:bodyPr wrap="square" tIns="90000" bIns="90000" rtlCol="0" anchor="t">
            <a:spAutoFit/>
          </a:bodyPr>
          <a:lstStyle/>
          <a:p>
            <a:pPr algn="ctr"/>
            <a:r>
              <a:rPr lang="en-US" sz="1400" b="1" dirty="0" smtClean="0">
                <a:solidFill>
                  <a:srgbClr val="000000"/>
                </a:solidFill>
                <a:latin typeface="Arial" pitchFamily="34" charset="0"/>
                <a:cs typeface="Arial" pitchFamily="34" charset="0"/>
              </a:rPr>
              <a:t>Extra enhancements to off-markets trades  </a:t>
            </a:r>
            <a:endParaRPr lang="en-US" sz="1400" b="1" dirty="0">
              <a:solidFill>
                <a:srgbClr val="000000"/>
              </a:solidFill>
              <a:latin typeface="Arial" pitchFamily="34" charset="0"/>
              <a:cs typeface="Arial" pitchFamily="34" charset="0"/>
            </a:endParaRPr>
          </a:p>
        </p:txBody>
      </p:sp>
      <p:sp>
        <p:nvSpPr>
          <p:cNvPr id="129" name="Rectangle 128"/>
          <p:cNvSpPr/>
          <p:nvPr/>
        </p:nvSpPr>
        <p:spPr>
          <a:xfrm>
            <a:off x="452438" y="3896601"/>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130" name="NumberBall"/>
          <p:cNvSpPr>
            <a:spLocks noChangeArrowheads="1"/>
          </p:cNvSpPr>
          <p:nvPr/>
        </p:nvSpPr>
        <p:spPr bwMode="gray">
          <a:xfrm>
            <a:off x="304800" y="3789907"/>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5</a:t>
            </a:r>
          </a:p>
        </p:txBody>
      </p:sp>
      <p:sp>
        <p:nvSpPr>
          <p:cNvPr id="131" name="TextBox 130"/>
          <p:cNvSpPr txBox="1"/>
          <p:nvPr/>
        </p:nvSpPr>
        <p:spPr>
          <a:xfrm>
            <a:off x="726864" y="3904651"/>
            <a:ext cx="2406784" cy="397201"/>
          </a:xfrm>
          <a:prstGeom prst="rect">
            <a:avLst/>
          </a:prstGeom>
          <a:noFill/>
        </p:spPr>
        <p:txBody>
          <a:bodyPr wrap="square" tIns="90000" bIns="90000" rtlCol="0" anchor="t">
            <a:spAutoFit/>
          </a:bodyPr>
          <a:lstStyle/>
          <a:p>
            <a:pPr algn="ctr"/>
            <a:r>
              <a:rPr lang="en-US" sz="1400" b="1" dirty="0" smtClean="0">
                <a:solidFill>
                  <a:srgbClr val="000000"/>
                </a:solidFill>
                <a:latin typeface="Arial" pitchFamily="34" charset="0"/>
                <a:cs typeface="Arial" pitchFamily="34" charset="0"/>
              </a:rPr>
              <a:t>Introduction of REITs</a:t>
            </a:r>
            <a:endParaRPr lang="en-US" sz="1400" b="1" dirty="0">
              <a:solidFill>
                <a:srgbClr val="000000"/>
              </a:solidFill>
              <a:latin typeface="Arial" pitchFamily="34" charset="0"/>
              <a:cs typeface="Arial" pitchFamily="34" charset="0"/>
            </a:endParaRPr>
          </a:p>
        </p:txBody>
      </p:sp>
      <p:pic>
        <p:nvPicPr>
          <p:cNvPr id="28" name="Picture 27">
            <a:extLst>
              <a:ext uri="{FF2B5EF4-FFF2-40B4-BE49-F238E27FC236}">
                <a16:creationId xmlns:a16="http://schemas.microsoft.com/office/drawing/2014/main" id="{B53F75EA-B893-1E4D-A325-81102987251F}"/>
              </a:ext>
            </a:extLst>
          </p:cNvPr>
          <p:cNvPicPr>
            <a:picLocks noChangeAspect="1"/>
          </p:cNvPicPr>
          <p:nvPr/>
        </p:nvPicPr>
        <p:blipFill>
          <a:blip r:embed="rId2"/>
          <a:stretch>
            <a:fillRect/>
          </a:stretch>
        </p:blipFill>
        <p:spPr>
          <a:xfrm>
            <a:off x="1393175" y="2099765"/>
            <a:ext cx="1159622" cy="1084321"/>
          </a:xfrm>
          <a:prstGeom prst="rect">
            <a:avLst/>
          </a:prstGeom>
        </p:spPr>
      </p:pic>
      <p:pic>
        <p:nvPicPr>
          <p:cNvPr id="29" name="Picture 28">
            <a:extLst>
              <a:ext uri="{FF2B5EF4-FFF2-40B4-BE49-F238E27FC236}">
                <a16:creationId xmlns:a16="http://schemas.microsoft.com/office/drawing/2014/main" id="{8D2BF6BF-F81E-EF4D-A88B-C9EBD616E232}"/>
              </a:ext>
            </a:extLst>
          </p:cNvPr>
          <p:cNvPicPr>
            <a:picLocks noChangeAspect="1"/>
          </p:cNvPicPr>
          <p:nvPr/>
        </p:nvPicPr>
        <p:blipFill>
          <a:blip r:embed="rId3"/>
          <a:stretch>
            <a:fillRect/>
          </a:stretch>
        </p:blipFill>
        <p:spPr>
          <a:xfrm>
            <a:off x="4323488" y="2230616"/>
            <a:ext cx="1150555" cy="953470"/>
          </a:xfrm>
          <a:prstGeom prst="rect">
            <a:avLst/>
          </a:prstGeom>
        </p:spPr>
      </p:pic>
      <p:pic>
        <p:nvPicPr>
          <p:cNvPr id="30" name="Picture 29">
            <a:extLst>
              <a:ext uri="{FF2B5EF4-FFF2-40B4-BE49-F238E27FC236}">
                <a16:creationId xmlns:a16="http://schemas.microsoft.com/office/drawing/2014/main" id="{6FAE1999-CF92-7D47-A155-AB371C0EDE03}"/>
              </a:ext>
            </a:extLst>
          </p:cNvPr>
          <p:cNvPicPr>
            <a:picLocks noChangeAspect="1"/>
          </p:cNvPicPr>
          <p:nvPr/>
        </p:nvPicPr>
        <p:blipFill>
          <a:blip r:embed="rId4"/>
          <a:stretch>
            <a:fillRect/>
          </a:stretch>
        </p:blipFill>
        <p:spPr>
          <a:xfrm>
            <a:off x="7620000" y="2264089"/>
            <a:ext cx="1029659" cy="817671"/>
          </a:xfrm>
          <a:prstGeom prst="rect">
            <a:avLst/>
          </a:prstGeom>
        </p:spPr>
      </p:pic>
      <p:pic>
        <p:nvPicPr>
          <p:cNvPr id="31" name="Picture 30">
            <a:extLst>
              <a:ext uri="{FF2B5EF4-FFF2-40B4-BE49-F238E27FC236}">
                <a16:creationId xmlns:a16="http://schemas.microsoft.com/office/drawing/2014/main" id="{3861ABEF-E38E-BD43-AFEF-1BD00CDD9355}"/>
              </a:ext>
            </a:extLst>
          </p:cNvPr>
          <p:cNvPicPr>
            <a:picLocks noChangeAspect="1"/>
          </p:cNvPicPr>
          <p:nvPr/>
        </p:nvPicPr>
        <p:blipFill>
          <a:blip r:embed="rId5"/>
          <a:stretch>
            <a:fillRect/>
          </a:stretch>
        </p:blipFill>
        <p:spPr>
          <a:xfrm>
            <a:off x="1441729" y="4713741"/>
            <a:ext cx="829417" cy="663533"/>
          </a:xfrm>
          <a:prstGeom prst="rect">
            <a:avLst/>
          </a:prstGeom>
        </p:spPr>
      </p:pic>
      <p:sp>
        <p:nvSpPr>
          <p:cNvPr id="18" name="Oval 17">
            <a:extLst>
              <a:ext uri="{FF2B5EF4-FFF2-40B4-BE49-F238E27FC236}">
                <a16:creationId xmlns:a16="http://schemas.microsoft.com/office/drawing/2014/main" id="{7DD9FDFE-566B-4522-978D-B6E6AE46884C}"/>
              </a:ext>
            </a:extLst>
          </p:cNvPr>
          <p:cNvSpPr/>
          <p:nvPr/>
        </p:nvSpPr>
        <p:spPr>
          <a:xfrm>
            <a:off x="6713710" y="1192856"/>
            <a:ext cx="2759909" cy="2711795"/>
          </a:xfrm>
          <a:prstGeom prst="ellipse">
            <a:avLst/>
          </a:prstGeom>
          <a:noFill/>
          <a:ln w="28575">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2169849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Overview of Main Aspects of </a:t>
            </a:r>
            <a:r>
              <a:rPr lang="en-ZA" dirty="0" smtClean="0"/>
              <a:t>MD-3 </a:t>
            </a:r>
            <a:r>
              <a:rPr lang="en-ZA" dirty="0"/>
              <a:t>Scope</a:t>
            </a:r>
          </a:p>
        </p:txBody>
      </p:sp>
      <p:sp>
        <p:nvSpPr>
          <p:cNvPr id="6" name="Rectangle 5"/>
          <p:cNvSpPr/>
          <p:nvPr/>
        </p:nvSpPr>
        <p:spPr>
          <a:xfrm>
            <a:off x="495487" y="1504712"/>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t" anchorCtr="0"/>
          <a:lstStyle/>
          <a:p>
            <a:pPr algn="ctr"/>
            <a:r>
              <a:rPr lang="en-ZA" sz="1400" b="1" dirty="0" smtClean="0">
                <a:solidFill>
                  <a:srgbClr val="000000"/>
                </a:solidFill>
                <a:latin typeface="Arial" pitchFamily="34" charset="0"/>
                <a:cs typeface="Arial" pitchFamily="34" charset="0"/>
              </a:rPr>
              <a:t>Trade at Last session (TAL)</a:t>
            </a:r>
            <a:endParaRPr lang="en-ZA" sz="14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927" name="NumberBall"/>
          <p:cNvSpPr>
            <a:spLocks noChangeArrowheads="1"/>
          </p:cNvSpPr>
          <p:nvPr/>
        </p:nvSpPr>
        <p:spPr bwMode="gray">
          <a:xfrm>
            <a:off x="347849" y="1398018"/>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1</a:t>
            </a:r>
          </a:p>
        </p:txBody>
      </p:sp>
      <p:sp>
        <p:nvSpPr>
          <p:cNvPr id="105" name="Rectangle 104"/>
          <p:cNvSpPr/>
          <p:nvPr/>
        </p:nvSpPr>
        <p:spPr>
          <a:xfrm>
            <a:off x="3539874" y="1516135"/>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p:txBody>
      </p:sp>
      <p:sp>
        <p:nvSpPr>
          <p:cNvPr id="106" name="NumberBall"/>
          <p:cNvSpPr>
            <a:spLocks noChangeArrowheads="1"/>
          </p:cNvSpPr>
          <p:nvPr/>
        </p:nvSpPr>
        <p:spPr bwMode="gray">
          <a:xfrm>
            <a:off x="3386348" y="1375278"/>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2</a:t>
            </a:r>
          </a:p>
        </p:txBody>
      </p:sp>
      <p:sp>
        <p:nvSpPr>
          <p:cNvPr id="107" name="TextBox 106"/>
          <p:cNvSpPr txBox="1"/>
          <p:nvPr/>
        </p:nvSpPr>
        <p:spPr>
          <a:xfrm>
            <a:off x="3949596" y="1522915"/>
            <a:ext cx="1882630" cy="612645"/>
          </a:xfrm>
          <a:prstGeom prst="rect">
            <a:avLst/>
          </a:prstGeom>
          <a:noFill/>
        </p:spPr>
        <p:txBody>
          <a:bodyPr wrap="square" tIns="90000" bIns="90000" rtlCol="0" anchor="t">
            <a:spAutoFit/>
          </a:bodyPr>
          <a:lstStyle/>
          <a:p>
            <a:pPr algn="ctr"/>
            <a:r>
              <a:rPr lang="en-US" sz="1400" b="1" dirty="0" smtClean="0">
                <a:solidFill>
                  <a:srgbClr val="000000"/>
                </a:solidFill>
                <a:latin typeface="Arial" pitchFamily="34" charset="0"/>
                <a:cs typeface="Arial" pitchFamily="34" charset="0"/>
              </a:rPr>
              <a:t>Short selling + Stock lending</a:t>
            </a:r>
            <a:endParaRPr lang="en-US" sz="1400" b="1" dirty="0">
              <a:solidFill>
                <a:srgbClr val="000000"/>
              </a:solidFill>
              <a:latin typeface="Arial" pitchFamily="34" charset="0"/>
              <a:cs typeface="Arial" pitchFamily="34" charset="0"/>
            </a:endParaRPr>
          </a:p>
        </p:txBody>
      </p:sp>
      <p:sp>
        <p:nvSpPr>
          <p:cNvPr id="113" name="Rectangle 112"/>
          <p:cNvSpPr/>
          <p:nvPr/>
        </p:nvSpPr>
        <p:spPr>
          <a:xfrm>
            <a:off x="6615847" y="1522915"/>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116" name="NumberBall"/>
          <p:cNvSpPr>
            <a:spLocks noChangeArrowheads="1"/>
          </p:cNvSpPr>
          <p:nvPr/>
        </p:nvSpPr>
        <p:spPr bwMode="gray">
          <a:xfrm>
            <a:off x="6468209" y="1416221"/>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smtClean="0">
                <a:solidFill>
                  <a:srgbClr val="FFFFFF"/>
                </a:solidFill>
                <a:latin typeface="Arial" pitchFamily="34" charset="0"/>
                <a:cs typeface="Arial" pitchFamily="34" charset="0"/>
              </a:rPr>
              <a:t>3</a:t>
            </a:r>
            <a:endParaRPr lang="en-US" sz="1600" b="1" dirty="0">
              <a:solidFill>
                <a:srgbClr val="FFFFFF"/>
              </a:solidFill>
              <a:latin typeface="Arial" pitchFamily="34" charset="0"/>
              <a:cs typeface="Arial" pitchFamily="34" charset="0"/>
            </a:endParaRPr>
          </a:p>
        </p:txBody>
      </p:sp>
      <p:sp>
        <p:nvSpPr>
          <p:cNvPr id="117" name="TextBox 116"/>
          <p:cNvSpPr txBox="1"/>
          <p:nvPr/>
        </p:nvSpPr>
        <p:spPr>
          <a:xfrm>
            <a:off x="6890273" y="1530965"/>
            <a:ext cx="2406784" cy="612645"/>
          </a:xfrm>
          <a:prstGeom prst="rect">
            <a:avLst/>
          </a:prstGeom>
          <a:noFill/>
        </p:spPr>
        <p:txBody>
          <a:bodyPr wrap="square" tIns="90000" bIns="90000" rtlCol="0" anchor="t">
            <a:spAutoFit/>
          </a:bodyPr>
          <a:lstStyle/>
          <a:p>
            <a:pPr algn="ctr"/>
            <a:r>
              <a:rPr lang="en-US" sz="1400" b="1" dirty="0" smtClean="0">
                <a:solidFill>
                  <a:srgbClr val="000000"/>
                </a:solidFill>
                <a:latin typeface="Arial" pitchFamily="34" charset="0"/>
                <a:cs typeface="Arial" pitchFamily="34" charset="0"/>
              </a:rPr>
              <a:t>Extra enhancements to off-markets trades  </a:t>
            </a:r>
            <a:endParaRPr lang="en-US" sz="1400" b="1" dirty="0">
              <a:solidFill>
                <a:srgbClr val="000000"/>
              </a:solidFill>
              <a:latin typeface="Arial" pitchFamily="34" charset="0"/>
              <a:cs typeface="Arial" pitchFamily="34" charset="0"/>
            </a:endParaRPr>
          </a:p>
        </p:txBody>
      </p:sp>
      <p:sp>
        <p:nvSpPr>
          <p:cNvPr id="129" name="Rectangle 128"/>
          <p:cNvSpPr/>
          <p:nvPr/>
        </p:nvSpPr>
        <p:spPr>
          <a:xfrm>
            <a:off x="452438" y="3896601"/>
            <a:ext cx="2808000"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130" name="NumberBall"/>
          <p:cNvSpPr>
            <a:spLocks noChangeArrowheads="1"/>
          </p:cNvSpPr>
          <p:nvPr/>
        </p:nvSpPr>
        <p:spPr bwMode="gray">
          <a:xfrm>
            <a:off x="304800" y="3789907"/>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5</a:t>
            </a:r>
          </a:p>
        </p:txBody>
      </p:sp>
      <p:sp>
        <p:nvSpPr>
          <p:cNvPr id="131" name="TextBox 130"/>
          <p:cNvSpPr txBox="1"/>
          <p:nvPr/>
        </p:nvSpPr>
        <p:spPr>
          <a:xfrm>
            <a:off x="726864" y="3904651"/>
            <a:ext cx="2406784" cy="397201"/>
          </a:xfrm>
          <a:prstGeom prst="rect">
            <a:avLst/>
          </a:prstGeom>
          <a:noFill/>
        </p:spPr>
        <p:txBody>
          <a:bodyPr wrap="square" tIns="90000" bIns="90000" rtlCol="0" anchor="t">
            <a:spAutoFit/>
          </a:bodyPr>
          <a:lstStyle/>
          <a:p>
            <a:pPr algn="ctr"/>
            <a:r>
              <a:rPr lang="en-US" sz="1400" b="1" dirty="0" smtClean="0">
                <a:solidFill>
                  <a:srgbClr val="000000"/>
                </a:solidFill>
                <a:latin typeface="Arial" pitchFamily="34" charset="0"/>
                <a:cs typeface="Arial" pitchFamily="34" charset="0"/>
              </a:rPr>
              <a:t>Introduction of REITs</a:t>
            </a:r>
            <a:endParaRPr lang="en-US" sz="1400" b="1" dirty="0">
              <a:solidFill>
                <a:srgbClr val="000000"/>
              </a:solidFill>
              <a:latin typeface="Arial" pitchFamily="34" charset="0"/>
              <a:cs typeface="Arial" pitchFamily="34" charset="0"/>
            </a:endParaRPr>
          </a:p>
        </p:txBody>
      </p:sp>
      <p:pic>
        <p:nvPicPr>
          <p:cNvPr id="28" name="Picture 27">
            <a:extLst>
              <a:ext uri="{FF2B5EF4-FFF2-40B4-BE49-F238E27FC236}">
                <a16:creationId xmlns:a16="http://schemas.microsoft.com/office/drawing/2014/main" id="{B53F75EA-B893-1E4D-A325-81102987251F}"/>
              </a:ext>
            </a:extLst>
          </p:cNvPr>
          <p:cNvPicPr>
            <a:picLocks noChangeAspect="1"/>
          </p:cNvPicPr>
          <p:nvPr/>
        </p:nvPicPr>
        <p:blipFill>
          <a:blip r:embed="rId2"/>
          <a:stretch>
            <a:fillRect/>
          </a:stretch>
        </p:blipFill>
        <p:spPr>
          <a:xfrm>
            <a:off x="1393175" y="2099765"/>
            <a:ext cx="1159622" cy="1084321"/>
          </a:xfrm>
          <a:prstGeom prst="rect">
            <a:avLst/>
          </a:prstGeom>
        </p:spPr>
      </p:pic>
      <p:pic>
        <p:nvPicPr>
          <p:cNvPr id="29" name="Picture 28">
            <a:extLst>
              <a:ext uri="{FF2B5EF4-FFF2-40B4-BE49-F238E27FC236}">
                <a16:creationId xmlns:a16="http://schemas.microsoft.com/office/drawing/2014/main" id="{8D2BF6BF-F81E-EF4D-A88B-C9EBD616E232}"/>
              </a:ext>
            </a:extLst>
          </p:cNvPr>
          <p:cNvPicPr>
            <a:picLocks noChangeAspect="1"/>
          </p:cNvPicPr>
          <p:nvPr/>
        </p:nvPicPr>
        <p:blipFill>
          <a:blip r:embed="rId3"/>
          <a:stretch>
            <a:fillRect/>
          </a:stretch>
        </p:blipFill>
        <p:spPr>
          <a:xfrm>
            <a:off x="4323488" y="2230616"/>
            <a:ext cx="1150555" cy="953470"/>
          </a:xfrm>
          <a:prstGeom prst="rect">
            <a:avLst/>
          </a:prstGeom>
        </p:spPr>
      </p:pic>
      <p:pic>
        <p:nvPicPr>
          <p:cNvPr id="30" name="Picture 29">
            <a:extLst>
              <a:ext uri="{FF2B5EF4-FFF2-40B4-BE49-F238E27FC236}">
                <a16:creationId xmlns:a16="http://schemas.microsoft.com/office/drawing/2014/main" id="{6FAE1999-CF92-7D47-A155-AB371C0EDE03}"/>
              </a:ext>
            </a:extLst>
          </p:cNvPr>
          <p:cNvPicPr>
            <a:picLocks noChangeAspect="1"/>
          </p:cNvPicPr>
          <p:nvPr/>
        </p:nvPicPr>
        <p:blipFill>
          <a:blip r:embed="rId4"/>
          <a:stretch>
            <a:fillRect/>
          </a:stretch>
        </p:blipFill>
        <p:spPr>
          <a:xfrm>
            <a:off x="7620000" y="2264089"/>
            <a:ext cx="1029659" cy="817671"/>
          </a:xfrm>
          <a:prstGeom prst="rect">
            <a:avLst/>
          </a:prstGeom>
        </p:spPr>
      </p:pic>
      <p:pic>
        <p:nvPicPr>
          <p:cNvPr id="31" name="Picture 30">
            <a:extLst>
              <a:ext uri="{FF2B5EF4-FFF2-40B4-BE49-F238E27FC236}">
                <a16:creationId xmlns:a16="http://schemas.microsoft.com/office/drawing/2014/main" id="{3861ABEF-E38E-BD43-AFEF-1BD00CDD9355}"/>
              </a:ext>
            </a:extLst>
          </p:cNvPr>
          <p:cNvPicPr>
            <a:picLocks noChangeAspect="1"/>
          </p:cNvPicPr>
          <p:nvPr/>
        </p:nvPicPr>
        <p:blipFill>
          <a:blip r:embed="rId5"/>
          <a:stretch>
            <a:fillRect/>
          </a:stretch>
        </p:blipFill>
        <p:spPr>
          <a:xfrm>
            <a:off x="1441729" y="4713741"/>
            <a:ext cx="829417" cy="663533"/>
          </a:xfrm>
          <a:prstGeom prst="rect">
            <a:avLst/>
          </a:prstGeom>
        </p:spPr>
      </p:pic>
      <p:sp>
        <p:nvSpPr>
          <p:cNvPr id="18" name="Oval 17">
            <a:extLst>
              <a:ext uri="{FF2B5EF4-FFF2-40B4-BE49-F238E27FC236}">
                <a16:creationId xmlns:a16="http://schemas.microsoft.com/office/drawing/2014/main" id="{7DD9FDFE-566B-4522-978D-B6E6AE46884C}"/>
              </a:ext>
            </a:extLst>
          </p:cNvPr>
          <p:cNvSpPr/>
          <p:nvPr/>
        </p:nvSpPr>
        <p:spPr>
          <a:xfrm>
            <a:off x="476482" y="3622890"/>
            <a:ext cx="2759909" cy="2711795"/>
          </a:xfrm>
          <a:prstGeom prst="ellipse">
            <a:avLst/>
          </a:prstGeom>
          <a:noFill/>
          <a:ln w="28575">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56666693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Text Placeholder 2"/>
          <p:cNvSpPr>
            <a:spLocks noGrp="1"/>
          </p:cNvSpPr>
          <p:nvPr>
            <p:ph type="body" sz="quarter" idx="10"/>
          </p:nvPr>
        </p:nvSpPr>
        <p:spPr/>
        <p:txBody>
          <a:bodyPr>
            <a:normAutofit/>
          </a:bodyPr>
          <a:lstStyle/>
          <a:p>
            <a:r>
              <a:rPr lang="en-US" sz="2800" dirty="0">
                <a:solidFill>
                  <a:schemeClr val="bg1">
                    <a:lumMod val="65000"/>
                  </a:schemeClr>
                </a:solidFill>
              </a:rPr>
              <a:t>1- Market Development-1 Changes (Phase 1);</a:t>
            </a:r>
          </a:p>
          <a:p>
            <a:r>
              <a:rPr lang="en-US" sz="2800" dirty="0">
                <a:solidFill>
                  <a:schemeClr val="bg1">
                    <a:lumMod val="65000"/>
                  </a:schemeClr>
                </a:solidFill>
              </a:rPr>
              <a:t>2- Market Development-2 Changes (Phase 2);</a:t>
            </a:r>
          </a:p>
          <a:p>
            <a:r>
              <a:rPr lang="en-US" sz="2800" dirty="0" smtClean="0">
                <a:solidFill>
                  <a:srgbClr val="9F9F9F"/>
                </a:solidFill>
              </a:rPr>
              <a:t>3- Market Development-3.1 Changes (Phase 3);</a:t>
            </a:r>
            <a:endParaRPr lang="en-US" sz="2800" dirty="0">
              <a:solidFill>
                <a:srgbClr val="9F9F9F"/>
              </a:solidFill>
            </a:endParaRPr>
          </a:p>
          <a:p>
            <a:r>
              <a:rPr lang="en-US" sz="2800" dirty="0">
                <a:solidFill>
                  <a:srgbClr val="002060"/>
                </a:solidFill>
              </a:rPr>
              <a:t>4</a:t>
            </a:r>
            <a:r>
              <a:rPr lang="en-US" sz="2800" dirty="0" smtClean="0">
                <a:solidFill>
                  <a:srgbClr val="002060"/>
                </a:solidFill>
              </a:rPr>
              <a:t>- </a:t>
            </a:r>
            <a:r>
              <a:rPr lang="en-US" sz="2800" dirty="0">
                <a:solidFill>
                  <a:srgbClr val="002060"/>
                </a:solidFill>
              </a:rPr>
              <a:t>Country Classification;</a:t>
            </a:r>
          </a:p>
          <a:p>
            <a:r>
              <a:rPr lang="en-US" sz="2800" dirty="0">
                <a:solidFill>
                  <a:schemeClr val="bg1">
                    <a:lumMod val="65000"/>
                  </a:schemeClr>
                </a:solidFill>
              </a:rPr>
              <a:t>5</a:t>
            </a:r>
            <a:r>
              <a:rPr lang="en-US" sz="2800" dirty="0" smtClean="0">
                <a:solidFill>
                  <a:schemeClr val="bg1">
                    <a:lumMod val="65000"/>
                  </a:schemeClr>
                </a:solidFill>
              </a:rPr>
              <a:t>- </a:t>
            </a:r>
            <a:r>
              <a:rPr lang="en-US" sz="2800" dirty="0">
                <a:solidFill>
                  <a:schemeClr val="bg1">
                    <a:lumMod val="65000"/>
                  </a:schemeClr>
                </a:solidFill>
              </a:rPr>
              <a:t>Q&amp;A.</a:t>
            </a:r>
          </a:p>
        </p:txBody>
      </p:sp>
    </p:spTree>
    <p:extLst>
      <p:ext uri="{BB962C8B-B14F-4D97-AF65-F5344CB8AC3E}">
        <p14:creationId xmlns:p14="http://schemas.microsoft.com/office/powerpoint/2010/main" val="90137485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Index Providers </a:t>
            </a:r>
          </a:p>
        </p:txBody>
      </p:sp>
      <p:sp>
        <p:nvSpPr>
          <p:cNvPr id="3" name="Text Placeholder 2"/>
          <p:cNvSpPr>
            <a:spLocks noGrp="1"/>
          </p:cNvSpPr>
          <p:nvPr>
            <p:ph type="body" sz="quarter" idx="10"/>
          </p:nvPr>
        </p:nvSpPr>
        <p:spPr/>
        <p:txBody>
          <a:bodyPr/>
          <a:lstStyle/>
          <a:p>
            <a:pPr marL="285750" indent="-285750">
              <a:buFont typeface="Arial" panose="020B0604020202020204" pitchFamily="34" charset="0"/>
              <a:buChar char="•"/>
            </a:pPr>
            <a:r>
              <a:rPr lang="en-US" dirty="0"/>
              <a:t>What is the purpose indices? </a:t>
            </a:r>
          </a:p>
          <a:p>
            <a:endParaRPr lang="en-US" dirty="0"/>
          </a:p>
        </p:txBody>
      </p:sp>
      <p:sp>
        <p:nvSpPr>
          <p:cNvPr id="4" name="Rectangle 3"/>
          <p:cNvSpPr/>
          <p:nvPr/>
        </p:nvSpPr>
        <p:spPr>
          <a:xfrm>
            <a:off x="457200" y="1910852"/>
            <a:ext cx="3733800" cy="298948"/>
          </a:xfrm>
          <a:prstGeom prst="rect">
            <a:avLst/>
          </a:prstGeom>
          <a:solidFill>
            <a:schemeClr val="accent5">
              <a:lumMod val="20000"/>
              <a:lumOff val="80000"/>
            </a:schemeClr>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r>
              <a:rPr lang="en-US" sz="1400" dirty="0">
                <a:solidFill>
                  <a:srgbClr val="000000"/>
                </a:solidFill>
                <a:latin typeface="Arial" pitchFamily="34" charset="0"/>
                <a:cs typeface="Arial" pitchFamily="34" charset="0"/>
              </a:rPr>
              <a:t>Economic Indicators.</a:t>
            </a:r>
          </a:p>
        </p:txBody>
      </p:sp>
      <p:sp>
        <p:nvSpPr>
          <p:cNvPr id="5" name="Rectangle 4"/>
          <p:cNvSpPr/>
          <p:nvPr/>
        </p:nvSpPr>
        <p:spPr>
          <a:xfrm>
            <a:off x="457200" y="2383292"/>
            <a:ext cx="3733800" cy="298948"/>
          </a:xfrm>
          <a:prstGeom prst="rect">
            <a:avLst/>
          </a:prstGeom>
          <a:solidFill>
            <a:schemeClr val="accent5">
              <a:lumMod val="20000"/>
              <a:lumOff val="80000"/>
            </a:schemeClr>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r>
              <a:rPr lang="en-US" sz="1400" dirty="0">
                <a:solidFill>
                  <a:srgbClr val="000000"/>
                </a:solidFill>
                <a:latin typeface="Arial" pitchFamily="34" charset="0"/>
                <a:cs typeface="Arial" pitchFamily="34" charset="0"/>
              </a:rPr>
              <a:t>Benchmark for Performance </a:t>
            </a:r>
          </a:p>
        </p:txBody>
      </p:sp>
      <p:sp>
        <p:nvSpPr>
          <p:cNvPr id="6" name="Rectangle 5"/>
          <p:cNvSpPr/>
          <p:nvPr/>
        </p:nvSpPr>
        <p:spPr>
          <a:xfrm>
            <a:off x="457200" y="2855732"/>
            <a:ext cx="3733800" cy="298948"/>
          </a:xfrm>
          <a:prstGeom prst="rect">
            <a:avLst/>
          </a:prstGeom>
          <a:solidFill>
            <a:schemeClr val="accent5">
              <a:lumMod val="20000"/>
              <a:lumOff val="80000"/>
            </a:schemeClr>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r>
              <a:rPr lang="en-US" sz="1400" dirty="0">
                <a:solidFill>
                  <a:srgbClr val="000000"/>
                </a:solidFill>
                <a:latin typeface="Arial" pitchFamily="34" charset="0"/>
                <a:cs typeface="Arial" pitchFamily="34" charset="0"/>
              </a:rPr>
              <a:t>Basis for Products (index-linked investments) </a:t>
            </a:r>
          </a:p>
        </p:txBody>
      </p:sp>
      <p:sp>
        <p:nvSpPr>
          <p:cNvPr id="7" name="Rectangle 6"/>
          <p:cNvSpPr/>
          <p:nvPr/>
        </p:nvSpPr>
        <p:spPr>
          <a:xfrm>
            <a:off x="457200" y="3333985"/>
            <a:ext cx="3733800" cy="298948"/>
          </a:xfrm>
          <a:prstGeom prst="rect">
            <a:avLst/>
          </a:prstGeom>
          <a:solidFill>
            <a:schemeClr val="accent5">
              <a:lumMod val="20000"/>
              <a:lumOff val="80000"/>
            </a:schemeClr>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r>
              <a:rPr lang="en-US" sz="1400" dirty="0">
                <a:solidFill>
                  <a:srgbClr val="000000"/>
                </a:solidFill>
                <a:latin typeface="Arial" pitchFamily="34" charset="0"/>
                <a:cs typeface="Arial" pitchFamily="34" charset="0"/>
              </a:rPr>
              <a:t>Research &amp; Analysis</a:t>
            </a:r>
          </a:p>
        </p:txBody>
      </p:sp>
      <p:sp>
        <p:nvSpPr>
          <p:cNvPr id="9" name="Rectangle 8"/>
          <p:cNvSpPr/>
          <p:nvPr/>
        </p:nvSpPr>
        <p:spPr>
          <a:xfrm>
            <a:off x="381000" y="3881826"/>
            <a:ext cx="1049454" cy="338554"/>
          </a:xfrm>
          <a:prstGeom prst="rect">
            <a:avLst/>
          </a:prstGeom>
        </p:spPr>
        <p:txBody>
          <a:bodyPr wrap="none">
            <a:spAutoFit/>
          </a:bodyPr>
          <a:lstStyle/>
          <a:p>
            <a:pPr marL="285750" indent="-285750">
              <a:spcBef>
                <a:spcPts val="384"/>
              </a:spcBef>
              <a:buFont typeface="Arial" panose="020B0604020202020204" pitchFamily="34" charset="0"/>
              <a:buChar char="•"/>
            </a:pPr>
            <a:r>
              <a:rPr lang="en-US" sz="1600" b="1" dirty="0"/>
              <a:t>Types</a:t>
            </a:r>
          </a:p>
        </p:txBody>
      </p:sp>
      <p:cxnSp>
        <p:nvCxnSpPr>
          <p:cNvPr id="12" name="Straight Connector 11"/>
          <p:cNvCxnSpPr/>
          <p:nvPr/>
        </p:nvCxnSpPr>
        <p:spPr>
          <a:xfrm>
            <a:off x="4433157" y="1508760"/>
            <a:ext cx="0" cy="4847868"/>
          </a:xfrm>
          <a:prstGeom prst="line">
            <a:avLst/>
          </a:prstGeom>
          <a:ln w="57150">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433157" y="1259867"/>
            <a:ext cx="1893499" cy="397201"/>
          </a:xfrm>
          <a:prstGeom prst="rect">
            <a:avLst/>
          </a:prstGeom>
          <a:noFill/>
        </p:spPr>
        <p:txBody>
          <a:bodyPr wrap="square" tIns="90000" bIns="90000" rtlCol="0" anchor="t">
            <a:spAutoFit/>
          </a:bodyPr>
          <a:lstStyle/>
          <a:p>
            <a:pPr algn="ctr"/>
            <a:r>
              <a:rPr lang="en-US" sz="1400" b="1" dirty="0">
                <a:solidFill>
                  <a:srgbClr val="000000"/>
                </a:solidFill>
                <a:latin typeface="Arial" pitchFamily="34" charset="0"/>
                <a:cs typeface="Arial" pitchFamily="34" charset="0"/>
              </a:rPr>
              <a:t>Index Providers</a:t>
            </a:r>
          </a:p>
        </p:txBody>
      </p:sp>
      <p:pic>
        <p:nvPicPr>
          <p:cNvPr id="14" name="Picture 13"/>
          <p:cNvPicPr>
            <a:picLocks noChangeAspect="1"/>
          </p:cNvPicPr>
          <p:nvPr/>
        </p:nvPicPr>
        <p:blipFill>
          <a:blip r:embed="rId2"/>
          <a:stretch>
            <a:fillRect/>
          </a:stretch>
        </p:blipFill>
        <p:spPr>
          <a:xfrm>
            <a:off x="4652531" y="3972220"/>
            <a:ext cx="1727201" cy="1473200"/>
          </a:xfrm>
          <a:prstGeom prst="rect">
            <a:avLst/>
          </a:prstGeom>
        </p:spPr>
      </p:pic>
      <p:pic>
        <p:nvPicPr>
          <p:cNvPr id="15" name="Picture 14"/>
          <p:cNvPicPr>
            <a:picLocks noChangeAspect="1"/>
          </p:cNvPicPr>
          <p:nvPr/>
        </p:nvPicPr>
        <p:blipFill>
          <a:blip r:embed="rId3"/>
          <a:stretch>
            <a:fillRect/>
          </a:stretch>
        </p:blipFill>
        <p:spPr>
          <a:xfrm>
            <a:off x="4672877" y="1994215"/>
            <a:ext cx="1093646" cy="1093646"/>
          </a:xfrm>
          <a:prstGeom prst="rect">
            <a:avLst/>
          </a:prstGeom>
        </p:spPr>
      </p:pic>
      <p:pic>
        <p:nvPicPr>
          <p:cNvPr id="16" name="Picture 15"/>
          <p:cNvPicPr>
            <a:picLocks noChangeAspect="1"/>
          </p:cNvPicPr>
          <p:nvPr/>
        </p:nvPicPr>
        <p:blipFill>
          <a:blip r:embed="rId4"/>
          <a:stretch>
            <a:fillRect/>
          </a:stretch>
        </p:blipFill>
        <p:spPr>
          <a:xfrm>
            <a:off x="4547457" y="3171263"/>
            <a:ext cx="2133601" cy="1159923"/>
          </a:xfrm>
          <a:prstGeom prst="rect">
            <a:avLst/>
          </a:prstGeom>
        </p:spPr>
      </p:pic>
      <p:sp>
        <p:nvSpPr>
          <p:cNvPr id="19" name="Rectangle 18"/>
          <p:cNvSpPr/>
          <p:nvPr/>
        </p:nvSpPr>
        <p:spPr>
          <a:xfrm>
            <a:off x="4433157" y="1657939"/>
            <a:ext cx="2311401" cy="3889248"/>
          </a:xfrm>
          <a:prstGeom prst="rect">
            <a:avLst/>
          </a:prstGeom>
          <a:noFill/>
          <a:ln w="19050">
            <a:solidFill>
              <a:schemeClr val="bg1">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
        <p:nvSpPr>
          <p:cNvPr id="20" name="Oval 19"/>
          <p:cNvSpPr/>
          <p:nvPr/>
        </p:nvSpPr>
        <p:spPr>
          <a:xfrm>
            <a:off x="3733800" y="5946060"/>
            <a:ext cx="1447800" cy="606552"/>
          </a:xfrm>
          <a:prstGeom prst="ellipse">
            <a:avLst/>
          </a:prstGeom>
          <a:solidFill>
            <a:schemeClr val="bg1">
              <a:lumMod val="50000"/>
            </a:schemeClr>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
        <p:nvSpPr>
          <p:cNvPr id="22" name="Oval 21"/>
          <p:cNvSpPr/>
          <p:nvPr/>
        </p:nvSpPr>
        <p:spPr>
          <a:xfrm>
            <a:off x="4299806" y="1280934"/>
            <a:ext cx="266700" cy="285468"/>
          </a:xfrm>
          <a:prstGeom prst="ellipse">
            <a:avLst/>
          </a:prstGeom>
          <a:solidFill>
            <a:schemeClr val="bg1">
              <a:lumMod val="50000"/>
            </a:schemeClr>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
        <p:nvSpPr>
          <p:cNvPr id="23" name="Rectangle 22"/>
          <p:cNvSpPr/>
          <p:nvPr/>
        </p:nvSpPr>
        <p:spPr>
          <a:xfrm>
            <a:off x="457199" y="4331186"/>
            <a:ext cx="3733801" cy="377634"/>
          </a:xfrm>
          <a:prstGeom prst="rect">
            <a:avLst/>
          </a:prstGeom>
          <a:solidFill>
            <a:schemeClr val="accent6">
              <a:lumMod val="20000"/>
              <a:lumOff val="80000"/>
            </a:schemeClr>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r>
              <a:rPr lang="en-US" sz="1400" dirty="0">
                <a:solidFill>
                  <a:srgbClr val="000000"/>
                </a:solidFill>
                <a:latin typeface="Arial" pitchFamily="34" charset="0"/>
                <a:cs typeface="Arial" pitchFamily="34" charset="0"/>
              </a:rPr>
              <a:t>Broad Market Indices</a:t>
            </a:r>
          </a:p>
        </p:txBody>
      </p:sp>
      <p:sp>
        <p:nvSpPr>
          <p:cNvPr id="24" name="Rectangle 23"/>
          <p:cNvSpPr/>
          <p:nvPr/>
        </p:nvSpPr>
        <p:spPr>
          <a:xfrm>
            <a:off x="457198" y="4871746"/>
            <a:ext cx="3733801" cy="377634"/>
          </a:xfrm>
          <a:prstGeom prst="rect">
            <a:avLst/>
          </a:prstGeom>
          <a:solidFill>
            <a:schemeClr val="accent6">
              <a:lumMod val="20000"/>
              <a:lumOff val="80000"/>
            </a:schemeClr>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r>
              <a:rPr lang="en-US" sz="1400" dirty="0">
                <a:solidFill>
                  <a:srgbClr val="000000"/>
                </a:solidFill>
                <a:latin typeface="Arial" pitchFamily="34" charset="0"/>
                <a:cs typeface="Arial" pitchFamily="34" charset="0"/>
              </a:rPr>
              <a:t>Sector Indices</a:t>
            </a:r>
          </a:p>
        </p:txBody>
      </p:sp>
      <p:sp>
        <p:nvSpPr>
          <p:cNvPr id="25" name="Rectangle 24"/>
          <p:cNvSpPr/>
          <p:nvPr/>
        </p:nvSpPr>
        <p:spPr>
          <a:xfrm>
            <a:off x="457197" y="5407073"/>
            <a:ext cx="3733801" cy="377634"/>
          </a:xfrm>
          <a:prstGeom prst="rect">
            <a:avLst/>
          </a:prstGeom>
          <a:solidFill>
            <a:schemeClr val="accent6">
              <a:lumMod val="20000"/>
              <a:lumOff val="80000"/>
            </a:schemeClr>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r>
              <a:rPr lang="en-US" sz="1400" dirty="0">
                <a:solidFill>
                  <a:srgbClr val="000000"/>
                </a:solidFill>
                <a:latin typeface="Arial" pitchFamily="34" charset="0"/>
                <a:cs typeface="Arial" pitchFamily="34" charset="0"/>
              </a:rPr>
              <a:t>Strategy and Thematic Indices </a:t>
            </a:r>
          </a:p>
        </p:txBody>
      </p:sp>
      <p:sp>
        <p:nvSpPr>
          <p:cNvPr id="26" name="Right Brace 25"/>
          <p:cNvSpPr/>
          <p:nvPr/>
        </p:nvSpPr>
        <p:spPr>
          <a:xfrm>
            <a:off x="9104290" y="1610638"/>
            <a:ext cx="304800" cy="4496736"/>
          </a:xfrm>
          <a:prstGeom prst="rightBrace">
            <a:avLst/>
          </a:prstGeom>
          <a:ln w="28575">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 name="TextBox 26"/>
          <p:cNvSpPr txBox="1"/>
          <p:nvPr/>
        </p:nvSpPr>
        <p:spPr>
          <a:xfrm rot="5400000">
            <a:off x="8569924" y="3660405"/>
            <a:ext cx="1893499" cy="397201"/>
          </a:xfrm>
          <a:prstGeom prst="rect">
            <a:avLst/>
          </a:prstGeom>
          <a:noFill/>
        </p:spPr>
        <p:txBody>
          <a:bodyPr wrap="square" tIns="90000" bIns="90000" rtlCol="0" anchor="t">
            <a:spAutoFit/>
          </a:bodyPr>
          <a:lstStyle/>
          <a:p>
            <a:pPr algn="ctr"/>
            <a:r>
              <a:rPr lang="en-US" sz="1400" b="1" dirty="0">
                <a:solidFill>
                  <a:srgbClr val="000000"/>
                </a:solidFill>
                <a:latin typeface="Arial" pitchFamily="34" charset="0"/>
                <a:cs typeface="Arial" pitchFamily="34" charset="0"/>
              </a:rPr>
              <a:t>Roles</a:t>
            </a:r>
          </a:p>
        </p:txBody>
      </p:sp>
      <p:sp>
        <p:nvSpPr>
          <p:cNvPr id="28" name="Rounded Rectangle 27"/>
          <p:cNvSpPr/>
          <p:nvPr/>
        </p:nvSpPr>
        <p:spPr>
          <a:xfrm>
            <a:off x="7538220" y="1741732"/>
            <a:ext cx="1524000" cy="403258"/>
          </a:xfrm>
          <a:prstGeom prst="roundRect">
            <a:avLst/>
          </a:prstGeom>
          <a:solidFill>
            <a:srgbClr val="DFDFDF"/>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1400" dirty="0">
                <a:solidFill>
                  <a:srgbClr val="000000"/>
                </a:solidFill>
                <a:latin typeface="Arial" pitchFamily="34" charset="0"/>
                <a:cs typeface="Arial" pitchFamily="34" charset="0"/>
              </a:rPr>
              <a:t>Measure direction</a:t>
            </a:r>
          </a:p>
        </p:txBody>
      </p:sp>
      <p:sp>
        <p:nvSpPr>
          <p:cNvPr id="29" name="Rounded Rectangle 28"/>
          <p:cNvSpPr/>
          <p:nvPr/>
        </p:nvSpPr>
        <p:spPr>
          <a:xfrm>
            <a:off x="7538220" y="2969634"/>
            <a:ext cx="1524000" cy="403258"/>
          </a:xfrm>
          <a:prstGeom prst="roundRect">
            <a:avLst/>
          </a:prstGeom>
          <a:solidFill>
            <a:srgbClr val="DFDFDF"/>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1400" dirty="0">
                <a:solidFill>
                  <a:srgbClr val="000000"/>
                </a:solidFill>
                <a:latin typeface="Arial" pitchFamily="34" charset="0"/>
                <a:cs typeface="Arial" pitchFamily="34" charset="0"/>
              </a:rPr>
              <a:t>Provide Benchmark</a:t>
            </a:r>
          </a:p>
        </p:txBody>
      </p:sp>
      <p:sp>
        <p:nvSpPr>
          <p:cNvPr id="30" name="Rounded Rectangle 29"/>
          <p:cNvSpPr/>
          <p:nvPr/>
        </p:nvSpPr>
        <p:spPr>
          <a:xfrm>
            <a:off x="7528798" y="4181543"/>
            <a:ext cx="1524000" cy="403258"/>
          </a:xfrm>
          <a:prstGeom prst="roundRect">
            <a:avLst/>
          </a:prstGeom>
          <a:solidFill>
            <a:srgbClr val="DFDFDF"/>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1400" dirty="0">
                <a:solidFill>
                  <a:srgbClr val="000000"/>
                </a:solidFill>
                <a:latin typeface="Arial" pitchFamily="34" charset="0"/>
                <a:cs typeface="Arial" pitchFamily="34" charset="0"/>
              </a:rPr>
              <a:t>Conduct Calculations</a:t>
            </a:r>
          </a:p>
        </p:txBody>
      </p:sp>
      <p:sp>
        <p:nvSpPr>
          <p:cNvPr id="31" name="Rounded Rectangle 30"/>
          <p:cNvSpPr/>
          <p:nvPr/>
        </p:nvSpPr>
        <p:spPr>
          <a:xfrm>
            <a:off x="7528798" y="5474555"/>
            <a:ext cx="1524000" cy="403258"/>
          </a:xfrm>
          <a:prstGeom prst="roundRect">
            <a:avLst/>
          </a:prstGeom>
          <a:solidFill>
            <a:srgbClr val="DFDFDF"/>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1400" dirty="0">
                <a:solidFill>
                  <a:srgbClr val="000000"/>
                </a:solidFill>
                <a:latin typeface="Arial" pitchFamily="34" charset="0"/>
                <a:cs typeface="Arial" pitchFamily="34" charset="0"/>
              </a:rPr>
              <a:t>License Indices</a:t>
            </a:r>
          </a:p>
        </p:txBody>
      </p:sp>
      <p:sp>
        <p:nvSpPr>
          <p:cNvPr id="32" name="Oval 31"/>
          <p:cNvSpPr/>
          <p:nvPr/>
        </p:nvSpPr>
        <p:spPr>
          <a:xfrm flipH="1">
            <a:off x="7210792" y="1520306"/>
            <a:ext cx="477091" cy="437587"/>
          </a:xfrm>
          <a:prstGeom prst="ellipse">
            <a:avLst/>
          </a:prstGeom>
          <a:solidFill>
            <a:schemeClr val="tx2"/>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2400" b="1" dirty="0">
                <a:solidFill>
                  <a:schemeClr val="bg1"/>
                </a:solidFill>
                <a:latin typeface="Arial" pitchFamily="34" charset="0"/>
                <a:cs typeface="Arial" pitchFamily="34" charset="0"/>
              </a:rPr>
              <a:t>1</a:t>
            </a:r>
            <a:endParaRPr lang="en-US" sz="1400" b="1" dirty="0">
              <a:solidFill>
                <a:schemeClr val="bg1"/>
              </a:solidFill>
              <a:latin typeface="Arial" pitchFamily="34" charset="0"/>
              <a:cs typeface="Arial" pitchFamily="34" charset="0"/>
            </a:endParaRPr>
          </a:p>
        </p:txBody>
      </p:sp>
      <p:sp>
        <p:nvSpPr>
          <p:cNvPr id="33" name="Oval 32"/>
          <p:cNvSpPr/>
          <p:nvPr/>
        </p:nvSpPr>
        <p:spPr>
          <a:xfrm flipH="1">
            <a:off x="7210792" y="2706330"/>
            <a:ext cx="477091" cy="437587"/>
          </a:xfrm>
          <a:prstGeom prst="ellipse">
            <a:avLst/>
          </a:prstGeom>
          <a:solidFill>
            <a:schemeClr val="tx2"/>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2400" b="1" dirty="0">
                <a:solidFill>
                  <a:schemeClr val="bg1"/>
                </a:solidFill>
                <a:latin typeface="Arial" pitchFamily="34" charset="0"/>
                <a:cs typeface="Arial" pitchFamily="34" charset="0"/>
              </a:rPr>
              <a:t>2</a:t>
            </a:r>
            <a:endParaRPr lang="en-US" sz="1400" b="1" dirty="0">
              <a:solidFill>
                <a:schemeClr val="bg1"/>
              </a:solidFill>
              <a:latin typeface="Arial" pitchFamily="34" charset="0"/>
              <a:cs typeface="Arial" pitchFamily="34" charset="0"/>
            </a:endParaRPr>
          </a:p>
        </p:txBody>
      </p:sp>
      <p:sp>
        <p:nvSpPr>
          <p:cNvPr id="34" name="Oval 33"/>
          <p:cNvSpPr/>
          <p:nvPr/>
        </p:nvSpPr>
        <p:spPr>
          <a:xfrm flipH="1">
            <a:off x="7263523" y="3892353"/>
            <a:ext cx="477091" cy="437587"/>
          </a:xfrm>
          <a:prstGeom prst="ellipse">
            <a:avLst/>
          </a:prstGeom>
          <a:solidFill>
            <a:schemeClr val="tx2"/>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2400" b="1">
                <a:solidFill>
                  <a:schemeClr val="bg1"/>
                </a:solidFill>
                <a:latin typeface="Arial" pitchFamily="34" charset="0"/>
                <a:cs typeface="Arial" pitchFamily="34" charset="0"/>
              </a:rPr>
              <a:t>3</a:t>
            </a:r>
            <a:endParaRPr lang="en-US" sz="1400" b="1" dirty="0">
              <a:solidFill>
                <a:schemeClr val="bg1"/>
              </a:solidFill>
              <a:latin typeface="Arial" pitchFamily="34" charset="0"/>
              <a:cs typeface="Arial" pitchFamily="34" charset="0"/>
            </a:endParaRPr>
          </a:p>
        </p:txBody>
      </p:sp>
      <p:sp>
        <p:nvSpPr>
          <p:cNvPr id="35" name="Oval 34"/>
          <p:cNvSpPr/>
          <p:nvPr/>
        </p:nvSpPr>
        <p:spPr>
          <a:xfrm flipH="1">
            <a:off x="7267646" y="5151828"/>
            <a:ext cx="477091" cy="437587"/>
          </a:xfrm>
          <a:prstGeom prst="ellipse">
            <a:avLst/>
          </a:prstGeom>
          <a:solidFill>
            <a:schemeClr val="tx2"/>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2400" b="1" dirty="0">
                <a:solidFill>
                  <a:schemeClr val="bg1"/>
                </a:solidFill>
                <a:latin typeface="Arial" pitchFamily="34" charset="0"/>
                <a:cs typeface="Arial" pitchFamily="34" charset="0"/>
              </a:rPr>
              <a:t>4</a:t>
            </a:r>
            <a:endParaRPr lang="en-US" sz="140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23867759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8240" y="228600"/>
            <a:ext cx="8915400" cy="800099"/>
          </a:xfrm>
        </p:spPr>
        <p:txBody>
          <a:bodyPr/>
          <a:lstStyle/>
          <a:p>
            <a:r>
              <a:rPr lang="en-GB" dirty="0"/>
              <a:t>FTSE Country Classification Process</a:t>
            </a:r>
            <a:endParaRPr lang="en-GB" sz="2000" dirty="0"/>
          </a:p>
        </p:txBody>
      </p:sp>
      <p:sp>
        <p:nvSpPr>
          <p:cNvPr id="3" name="Text Placeholder 2"/>
          <p:cNvSpPr>
            <a:spLocks noGrp="1"/>
          </p:cNvSpPr>
          <p:nvPr>
            <p:ph type="body" sz="quarter" idx="12"/>
          </p:nvPr>
        </p:nvSpPr>
        <p:spPr>
          <a:xfrm>
            <a:off x="478240" y="1219200"/>
            <a:ext cx="8915400" cy="4559300"/>
          </a:xfrm>
        </p:spPr>
        <p:txBody>
          <a:bodyPr/>
          <a:lstStyle/>
          <a:p>
            <a:pPr marL="285750" indent="-285750">
              <a:buFont typeface="Arial" panose="020B0604020202020204" pitchFamily="34" charset="0"/>
              <a:buChar char="•"/>
            </a:pPr>
            <a:endParaRPr lang="en-GB" sz="2000" dirty="0">
              <a:solidFill>
                <a:schemeClr val="accent5">
                  <a:lumMod val="75000"/>
                </a:schemeClr>
              </a:solidFill>
            </a:endParaRPr>
          </a:p>
          <a:p>
            <a:pPr marL="285750" indent="-285750">
              <a:buFont typeface="Arial" panose="020B0604020202020204" pitchFamily="34" charset="0"/>
              <a:buChar char="•"/>
            </a:pPr>
            <a:r>
              <a:rPr lang="en-GB" sz="2000" dirty="0">
                <a:solidFill>
                  <a:schemeClr val="accent5">
                    <a:lumMod val="75000"/>
                  </a:schemeClr>
                </a:solidFill>
              </a:rPr>
              <a:t>Engagement: </a:t>
            </a:r>
            <a:r>
              <a:rPr lang="en-GB" sz="2000" dirty="0"/>
              <a:t>Dialogue with relevant authority in the country;</a:t>
            </a:r>
          </a:p>
          <a:p>
            <a:pPr marL="285750" indent="-285750">
              <a:buFont typeface="Arial" panose="020B0604020202020204" pitchFamily="34" charset="0"/>
              <a:buChar char="•"/>
            </a:pPr>
            <a:r>
              <a:rPr lang="en-GB" sz="2000" dirty="0">
                <a:solidFill>
                  <a:schemeClr val="accent5">
                    <a:lumMod val="75000"/>
                  </a:schemeClr>
                </a:solidFill>
              </a:rPr>
              <a:t>Questionnaire: </a:t>
            </a:r>
            <a:r>
              <a:rPr lang="en-GB" sz="2000" dirty="0"/>
              <a:t>Quality of Markets matrix (</a:t>
            </a:r>
            <a:r>
              <a:rPr lang="en-GB" sz="2000" dirty="0">
                <a:solidFill>
                  <a:srgbClr val="FF0000"/>
                </a:solidFill>
              </a:rPr>
              <a:t>next slide</a:t>
            </a:r>
            <a:r>
              <a:rPr lang="en-GB" sz="2000" dirty="0"/>
              <a:t>);</a:t>
            </a:r>
          </a:p>
          <a:p>
            <a:pPr marL="285750" indent="-285750">
              <a:buFont typeface="Arial" panose="020B0604020202020204" pitchFamily="34" charset="0"/>
              <a:buChar char="•"/>
            </a:pPr>
            <a:r>
              <a:rPr lang="en-GB" sz="2000" dirty="0">
                <a:solidFill>
                  <a:schemeClr val="accent5">
                    <a:lumMod val="75000"/>
                  </a:schemeClr>
                </a:solidFill>
              </a:rPr>
              <a:t>Review: </a:t>
            </a:r>
            <a:r>
              <a:rPr lang="en-GB" sz="2000" dirty="0"/>
              <a:t>FTSE Russell Country Classification Advisory Committee and FTSE Russell Policy Advisory Board</a:t>
            </a:r>
          </a:p>
          <a:p>
            <a:pPr marL="285750" indent="-285750">
              <a:buFont typeface="Arial" panose="020B0604020202020204" pitchFamily="34" charset="0"/>
              <a:buChar char="•"/>
            </a:pPr>
            <a:r>
              <a:rPr lang="en-GB" sz="2000" dirty="0">
                <a:solidFill>
                  <a:schemeClr val="accent5">
                    <a:lumMod val="75000"/>
                  </a:schemeClr>
                </a:solidFill>
              </a:rPr>
              <a:t>Decision: </a:t>
            </a:r>
            <a:r>
              <a:rPr lang="en-GB" sz="2000" dirty="0"/>
              <a:t>Watch List created / Upgrade or Downgrade.</a:t>
            </a:r>
          </a:p>
          <a:p>
            <a:pPr marL="285750" indent="-285750">
              <a:buFont typeface="Arial" panose="020B0604020202020204" pitchFamily="34" charset="0"/>
              <a:buChar char="•"/>
            </a:pPr>
            <a:r>
              <a:rPr lang="en-GB" sz="2000" dirty="0">
                <a:solidFill>
                  <a:schemeClr val="accent5">
                    <a:lumMod val="75000"/>
                  </a:schemeClr>
                </a:solidFill>
              </a:rPr>
              <a:t>Plan: </a:t>
            </a:r>
            <a:r>
              <a:rPr lang="en-GB" sz="2000" dirty="0"/>
              <a:t>Implementation timetable (if decision is to re-classify) </a:t>
            </a:r>
          </a:p>
          <a:p>
            <a:pPr marL="285750" indent="-285750">
              <a:buFont typeface="Arial" panose="020B0604020202020204" pitchFamily="34" charset="0"/>
              <a:buChar char="•"/>
            </a:pPr>
            <a:r>
              <a:rPr lang="en-GB" sz="2000" dirty="0">
                <a:solidFill>
                  <a:schemeClr val="accent5">
                    <a:lumMod val="75000"/>
                  </a:schemeClr>
                </a:solidFill>
              </a:rPr>
              <a:t>Frequency: </a:t>
            </a:r>
            <a:r>
              <a:rPr lang="en-GB" sz="2000" dirty="0"/>
              <a:t>Annual process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r>
              <a:rPr lang="en-GB" dirty="0"/>
              <a:t>More details can be found at</a:t>
            </a:r>
          </a:p>
          <a:p>
            <a:pPr marL="171450" indent="-171450">
              <a:buFont typeface="Arial" panose="020B0604020202020204" pitchFamily="34" charset="0"/>
              <a:buChar char="•"/>
            </a:pPr>
            <a:r>
              <a:rPr lang="en-GB" sz="1200" dirty="0">
                <a:hlinkClick r:id="rId2"/>
              </a:rPr>
              <a:t>http://www.ftse.com/products/downloads/FTSE_Country_Classification_Paper.pdf</a:t>
            </a:r>
            <a:endParaRPr lang="en-GB" sz="1200" dirty="0"/>
          </a:p>
        </p:txBody>
      </p:sp>
    </p:spTree>
    <p:extLst>
      <p:ext uri="{BB962C8B-B14F-4D97-AF65-F5344CB8AC3E}">
        <p14:creationId xmlns:p14="http://schemas.microsoft.com/office/powerpoint/2010/main" val="350412379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Quality of Markets Criteria, 9/21 Criteria Must Be Met for Secondary Emerging Classification </a:t>
            </a:r>
          </a:p>
        </p:txBody>
      </p:sp>
      <p:sp>
        <p:nvSpPr>
          <p:cNvPr id="3" name="Text Placeholder 2"/>
          <p:cNvSpPr>
            <a:spLocks noGrp="1"/>
          </p:cNvSpPr>
          <p:nvPr>
            <p:ph type="body" sz="quarter" idx="10"/>
          </p:nvPr>
        </p:nvSpPr>
        <p:spPr/>
        <p:txBody>
          <a:bodyPr/>
          <a:lstStyle/>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52439644"/>
              </p:ext>
            </p:extLst>
          </p:nvPr>
        </p:nvGraphicFramePr>
        <p:xfrm>
          <a:off x="459475" y="1165473"/>
          <a:ext cx="8992799" cy="4995672"/>
        </p:xfrm>
        <a:graphic>
          <a:graphicData uri="http://schemas.openxmlformats.org/drawingml/2006/table">
            <a:tbl>
              <a:tblPr/>
              <a:tblGrid>
                <a:gridCol w="6354251">
                  <a:extLst>
                    <a:ext uri="{9D8B030D-6E8A-4147-A177-3AD203B41FA5}">
                      <a16:colId xmlns:a16="http://schemas.microsoft.com/office/drawing/2014/main" val="20000"/>
                    </a:ext>
                  </a:extLst>
                </a:gridCol>
                <a:gridCol w="674460">
                  <a:extLst>
                    <a:ext uri="{9D8B030D-6E8A-4147-A177-3AD203B41FA5}">
                      <a16:colId xmlns:a16="http://schemas.microsoft.com/office/drawing/2014/main" val="20001"/>
                    </a:ext>
                  </a:extLst>
                </a:gridCol>
                <a:gridCol w="704107">
                  <a:extLst>
                    <a:ext uri="{9D8B030D-6E8A-4147-A177-3AD203B41FA5}">
                      <a16:colId xmlns:a16="http://schemas.microsoft.com/office/drawing/2014/main" val="20002"/>
                    </a:ext>
                  </a:extLst>
                </a:gridCol>
                <a:gridCol w="674460">
                  <a:extLst>
                    <a:ext uri="{9D8B030D-6E8A-4147-A177-3AD203B41FA5}">
                      <a16:colId xmlns:a16="http://schemas.microsoft.com/office/drawing/2014/main" val="20003"/>
                    </a:ext>
                  </a:extLst>
                </a:gridCol>
                <a:gridCol w="585521">
                  <a:extLst>
                    <a:ext uri="{9D8B030D-6E8A-4147-A177-3AD203B41FA5}">
                      <a16:colId xmlns:a16="http://schemas.microsoft.com/office/drawing/2014/main" val="20004"/>
                    </a:ext>
                  </a:extLst>
                </a:gridCol>
              </a:tblGrid>
              <a:tr h="32983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endParaRPr lang="en-US" sz="2000" b="1" i="0" u="none" strike="noStrike" dirty="0">
                        <a:solidFill>
                          <a:schemeClr val="bg1"/>
                        </a:solidFill>
                        <a:latin typeface="+mn-lt"/>
                        <a:cs typeface="Arial" pitchFamily="34" charset="0"/>
                      </a:endParaRPr>
                    </a:p>
                  </a:txBody>
                  <a:tcPr marL="18288" marR="18288" marT="18288" marB="18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bg1"/>
                          </a:solidFill>
                          <a:latin typeface="+mn-lt"/>
                          <a:cs typeface="Arial" pitchFamily="34" charset="0"/>
                        </a:rPr>
                        <a:t>Developed</a:t>
                      </a:r>
                    </a:p>
                  </a:txBody>
                  <a:tcPr marL="18288" marR="18288" marT="18288" marB="18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bg1"/>
                          </a:solidFill>
                          <a:latin typeface="+mn-lt"/>
                          <a:cs typeface="Arial" pitchFamily="34" charset="0"/>
                        </a:rPr>
                        <a:t>Advanced Emerging</a:t>
                      </a:r>
                    </a:p>
                  </a:txBody>
                  <a:tcPr marL="18288" marR="18288" marT="18288" marB="18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bg1"/>
                          </a:solidFill>
                          <a:latin typeface="+mn-lt"/>
                          <a:cs typeface="Arial" pitchFamily="34" charset="0"/>
                        </a:rPr>
                        <a:t>Secondary Emerging</a:t>
                      </a:r>
                    </a:p>
                  </a:txBody>
                  <a:tcPr marL="18288" marR="18288" marT="18288" marB="18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bg1"/>
                          </a:solidFill>
                          <a:latin typeface="+mn-lt"/>
                          <a:cs typeface="Arial" pitchFamily="34" charset="0"/>
                        </a:rPr>
                        <a:t>Frontier</a:t>
                      </a:r>
                    </a:p>
                  </a:txBody>
                  <a:tcPr marL="18288" marR="18288" marT="18288" marB="18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1"/>
                  </a:ext>
                </a:extLst>
              </a:tr>
              <a:tr h="16786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US" sz="900" b="1" i="0" u="none" strike="noStrike" dirty="0">
                          <a:solidFill>
                            <a:srgbClr val="404040"/>
                          </a:solidFill>
                          <a:latin typeface="+mn-lt"/>
                          <a:cs typeface="Arial" pitchFamily="34" charset="0"/>
                        </a:rPr>
                        <a:t>World Bank GNI Per Capita Rating</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0" i="0" u="none" strike="noStrike" dirty="0">
                          <a:solidFill>
                            <a:schemeClr val="accent3"/>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0" i="0" u="none" strike="noStrike" dirty="0">
                          <a:solidFill>
                            <a:schemeClr val="accent3"/>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0" i="0" u="none" strike="noStrike" dirty="0">
                          <a:solidFill>
                            <a:schemeClr val="accent3"/>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0" i="0" u="none" strike="noStrike" dirty="0">
                          <a:solidFill>
                            <a:schemeClr val="accent3"/>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val="10002"/>
                  </a:ext>
                </a:extLst>
              </a:tr>
              <a:tr h="16786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900" b="1" i="0" u="none" strike="noStrike" dirty="0">
                          <a:solidFill>
                            <a:srgbClr val="404040"/>
                          </a:solidFill>
                          <a:latin typeface="+mn-lt"/>
                          <a:cs typeface="Arial" pitchFamily="34" charset="0"/>
                        </a:rPr>
                        <a:t>Market and Regulatory Environment</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0"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0"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0"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0"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val="10003"/>
                  </a:ext>
                </a:extLst>
              </a:tr>
              <a:tr h="16786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US" sz="900" b="0" i="0" u="none" strike="noStrike" dirty="0">
                          <a:solidFill>
                            <a:srgbClr val="404040"/>
                          </a:solidFill>
                          <a:latin typeface="+mn-lt"/>
                          <a:cs typeface="Arial" pitchFamily="34" charset="0"/>
                        </a:rPr>
                        <a:t>Formal stock market regulatory authorities actively monitor market (e.g., SEC, FSA, SFC)</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val="10004"/>
                  </a:ext>
                </a:extLst>
              </a:tr>
              <a:tr h="16786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US" sz="900" b="0" i="0" u="none" strike="noStrike" dirty="0">
                          <a:solidFill>
                            <a:srgbClr val="404040"/>
                          </a:solidFill>
                          <a:latin typeface="+mn-lt"/>
                          <a:cs typeface="Arial" pitchFamily="34" charset="0"/>
                        </a:rPr>
                        <a:t>Fair and non-prejudicial treatment of minority shareholders</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val="10005"/>
                  </a:ext>
                </a:extLst>
              </a:tr>
              <a:tr h="16786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US" sz="900" b="0" i="0" u="none" strike="noStrike" dirty="0">
                          <a:solidFill>
                            <a:srgbClr val="404040"/>
                          </a:solidFill>
                          <a:latin typeface="+mn-lt"/>
                          <a:cs typeface="Arial" pitchFamily="34" charset="0"/>
                        </a:rPr>
                        <a:t>No or selective incidence of foreign ownership restrictions</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val="10006"/>
                  </a:ext>
                </a:extLst>
              </a:tr>
              <a:tr h="30038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US" sz="900" b="0" i="0" u="none" strike="noStrike" dirty="0">
                          <a:solidFill>
                            <a:srgbClr val="404040"/>
                          </a:solidFill>
                          <a:latin typeface="+mn-lt"/>
                          <a:ea typeface="Tahoma"/>
                          <a:cs typeface="Arial" pitchFamily="34" charset="0"/>
                        </a:rPr>
                        <a:t>No objections or significant restrictions or penalties applied to the investment of capital or the repatriation of capital and income</a:t>
                      </a:r>
                      <a:endParaRPr lang="en-US" sz="900" b="0" i="0" u="none" strike="noStrike" dirty="0">
                        <a:solidFill>
                          <a:srgbClr val="404040"/>
                        </a:solidFill>
                        <a:latin typeface="+mn-lt"/>
                        <a:cs typeface="Arial" pitchFamily="34" charset="0"/>
                      </a:endParaRP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val="10007"/>
                  </a:ext>
                </a:extLst>
              </a:tr>
              <a:tr h="16786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US" sz="900" b="0" i="0" u="none" strike="noStrike" dirty="0">
                          <a:solidFill>
                            <a:srgbClr val="404040"/>
                          </a:solidFill>
                          <a:latin typeface="+mn-lt"/>
                          <a:cs typeface="Arial" pitchFamily="34" charset="0"/>
                        </a:rPr>
                        <a:t>Free and well-developed equity market</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val="10008"/>
                  </a:ext>
                </a:extLst>
              </a:tr>
              <a:tr h="16786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US" sz="900" b="0" i="0" u="none" strike="noStrike" dirty="0">
                          <a:solidFill>
                            <a:srgbClr val="404040"/>
                          </a:solidFill>
                          <a:latin typeface="+mn-lt"/>
                          <a:cs typeface="Arial" pitchFamily="34" charset="0"/>
                        </a:rPr>
                        <a:t>Free and well-developed foreign exchange market</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val="10009"/>
                  </a:ext>
                </a:extLst>
              </a:tr>
              <a:tr h="16786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US" sz="900" b="0" i="0" u="none" strike="noStrike" dirty="0">
                          <a:solidFill>
                            <a:srgbClr val="404040"/>
                          </a:solidFill>
                          <a:latin typeface="+mn-lt"/>
                          <a:cs typeface="Arial" pitchFamily="34" charset="0"/>
                        </a:rPr>
                        <a:t>No or simple registration process for foreign investors</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val="10010"/>
                  </a:ext>
                </a:extLst>
              </a:tr>
              <a:tr h="16786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900" b="1" i="0" u="none" strike="noStrike" dirty="0">
                          <a:solidFill>
                            <a:srgbClr val="404040"/>
                          </a:solidFill>
                          <a:latin typeface="+mn-lt"/>
                          <a:cs typeface="Arial" pitchFamily="34" charset="0"/>
                        </a:rPr>
                        <a:t>Custody and Settlement</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val="10011"/>
                  </a:ext>
                </a:extLst>
              </a:tr>
              <a:tr h="16786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US" sz="900" b="0" i="0" u="none" strike="noStrike" dirty="0">
                          <a:solidFill>
                            <a:srgbClr val="404040"/>
                          </a:solidFill>
                          <a:latin typeface="+mn-lt"/>
                          <a:cs typeface="Arial" pitchFamily="34" charset="0"/>
                        </a:rPr>
                        <a:t>Settlement - Rare incidence of failed trades</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val="10012"/>
                  </a:ext>
                </a:extLst>
              </a:tr>
              <a:tr h="16786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US" sz="900" b="0" i="0" u="none" strike="noStrike" dirty="0">
                          <a:solidFill>
                            <a:srgbClr val="404040"/>
                          </a:solidFill>
                          <a:latin typeface="+mn-lt"/>
                          <a:cs typeface="Arial" pitchFamily="34" charset="0"/>
                        </a:rPr>
                        <a:t>Custody-Sufficient competition to ensure high quality custodian services</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val="10013"/>
                  </a:ext>
                </a:extLst>
              </a:tr>
              <a:tr h="16786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900" b="0" i="0" u="none" strike="noStrike" dirty="0">
                          <a:solidFill>
                            <a:srgbClr val="404040"/>
                          </a:solidFill>
                          <a:latin typeface="+mn-lt"/>
                          <a:cs typeface="Arial" pitchFamily="34" charset="0"/>
                        </a:rPr>
                        <a:t>Clearing &amp; settlement - T + 2</a:t>
                      </a:r>
                      <a:r>
                        <a:rPr lang="en-GB" sz="900" b="0" i="0" u="none" strike="noStrike" baseline="0" dirty="0">
                          <a:solidFill>
                            <a:srgbClr val="404040"/>
                          </a:solidFill>
                          <a:latin typeface="+mn-lt"/>
                          <a:cs typeface="Arial" pitchFamily="34" charset="0"/>
                        </a:rPr>
                        <a:t> / T+3</a:t>
                      </a:r>
                      <a:endParaRPr lang="en-GB" sz="900" b="0" i="0" u="none" strike="noStrike" dirty="0">
                        <a:solidFill>
                          <a:srgbClr val="404040"/>
                        </a:solidFill>
                        <a:latin typeface="+mn-lt"/>
                        <a:cs typeface="Arial" pitchFamily="34" charset="0"/>
                      </a:endParaRP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val="10014"/>
                  </a:ext>
                </a:extLst>
              </a:tr>
              <a:tr h="16786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900" b="0" i="0" u="none" strike="noStrike" dirty="0">
                          <a:solidFill>
                            <a:srgbClr val="404040"/>
                          </a:solidFill>
                          <a:latin typeface="+mn-lt"/>
                          <a:cs typeface="Arial" pitchFamily="34" charset="0"/>
                        </a:rPr>
                        <a:t>Settlement - Free delivery available</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val="10015"/>
                  </a:ext>
                </a:extLst>
              </a:tr>
              <a:tr h="16786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US" sz="900" b="0" i="0" u="none" strike="noStrike" dirty="0">
                          <a:solidFill>
                            <a:srgbClr val="404040"/>
                          </a:solidFill>
                          <a:latin typeface="+mn-lt"/>
                          <a:cs typeface="Arial" pitchFamily="34" charset="0"/>
                        </a:rPr>
                        <a:t>Custody - Omnibus account facilities available to international investors</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val="10016"/>
                  </a:ext>
                </a:extLst>
              </a:tr>
              <a:tr h="16786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900" b="1" i="0" u="none" strike="noStrike" dirty="0">
                          <a:solidFill>
                            <a:srgbClr val="404040"/>
                          </a:solidFill>
                          <a:latin typeface="+mn-lt"/>
                          <a:cs typeface="Arial" pitchFamily="34" charset="0"/>
                        </a:rPr>
                        <a:t>Dealing Landscape</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val="10017"/>
                  </a:ext>
                </a:extLst>
              </a:tr>
              <a:tr h="16786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US" sz="900" b="0" i="0" u="none" strike="noStrike" dirty="0">
                          <a:solidFill>
                            <a:srgbClr val="404040"/>
                          </a:solidFill>
                          <a:latin typeface="+mn-lt"/>
                          <a:cs typeface="Arial" pitchFamily="34" charset="0"/>
                        </a:rPr>
                        <a:t>Brokerage - Sufficient competition to ensure high quality broker services</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val="10018"/>
                  </a:ext>
                </a:extLst>
              </a:tr>
              <a:tr h="16786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US" sz="900" b="0" i="0" u="none" strike="noStrike" dirty="0">
                          <a:solidFill>
                            <a:srgbClr val="404040"/>
                          </a:solidFill>
                          <a:latin typeface="+mn-lt"/>
                          <a:cs typeface="Arial" pitchFamily="34" charset="0"/>
                        </a:rPr>
                        <a:t>Liquidity - Sufficient broad market liquidity to support sizeable global investment</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val="10019"/>
                  </a:ext>
                </a:extLst>
              </a:tr>
              <a:tr h="16786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US" sz="900" b="0" i="0" u="none" strike="noStrike" dirty="0">
                          <a:solidFill>
                            <a:srgbClr val="404040"/>
                          </a:solidFill>
                          <a:latin typeface="+mn-lt"/>
                          <a:cs typeface="Arial" pitchFamily="34" charset="0"/>
                        </a:rPr>
                        <a:t>Transaction costs - implicit and explicit costs to be reasonable and competitive</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val="10020"/>
                  </a:ext>
                </a:extLst>
              </a:tr>
              <a:tr h="16786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900" b="0" i="0" u="none" strike="noStrike" dirty="0">
                          <a:solidFill>
                            <a:srgbClr val="404040"/>
                          </a:solidFill>
                          <a:latin typeface="+mn-lt"/>
                          <a:cs typeface="Arial" pitchFamily="34" charset="0"/>
                        </a:rPr>
                        <a:t>Stock Lending is permitted</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endParaRPr lang="en-GB" sz="800" b="1" i="0" u="none" strike="noStrike" dirty="0">
                        <a:solidFill>
                          <a:schemeClr val="tx1"/>
                        </a:solidFill>
                        <a:latin typeface="+mn-lt"/>
                        <a:cs typeface="Arial" pitchFamily="34" charset="0"/>
                      </a:endParaRP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endParaRPr lang="en-GB" sz="800" b="1" i="0" u="none" strike="noStrike" dirty="0">
                        <a:solidFill>
                          <a:schemeClr val="tx1"/>
                        </a:solidFill>
                        <a:latin typeface="+mn-lt"/>
                        <a:cs typeface="Arial" pitchFamily="34" charset="0"/>
                      </a:endParaRP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endParaRPr lang="en-GB" sz="800" b="1" i="0" u="none" strike="noStrike" dirty="0">
                        <a:solidFill>
                          <a:schemeClr val="tx1"/>
                        </a:solidFill>
                        <a:latin typeface="+mn-lt"/>
                        <a:cs typeface="Arial" pitchFamily="34" charset="0"/>
                      </a:endParaRP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val="10021"/>
                  </a:ext>
                </a:extLst>
              </a:tr>
              <a:tr h="16786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900" b="0" i="0" u="none" strike="noStrike" dirty="0">
                          <a:solidFill>
                            <a:srgbClr val="404040"/>
                          </a:solidFill>
                          <a:latin typeface="+mn-lt"/>
                          <a:cs typeface="Arial" pitchFamily="34" charset="0"/>
                        </a:rPr>
                        <a:t>Short sales permitted</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val="10022"/>
                  </a:ext>
                </a:extLst>
              </a:tr>
              <a:tr h="16786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900" b="0" i="0" u="none" strike="noStrike" dirty="0">
                          <a:solidFill>
                            <a:srgbClr val="404040"/>
                          </a:solidFill>
                          <a:latin typeface="+mn-lt"/>
                          <a:cs typeface="Arial" pitchFamily="34" charset="0"/>
                        </a:rPr>
                        <a:t>Off-exchange transactions permitted</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val="10023"/>
                  </a:ext>
                </a:extLst>
              </a:tr>
              <a:tr h="16786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900" b="0" i="0" u="none" strike="noStrike" dirty="0">
                          <a:solidFill>
                            <a:srgbClr val="404040"/>
                          </a:solidFill>
                          <a:latin typeface="+mn-lt"/>
                          <a:cs typeface="Arial" pitchFamily="34" charset="0"/>
                        </a:rPr>
                        <a:t>Efficient trading mechanism</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val="10024"/>
                  </a:ext>
                </a:extLst>
              </a:tr>
              <a:tr h="16786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US" sz="900" b="0" i="0" u="none" strike="noStrike" dirty="0">
                          <a:solidFill>
                            <a:srgbClr val="404040"/>
                          </a:solidFill>
                          <a:latin typeface="+mn-lt"/>
                          <a:cs typeface="Arial" pitchFamily="34" charset="0"/>
                        </a:rPr>
                        <a:t>Transparency - market depth information / visibility and timely trade reporting process</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val="10025"/>
                  </a:ext>
                </a:extLst>
              </a:tr>
              <a:tr h="16786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900" b="1" i="0" u="none" strike="noStrike" dirty="0">
                          <a:solidFill>
                            <a:srgbClr val="404040"/>
                          </a:solidFill>
                          <a:latin typeface="+mn-lt"/>
                          <a:cs typeface="Arial" pitchFamily="34" charset="0"/>
                        </a:rPr>
                        <a:t>Derivatives</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9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9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9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9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val="10026"/>
                  </a:ext>
                </a:extLst>
              </a:tr>
              <a:tr h="16786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900" b="0" i="0" u="none" strike="noStrike" dirty="0">
                          <a:solidFill>
                            <a:srgbClr val="404040"/>
                          </a:solidFill>
                          <a:latin typeface="+mn-lt"/>
                          <a:cs typeface="Arial" pitchFamily="34" charset="0"/>
                        </a:rPr>
                        <a:t>Developed Derivatives Market</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X</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GB" sz="800" b="1" i="0" u="none" strike="noStrike" dirty="0">
                          <a:solidFill>
                            <a:schemeClr val="tx1"/>
                          </a:solidFill>
                          <a:latin typeface="+mn-lt"/>
                          <a:cs typeface="Arial" pitchFamily="34" charset="0"/>
                        </a:rPr>
                        <a:t> </a:t>
                      </a:r>
                    </a:p>
                  </a:txBody>
                  <a:tcPr marL="18288" marR="18288"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val="10027"/>
                  </a:ext>
                </a:extLst>
              </a:tr>
            </a:tbl>
          </a:graphicData>
        </a:graphic>
      </p:graphicFrame>
      <p:sp>
        <p:nvSpPr>
          <p:cNvPr id="5" name="Rectangle 4"/>
          <p:cNvSpPr/>
          <p:nvPr/>
        </p:nvSpPr>
        <p:spPr>
          <a:xfrm>
            <a:off x="152400" y="1828800"/>
            <a:ext cx="9297599" cy="228600"/>
          </a:xfrm>
          <a:prstGeom prst="rect">
            <a:avLst/>
          </a:prstGeom>
          <a:noFill/>
          <a:ln w="28575">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
        <p:nvSpPr>
          <p:cNvPr id="6" name="clipart_tick"/>
          <p:cNvSpPr>
            <a:spLocks/>
          </p:cNvSpPr>
          <p:nvPr/>
        </p:nvSpPr>
        <p:spPr bwMode="gray">
          <a:xfrm>
            <a:off x="204063" y="1803400"/>
            <a:ext cx="252000" cy="252000"/>
          </a:xfrm>
          <a:custGeom>
            <a:avLst/>
            <a:gdLst>
              <a:gd name="T0" fmla="*/ 2147483647 w 352"/>
              <a:gd name="T1" fmla="*/ 2147483647 h 380"/>
              <a:gd name="T2" fmla="*/ 2147483647 w 352"/>
              <a:gd name="T3" fmla="*/ 2147483647 h 380"/>
              <a:gd name="T4" fmla="*/ 2147483647 w 352"/>
              <a:gd name="T5" fmla="*/ 2147483647 h 380"/>
              <a:gd name="T6" fmla="*/ 2147483647 w 352"/>
              <a:gd name="T7" fmla="*/ 2147483647 h 380"/>
              <a:gd name="T8" fmla="*/ 2147483647 w 352"/>
              <a:gd name="T9" fmla="*/ 2147483647 h 380"/>
              <a:gd name="T10" fmla="*/ 2147483647 w 352"/>
              <a:gd name="T11" fmla="*/ 2147483647 h 380"/>
              <a:gd name="T12" fmla="*/ 2147483647 w 352"/>
              <a:gd name="T13" fmla="*/ 2147483647 h 380"/>
              <a:gd name="T14" fmla="*/ 2147483647 w 352"/>
              <a:gd name="T15" fmla="*/ 2147483647 h 380"/>
              <a:gd name="T16" fmla="*/ 0 60000 65536"/>
              <a:gd name="T17" fmla="*/ 0 60000 65536"/>
              <a:gd name="T18" fmla="*/ 0 60000 65536"/>
              <a:gd name="T19" fmla="*/ 0 60000 65536"/>
              <a:gd name="T20" fmla="*/ 0 60000 65536"/>
              <a:gd name="T21" fmla="*/ 0 60000 65536"/>
              <a:gd name="T22" fmla="*/ 0 60000 65536"/>
              <a:gd name="T23" fmla="*/ 0 60000 65536"/>
              <a:gd name="T24" fmla="*/ 0 w 352"/>
              <a:gd name="T25" fmla="*/ 0 h 380"/>
              <a:gd name="T26" fmla="*/ 352 w 352"/>
              <a:gd name="T27" fmla="*/ 380 h 3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52" h="380">
                <a:moveTo>
                  <a:pt x="2" y="264"/>
                </a:moveTo>
                <a:cubicBezTo>
                  <a:pt x="42" y="304"/>
                  <a:pt x="56" y="361"/>
                  <a:pt x="78" y="380"/>
                </a:cubicBezTo>
                <a:cubicBezTo>
                  <a:pt x="105" y="379"/>
                  <a:pt x="132" y="378"/>
                  <a:pt x="132" y="378"/>
                </a:cubicBezTo>
                <a:cubicBezTo>
                  <a:pt x="190" y="174"/>
                  <a:pt x="352" y="26"/>
                  <a:pt x="352" y="26"/>
                </a:cubicBezTo>
                <a:cubicBezTo>
                  <a:pt x="318" y="0"/>
                  <a:pt x="296" y="14"/>
                  <a:pt x="296" y="14"/>
                </a:cubicBezTo>
                <a:cubicBezTo>
                  <a:pt x="296" y="14"/>
                  <a:pt x="186" y="130"/>
                  <a:pt x="102" y="304"/>
                </a:cubicBezTo>
                <a:cubicBezTo>
                  <a:pt x="86" y="258"/>
                  <a:pt x="28" y="242"/>
                  <a:pt x="28" y="242"/>
                </a:cubicBezTo>
                <a:cubicBezTo>
                  <a:pt x="28" y="242"/>
                  <a:pt x="0" y="246"/>
                  <a:pt x="2" y="264"/>
                </a:cubicBezTo>
                <a:close/>
              </a:path>
            </a:pathLst>
          </a:custGeom>
          <a:solidFill>
            <a:srgbClr val="06C245">
              <a:alpha val="60000"/>
            </a:srgbClr>
          </a:solidFill>
          <a:ln w="9525" cap="flat" cmpd="sng">
            <a:noFill/>
            <a:prstDash val="solid"/>
            <a:round/>
            <a:headEnd type="none" w="med" len="med"/>
            <a:tailEnd type="none" w="med" len="med"/>
          </a:ln>
        </p:spPr>
        <p:txBody>
          <a:bodyPr tIns="91440" bIns="91440" anchor="ctr"/>
          <a:lstStyle/>
          <a:p>
            <a:pPr fontAlgn="base">
              <a:spcBef>
                <a:spcPct val="0"/>
              </a:spcBef>
              <a:spcAft>
                <a:spcPct val="0"/>
              </a:spcAft>
            </a:pPr>
            <a:endParaRPr lang="en-US" sz="1400" b="1" dirty="0">
              <a:solidFill>
                <a:srgbClr val="000000"/>
              </a:solidFill>
              <a:latin typeface="Arial" pitchFamily="34" charset="0"/>
              <a:cs typeface="Arial" pitchFamily="34" charset="0"/>
            </a:endParaRPr>
          </a:p>
        </p:txBody>
      </p:sp>
      <p:sp>
        <p:nvSpPr>
          <p:cNvPr id="7" name="Rectangle 6"/>
          <p:cNvSpPr/>
          <p:nvPr/>
        </p:nvSpPr>
        <p:spPr>
          <a:xfrm>
            <a:off x="152400" y="3688709"/>
            <a:ext cx="9297599" cy="228600"/>
          </a:xfrm>
          <a:prstGeom prst="rect">
            <a:avLst/>
          </a:prstGeom>
          <a:noFill/>
          <a:ln w="28575">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
        <p:nvSpPr>
          <p:cNvPr id="8" name="clipart_tick"/>
          <p:cNvSpPr>
            <a:spLocks/>
          </p:cNvSpPr>
          <p:nvPr/>
        </p:nvSpPr>
        <p:spPr bwMode="gray">
          <a:xfrm>
            <a:off x="200650" y="3663309"/>
            <a:ext cx="252000" cy="252000"/>
          </a:xfrm>
          <a:custGeom>
            <a:avLst/>
            <a:gdLst>
              <a:gd name="T0" fmla="*/ 2147483647 w 352"/>
              <a:gd name="T1" fmla="*/ 2147483647 h 380"/>
              <a:gd name="T2" fmla="*/ 2147483647 w 352"/>
              <a:gd name="T3" fmla="*/ 2147483647 h 380"/>
              <a:gd name="T4" fmla="*/ 2147483647 w 352"/>
              <a:gd name="T5" fmla="*/ 2147483647 h 380"/>
              <a:gd name="T6" fmla="*/ 2147483647 w 352"/>
              <a:gd name="T7" fmla="*/ 2147483647 h 380"/>
              <a:gd name="T8" fmla="*/ 2147483647 w 352"/>
              <a:gd name="T9" fmla="*/ 2147483647 h 380"/>
              <a:gd name="T10" fmla="*/ 2147483647 w 352"/>
              <a:gd name="T11" fmla="*/ 2147483647 h 380"/>
              <a:gd name="T12" fmla="*/ 2147483647 w 352"/>
              <a:gd name="T13" fmla="*/ 2147483647 h 380"/>
              <a:gd name="T14" fmla="*/ 2147483647 w 352"/>
              <a:gd name="T15" fmla="*/ 2147483647 h 380"/>
              <a:gd name="T16" fmla="*/ 0 60000 65536"/>
              <a:gd name="T17" fmla="*/ 0 60000 65536"/>
              <a:gd name="T18" fmla="*/ 0 60000 65536"/>
              <a:gd name="T19" fmla="*/ 0 60000 65536"/>
              <a:gd name="T20" fmla="*/ 0 60000 65536"/>
              <a:gd name="T21" fmla="*/ 0 60000 65536"/>
              <a:gd name="T22" fmla="*/ 0 60000 65536"/>
              <a:gd name="T23" fmla="*/ 0 60000 65536"/>
              <a:gd name="T24" fmla="*/ 0 w 352"/>
              <a:gd name="T25" fmla="*/ 0 h 380"/>
              <a:gd name="T26" fmla="*/ 352 w 352"/>
              <a:gd name="T27" fmla="*/ 380 h 3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52" h="380">
                <a:moveTo>
                  <a:pt x="2" y="264"/>
                </a:moveTo>
                <a:cubicBezTo>
                  <a:pt x="42" y="304"/>
                  <a:pt x="56" y="361"/>
                  <a:pt x="78" y="380"/>
                </a:cubicBezTo>
                <a:cubicBezTo>
                  <a:pt x="105" y="379"/>
                  <a:pt x="132" y="378"/>
                  <a:pt x="132" y="378"/>
                </a:cubicBezTo>
                <a:cubicBezTo>
                  <a:pt x="190" y="174"/>
                  <a:pt x="352" y="26"/>
                  <a:pt x="352" y="26"/>
                </a:cubicBezTo>
                <a:cubicBezTo>
                  <a:pt x="318" y="0"/>
                  <a:pt x="296" y="14"/>
                  <a:pt x="296" y="14"/>
                </a:cubicBezTo>
                <a:cubicBezTo>
                  <a:pt x="296" y="14"/>
                  <a:pt x="186" y="130"/>
                  <a:pt x="102" y="304"/>
                </a:cubicBezTo>
                <a:cubicBezTo>
                  <a:pt x="86" y="258"/>
                  <a:pt x="28" y="242"/>
                  <a:pt x="28" y="242"/>
                </a:cubicBezTo>
                <a:cubicBezTo>
                  <a:pt x="28" y="242"/>
                  <a:pt x="0" y="246"/>
                  <a:pt x="2" y="264"/>
                </a:cubicBezTo>
                <a:close/>
              </a:path>
            </a:pathLst>
          </a:custGeom>
          <a:solidFill>
            <a:srgbClr val="06C245">
              <a:alpha val="60000"/>
            </a:srgbClr>
          </a:solidFill>
          <a:ln w="9525" cap="flat" cmpd="sng">
            <a:noFill/>
            <a:prstDash val="solid"/>
            <a:round/>
            <a:headEnd type="none" w="med" len="med"/>
            <a:tailEnd type="none" w="med" len="med"/>
          </a:ln>
        </p:spPr>
        <p:txBody>
          <a:bodyPr tIns="91440" bIns="91440" anchor="ctr"/>
          <a:lstStyle/>
          <a:p>
            <a:pPr fontAlgn="base">
              <a:spcBef>
                <a:spcPct val="0"/>
              </a:spcBef>
              <a:spcAft>
                <a:spcPct val="0"/>
              </a:spcAft>
            </a:pPr>
            <a:endParaRPr lang="en-US" sz="1400" b="1" dirty="0">
              <a:solidFill>
                <a:srgbClr val="000000"/>
              </a:solidFill>
              <a:latin typeface="Arial" pitchFamily="34" charset="0"/>
              <a:cs typeface="Arial" pitchFamily="34" charset="0"/>
            </a:endParaRPr>
          </a:p>
        </p:txBody>
      </p:sp>
      <p:sp>
        <p:nvSpPr>
          <p:cNvPr id="9" name="TextBox 8"/>
          <p:cNvSpPr txBox="1"/>
          <p:nvPr/>
        </p:nvSpPr>
        <p:spPr>
          <a:xfrm>
            <a:off x="-76200" y="6102275"/>
            <a:ext cx="2214350" cy="320257"/>
          </a:xfrm>
          <a:prstGeom prst="rect">
            <a:avLst/>
          </a:prstGeom>
          <a:noFill/>
        </p:spPr>
        <p:txBody>
          <a:bodyPr wrap="square" tIns="90000" bIns="90000" rtlCol="0" anchor="t">
            <a:spAutoFit/>
          </a:bodyPr>
          <a:lstStyle/>
          <a:p>
            <a:pPr algn="ctr"/>
            <a:r>
              <a:rPr lang="en-US" sz="900" dirty="0">
                <a:solidFill>
                  <a:srgbClr val="000000"/>
                </a:solidFill>
                <a:latin typeface="Arial" pitchFamily="34" charset="0"/>
                <a:cs typeface="Arial" pitchFamily="34" charset="0"/>
              </a:rPr>
              <a:t>Source: FTSE Russell</a:t>
            </a:r>
          </a:p>
        </p:txBody>
      </p:sp>
    </p:spTree>
    <p:extLst>
      <p:ext uri="{BB962C8B-B14F-4D97-AF65-F5344CB8AC3E}">
        <p14:creationId xmlns:p14="http://schemas.microsoft.com/office/powerpoint/2010/main" val="108117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FTSE Decision (Sept 2017)</a:t>
            </a:r>
          </a:p>
        </p:txBody>
      </p:sp>
      <p:sp>
        <p:nvSpPr>
          <p:cNvPr id="3" name="Text Placeholder 2"/>
          <p:cNvSpPr>
            <a:spLocks noGrp="1"/>
          </p:cNvSpPr>
          <p:nvPr>
            <p:ph type="body" sz="quarter" idx="10"/>
          </p:nvPr>
        </p:nvSpPr>
        <p:spPr/>
        <p:txBody>
          <a:bodyPr/>
          <a:lstStyle/>
          <a:p>
            <a:r>
              <a:rPr lang="en-US" b="0" dirty="0">
                <a:solidFill>
                  <a:srgbClr val="404040"/>
                </a:solidFill>
                <a:latin typeface="Arial" panose="020B0604020202020204" pitchFamily="34" charset="0"/>
              </a:rPr>
              <a:t>The FTSE Russell Country Classification Advisory Committee endorsed the following criterion rating</a:t>
            </a:r>
          </a:p>
          <a:p>
            <a:r>
              <a:rPr lang="en-US" b="0" dirty="0">
                <a:solidFill>
                  <a:srgbClr val="404040"/>
                </a:solidFill>
                <a:latin typeface="Arial" panose="020B0604020202020204" pitchFamily="34" charset="0"/>
              </a:rPr>
              <a:t>changes:</a:t>
            </a:r>
          </a:p>
          <a:p>
            <a:endParaRPr lang="en-US" b="0" dirty="0">
              <a:solidFill>
                <a:srgbClr val="404040"/>
              </a:solidFill>
              <a:latin typeface="Arial" panose="020B0604020202020204" pitchFamily="34" charset="0"/>
            </a:endParaRPr>
          </a:p>
          <a:p>
            <a:pPr lvl="1"/>
            <a:r>
              <a:rPr lang="en-US" b="0" dirty="0">
                <a:solidFill>
                  <a:srgbClr val="404040"/>
                </a:solidFill>
                <a:latin typeface="Arial" panose="020B0604020202020204" pitchFamily="34" charset="0"/>
              </a:rPr>
              <a:t>the criterion: </a:t>
            </a:r>
            <a:r>
              <a:rPr lang="en-US" b="0" dirty="0">
                <a:solidFill>
                  <a:srgbClr val="404040"/>
                </a:solidFill>
                <a:latin typeface="Arial" panose="020B0604020202020204" pitchFamily="34" charset="0"/>
                <a:cs typeface="Arial" panose="020B0604020202020204" pitchFamily="34" charset="0"/>
              </a:rPr>
              <a:t>‘Clearing &amp; Settlement – T+2 / T+3’ has been </a:t>
            </a:r>
            <a:r>
              <a:rPr lang="en-US" dirty="0">
                <a:solidFill>
                  <a:srgbClr val="404040"/>
                </a:solidFill>
                <a:latin typeface="Arial" panose="020B0604020202020204" pitchFamily="34" charset="0"/>
                <a:cs typeface="Arial" panose="020B0604020202020204" pitchFamily="34" charset="0"/>
              </a:rPr>
              <a:t>upgraded </a:t>
            </a:r>
            <a:r>
              <a:rPr lang="en-US" b="0" dirty="0">
                <a:solidFill>
                  <a:srgbClr val="404040"/>
                </a:solidFill>
                <a:latin typeface="Arial" panose="020B0604020202020204" pitchFamily="34" charset="0"/>
                <a:cs typeface="Arial" panose="020B0604020202020204" pitchFamily="34" charset="0"/>
              </a:rPr>
              <a:t>from “Restricted” to “Pass”, following the transition to a T+3 settlement cycle and the introduction of a Delivery </a:t>
            </a:r>
            <a:r>
              <a:rPr lang="en-US" b="0" dirty="0">
                <a:solidFill>
                  <a:srgbClr val="404040"/>
                </a:solidFill>
                <a:latin typeface="Arial" panose="020B0604020202020204" pitchFamily="34" charset="0"/>
              </a:rPr>
              <a:t>versus Payment (</a:t>
            </a:r>
            <a:r>
              <a:rPr lang="en-US" b="0" dirty="0" err="1">
                <a:solidFill>
                  <a:srgbClr val="404040"/>
                </a:solidFill>
                <a:latin typeface="Arial" panose="020B0604020202020204" pitchFamily="34" charset="0"/>
              </a:rPr>
              <a:t>DvP</a:t>
            </a:r>
            <a:r>
              <a:rPr lang="en-US" b="0" dirty="0">
                <a:solidFill>
                  <a:srgbClr val="404040"/>
                </a:solidFill>
                <a:latin typeface="Arial" panose="020B0604020202020204" pitchFamily="34" charset="0"/>
              </a:rPr>
              <a:t>) model;</a:t>
            </a:r>
          </a:p>
          <a:p>
            <a:pPr marL="226800" lvl="1" indent="0">
              <a:buNone/>
            </a:pPr>
            <a:endParaRPr lang="en-US" b="0" dirty="0">
              <a:solidFill>
                <a:srgbClr val="404040"/>
              </a:solidFill>
              <a:latin typeface="Arial" panose="020B0604020202020204" pitchFamily="34" charset="0"/>
            </a:endParaRPr>
          </a:p>
          <a:p>
            <a:pPr lvl="1"/>
            <a:r>
              <a:rPr lang="en-US" dirty="0">
                <a:solidFill>
                  <a:srgbClr val="404040"/>
                </a:solidFill>
                <a:latin typeface="Arial" panose="020B0604020202020204" pitchFamily="34" charset="0"/>
              </a:rPr>
              <a:t>the criterion: ‘Stock Lending is permitted’ has been upgraded from “Not Met” to “Restricted”, following the introduction of legislation which permits stock lending for a selected number of securities; and</a:t>
            </a:r>
          </a:p>
          <a:p>
            <a:pPr marL="226800" lvl="1" indent="0">
              <a:buNone/>
            </a:pPr>
            <a:endParaRPr lang="en-US" dirty="0">
              <a:solidFill>
                <a:srgbClr val="404040"/>
              </a:solidFill>
              <a:latin typeface="Arial" panose="020B0604020202020204" pitchFamily="34" charset="0"/>
            </a:endParaRPr>
          </a:p>
          <a:p>
            <a:pPr lvl="1"/>
            <a:r>
              <a:rPr lang="en-US" dirty="0">
                <a:solidFill>
                  <a:srgbClr val="404040"/>
                </a:solidFill>
                <a:latin typeface="Arial" panose="020B0604020202020204" pitchFamily="34" charset="0"/>
              </a:rPr>
              <a:t>the criterion: ‘Short sales is permitted’ has been upgraded from “Not Met” to “Restricted”, following the introduction of legislation which permits short selling for a selected number of securities.</a:t>
            </a:r>
          </a:p>
        </p:txBody>
      </p:sp>
      <p:sp>
        <p:nvSpPr>
          <p:cNvPr id="4" name="Oval 3"/>
          <p:cNvSpPr/>
          <p:nvPr/>
        </p:nvSpPr>
        <p:spPr>
          <a:xfrm>
            <a:off x="228600" y="2057400"/>
            <a:ext cx="9372600" cy="1371600"/>
          </a:xfrm>
          <a:prstGeom prst="ellipse">
            <a:avLst/>
          </a:prstGeom>
          <a:noFill/>
          <a:ln w="28575">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76300366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FTSE Classification of Markets </a:t>
            </a:r>
          </a:p>
        </p:txBody>
      </p:sp>
      <p:pic>
        <p:nvPicPr>
          <p:cNvPr id="4" name="Picture 3"/>
          <p:cNvPicPr>
            <a:picLocks noChangeAspect="1"/>
          </p:cNvPicPr>
          <p:nvPr/>
        </p:nvPicPr>
        <p:blipFill>
          <a:blip r:embed="rId2"/>
          <a:stretch>
            <a:fillRect/>
          </a:stretch>
        </p:blipFill>
        <p:spPr>
          <a:xfrm>
            <a:off x="1676400" y="1060704"/>
            <a:ext cx="6172201" cy="5486399"/>
          </a:xfrm>
          <a:prstGeom prst="rect">
            <a:avLst/>
          </a:prstGeom>
        </p:spPr>
      </p:pic>
      <p:sp>
        <p:nvSpPr>
          <p:cNvPr id="5" name="TextBox 4"/>
          <p:cNvSpPr txBox="1"/>
          <p:nvPr/>
        </p:nvSpPr>
        <p:spPr>
          <a:xfrm>
            <a:off x="6172200" y="6262363"/>
            <a:ext cx="1905000" cy="304868"/>
          </a:xfrm>
          <a:prstGeom prst="rect">
            <a:avLst/>
          </a:prstGeom>
          <a:noFill/>
        </p:spPr>
        <p:txBody>
          <a:bodyPr wrap="square" tIns="90000" bIns="90000" rtlCol="0" anchor="t">
            <a:spAutoFit/>
          </a:bodyPr>
          <a:lstStyle/>
          <a:p>
            <a:pPr algn="ctr"/>
            <a:r>
              <a:rPr lang="en-US" sz="800" dirty="0">
                <a:solidFill>
                  <a:srgbClr val="000000"/>
                </a:solidFill>
                <a:latin typeface="Arial" pitchFamily="34" charset="0"/>
                <a:cs typeface="Arial" pitchFamily="34" charset="0"/>
              </a:rPr>
              <a:t>Source: FTSE Russell</a:t>
            </a:r>
          </a:p>
        </p:txBody>
      </p:sp>
    </p:spTree>
    <p:extLst>
      <p:ext uri="{BB962C8B-B14F-4D97-AF65-F5344CB8AC3E}">
        <p14:creationId xmlns:p14="http://schemas.microsoft.com/office/powerpoint/2010/main" val="38470428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Main Gaps before the Development Program</a:t>
            </a:r>
          </a:p>
        </p:txBody>
      </p:sp>
      <p:sp>
        <p:nvSpPr>
          <p:cNvPr id="5" name="Rectangle 4"/>
          <p:cNvSpPr/>
          <p:nvPr/>
        </p:nvSpPr>
        <p:spPr>
          <a:xfrm>
            <a:off x="762000" y="1828800"/>
            <a:ext cx="1752600" cy="1219200"/>
          </a:xfrm>
          <a:prstGeom prst="rect">
            <a:avLst/>
          </a:prstGeom>
          <a:solidFill>
            <a:srgbClr val="C00000"/>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2000" b="1" dirty="0">
                <a:solidFill>
                  <a:schemeClr val="bg1"/>
                </a:solidFill>
                <a:latin typeface="Arial" pitchFamily="34" charset="0"/>
                <a:cs typeface="Arial" pitchFamily="34" charset="0"/>
              </a:rPr>
              <a:t>No </a:t>
            </a:r>
            <a:r>
              <a:rPr lang="en-US" sz="2000" b="1" dirty="0" err="1">
                <a:solidFill>
                  <a:schemeClr val="bg1"/>
                </a:solidFill>
                <a:latin typeface="Arial" pitchFamily="34" charset="0"/>
                <a:cs typeface="Arial" pitchFamily="34" charset="0"/>
              </a:rPr>
              <a:t>DvP</a:t>
            </a:r>
            <a:endParaRPr lang="en-US" sz="2000" b="1" dirty="0">
              <a:solidFill>
                <a:schemeClr val="bg1"/>
              </a:solidFill>
              <a:latin typeface="Arial" pitchFamily="34" charset="0"/>
              <a:cs typeface="Arial" pitchFamily="34" charset="0"/>
            </a:endParaRPr>
          </a:p>
        </p:txBody>
      </p:sp>
      <p:sp>
        <p:nvSpPr>
          <p:cNvPr id="6" name="Rectangle 5"/>
          <p:cNvSpPr/>
          <p:nvPr/>
        </p:nvSpPr>
        <p:spPr>
          <a:xfrm>
            <a:off x="2971800" y="1828800"/>
            <a:ext cx="1752600" cy="1219200"/>
          </a:xfrm>
          <a:prstGeom prst="rect">
            <a:avLst/>
          </a:prstGeom>
          <a:solidFill>
            <a:srgbClr val="C00000"/>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2000" b="1" dirty="0">
                <a:solidFill>
                  <a:schemeClr val="bg1"/>
                </a:solidFill>
                <a:latin typeface="Arial" pitchFamily="34" charset="0"/>
                <a:cs typeface="Arial" pitchFamily="34" charset="0"/>
              </a:rPr>
              <a:t>Forced Settlement</a:t>
            </a:r>
          </a:p>
        </p:txBody>
      </p:sp>
      <p:sp>
        <p:nvSpPr>
          <p:cNvPr id="7" name="Rectangle 6"/>
          <p:cNvSpPr/>
          <p:nvPr/>
        </p:nvSpPr>
        <p:spPr>
          <a:xfrm>
            <a:off x="5181600" y="1828800"/>
            <a:ext cx="1752600" cy="1219200"/>
          </a:xfrm>
          <a:prstGeom prst="rect">
            <a:avLst/>
          </a:prstGeom>
          <a:solidFill>
            <a:srgbClr val="C00000"/>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2000" b="1" dirty="0">
                <a:solidFill>
                  <a:schemeClr val="bg1"/>
                </a:solidFill>
                <a:latin typeface="Arial" pitchFamily="34" charset="0"/>
                <a:cs typeface="Arial" pitchFamily="34" charset="0"/>
              </a:rPr>
              <a:t>Defaults</a:t>
            </a:r>
          </a:p>
        </p:txBody>
      </p:sp>
      <p:sp>
        <p:nvSpPr>
          <p:cNvPr id="8" name="Rectangle 7"/>
          <p:cNvSpPr/>
          <p:nvPr/>
        </p:nvSpPr>
        <p:spPr>
          <a:xfrm>
            <a:off x="7391400" y="1828800"/>
            <a:ext cx="1752600" cy="1219200"/>
          </a:xfrm>
          <a:prstGeom prst="rect">
            <a:avLst/>
          </a:prstGeom>
          <a:solidFill>
            <a:srgbClr val="C00000"/>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2000" b="1" dirty="0">
                <a:solidFill>
                  <a:schemeClr val="bg1"/>
                </a:solidFill>
                <a:latin typeface="Arial" pitchFamily="34" charset="0"/>
                <a:cs typeface="Arial" pitchFamily="34" charset="0"/>
              </a:rPr>
              <a:t>Slow Information Flow</a:t>
            </a:r>
          </a:p>
        </p:txBody>
      </p:sp>
      <p:sp>
        <p:nvSpPr>
          <p:cNvPr id="9" name="Rectangle 8"/>
          <p:cNvSpPr/>
          <p:nvPr/>
        </p:nvSpPr>
        <p:spPr>
          <a:xfrm>
            <a:off x="762000" y="3962400"/>
            <a:ext cx="1752600" cy="1219200"/>
          </a:xfrm>
          <a:prstGeom prst="rect">
            <a:avLst/>
          </a:prstGeom>
          <a:solidFill>
            <a:srgbClr val="C00000"/>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2000" b="1" dirty="0">
                <a:solidFill>
                  <a:schemeClr val="bg1"/>
                </a:solidFill>
                <a:latin typeface="Arial" pitchFamily="34" charset="0"/>
                <a:cs typeface="Arial" pitchFamily="34" charset="0"/>
              </a:rPr>
              <a:t>Closing Auction</a:t>
            </a:r>
          </a:p>
        </p:txBody>
      </p:sp>
      <p:sp>
        <p:nvSpPr>
          <p:cNvPr id="10" name="Rectangle 9"/>
          <p:cNvSpPr/>
          <p:nvPr/>
        </p:nvSpPr>
        <p:spPr>
          <a:xfrm>
            <a:off x="2971800" y="3962400"/>
            <a:ext cx="1752600" cy="1219200"/>
          </a:xfrm>
          <a:prstGeom prst="rect">
            <a:avLst/>
          </a:prstGeom>
          <a:solidFill>
            <a:srgbClr val="C00000"/>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2000" b="1" dirty="0">
                <a:solidFill>
                  <a:schemeClr val="bg1"/>
                </a:solidFill>
                <a:latin typeface="Arial" pitchFamily="34" charset="0"/>
                <a:cs typeface="Arial" pitchFamily="34" charset="0"/>
              </a:rPr>
              <a:t>Account Opening</a:t>
            </a:r>
          </a:p>
        </p:txBody>
      </p:sp>
      <p:sp>
        <p:nvSpPr>
          <p:cNvPr id="11" name="Rectangle 10"/>
          <p:cNvSpPr/>
          <p:nvPr/>
        </p:nvSpPr>
        <p:spPr>
          <a:xfrm>
            <a:off x="5181600" y="3962400"/>
            <a:ext cx="1752600" cy="1219200"/>
          </a:xfrm>
          <a:prstGeom prst="rect">
            <a:avLst/>
          </a:prstGeom>
          <a:solidFill>
            <a:srgbClr val="C00000"/>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2000" b="1" dirty="0">
                <a:solidFill>
                  <a:schemeClr val="bg1"/>
                </a:solidFill>
                <a:latin typeface="Arial" pitchFamily="34" charset="0"/>
                <a:cs typeface="Arial" pitchFamily="34" charset="0"/>
              </a:rPr>
              <a:t>Corporate Actions</a:t>
            </a:r>
          </a:p>
        </p:txBody>
      </p:sp>
      <p:sp>
        <p:nvSpPr>
          <p:cNvPr id="12" name="Rectangle 11"/>
          <p:cNvSpPr/>
          <p:nvPr/>
        </p:nvSpPr>
        <p:spPr>
          <a:xfrm>
            <a:off x="7379970" y="3962400"/>
            <a:ext cx="1752600" cy="1219200"/>
          </a:xfrm>
          <a:prstGeom prst="rect">
            <a:avLst/>
          </a:prstGeom>
          <a:solidFill>
            <a:srgbClr val="C00000"/>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2000" b="1" dirty="0">
                <a:solidFill>
                  <a:schemeClr val="bg1"/>
                </a:solidFill>
                <a:latin typeface="Arial" pitchFamily="34" charset="0"/>
                <a:cs typeface="Arial" pitchFamily="34" charset="0"/>
              </a:rPr>
              <a:t>Transaction Costs</a:t>
            </a:r>
          </a:p>
        </p:txBody>
      </p:sp>
    </p:spTree>
    <p:extLst>
      <p:ext uri="{BB962C8B-B14F-4D97-AF65-F5344CB8AC3E}">
        <p14:creationId xmlns:p14="http://schemas.microsoft.com/office/powerpoint/2010/main" val="229661344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D7AD9-7FF1-4BD3-AF3D-1B587E8A1213}"/>
              </a:ext>
            </a:extLst>
          </p:cNvPr>
          <p:cNvSpPr>
            <a:spLocks noGrp="1"/>
          </p:cNvSpPr>
          <p:nvPr>
            <p:ph type="title"/>
          </p:nvPr>
        </p:nvSpPr>
        <p:spPr/>
        <p:txBody>
          <a:bodyPr/>
          <a:lstStyle/>
          <a:p>
            <a:r>
              <a:rPr lang="en-US" dirty="0"/>
              <a:t>Benefits of Market Classification Upgrade</a:t>
            </a:r>
          </a:p>
        </p:txBody>
      </p:sp>
      <p:sp>
        <p:nvSpPr>
          <p:cNvPr id="6" name="Rectangle 5">
            <a:extLst>
              <a:ext uri="{FF2B5EF4-FFF2-40B4-BE49-F238E27FC236}">
                <a16:creationId xmlns:a16="http://schemas.microsoft.com/office/drawing/2014/main" id="{34FA546A-8F1E-4767-BA3B-C0CBF1AF1889}"/>
              </a:ext>
            </a:extLst>
          </p:cNvPr>
          <p:cNvSpPr/>
          <p:nvPr/>
        </p:nvSpPr>
        <p:spPr>
          <a:xfrm>
            <a:off x="609600" y="1981200"/>
            <a:ext cx="2971800" cy="3733800"/>
          </a:xfrm>
          <a:prstGeom prst="rect">
            <a:avLst/>
          </a:prstGeom>
          <a:noFill/>
          <a:ln w="38100">
            <a:solidFill>
              <a:schemeClr val="accent2">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
        <p:nvSpPr>
          <p:cNvPr id="4" name="Rectangle 3">
            <a:extLst>
              <a:ext uri="{FF2B5EF4-FFF2-40B4-BE49-F238E27FC236}">
                <a16:creationId xmlns:a16="http://schemas.microsoft.com/office/drawing/2014/main" id="{F12535C3-D608-491B-95DF-BEBD97E3AB6B}"/>
              </a:ext>
            </a:extLst>
          </p:cNvPr>
          <p:cNvSpPr/>
          <p:nvPr/>
        </p:nvSpPr>
        <p:spPr>
          <a:xfrm>
            <a:off x="1233926" y="1447800"/>
            <a:ext cx="1752600" cy="1066800"/>
          </a:xfrm>
          <a:prstGeom prst="rect">
            <a:avLst/>
          </a:prstGeom>
          <a:solidFill>
            <a:schemeClr val="accent2">
              <a:lumMod val="60000"/>
              <a:lumOff val="40000"/>
            </a:schemeClr>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1400" dirty="0">
                <a:solidFill>
                  <a:srgbClr val="000000"/>
                </a:solidFill>
                <a:latin typeface="Arial" pitchFamily="34" charset="0"/>
                <a:cs typeface="Arial" pitchFamily="34" charset="0"/>
              </a:rPr>
              <a:t>Inflows from international investors</a:t>
            </a:r>
          </a:p>
        </p:txBody>
      </p:sp>
      <p:sp>
        <p:nvSpPr>
          <p:cNvPr id="7" name="Rectangle 6">
            <a:extLst>
              <a:ext uri="{FF2B5EF4-FFF2-40B4-BE49-F238E27FC236}">
                <a16:creationId xmlns:a16="http://schemas.microsoft.com/office/drawing/2014/main" id="{736EDDA1-A840-420E-92D4-90A4769820CB}"/>
              </a:ext>
            </a:extLst>
          </p:cNvPr>
          <p:cNvSpPr/>
          <p:nvPr/>
        </p:nvSpPr>
        <p:spPr>
          <a:xfrm>
            <a:off x="3634226" y="1988212"/>
            <a:ext cx="2971800" cy="3733800"/>
          </a:xfrm>
          <a:prstGeom prst="rect">
            <a:avLst/>
          </a:prstGeom>
          <a:noFill/>
          <a:ln w="38100">
            <a:solidFill>
              <a:schemeClr val="accent3">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
        <p:nvSpPr>
          <p:cNvPr id="5" name="Rectangle 4">
            <a:extLst>
              <a:ext uri="{FF2B5EF4-FFF2-40B4-BE49-F238E27FC236}">
                <a16:creationId xmlns:a16="http://schemas.microsoft.com/office/drawing/2014/main" id="{3C053BE6-0D31-4B51-8593-0DB0070EEA1D}"/>
              </a:ext>
            </a:extLst>
          </p:cNvPr>
          <p:cNvSpPr/>
          <p:nvPr/>
        </p:nvSpPr>
        <p:spPr>
          <a:xfrm>
            <a:off x="4243826" y="1447800"/>
            <a:ext cx="1752600" cy="1066800"/>
          </a:xfrm>
          <a:prstGeom prst="rect">
            <a:avLst/>
          </a:prstGeom>
          <a:solidFill>
            <a:schemeClr val="accent3">
              <a:lumMod val="75000"/>
            </a:schemeClr>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1400" dirty="0">
                <a:solidFill>
                  <a:srgbClr val="000000"/>
                </a:solidFill>
                <a:latin typeface="Arial" pitchFamily="34" charset="0"/>
                <a:cs typeface="Arial" pitchFamily="34" charset="0"/>
              </a:rPr>
              <a:t>Increased transparency </a:t>
            </a:r>
          </a:p>
        </p:txBody>
      </p:sp>
      <p:sp>
        <p:nvSpPr>
          <p:cNvPr id="8" name="Rectangle 7">
            <a:extLst>
              <a:ext uri="{FF2B5EF4-FFF2-40B4-BE49-F238E27FC236}">
                <a16:creationId xmlns:a16="http://schemas.microsoft.com/office/drawing/2014/main" id="{80329012-97C1-4584-A5EB-AD903765E3FF}"/>
              </a:ext>
            </a:extLst>
          </p:cNvPr>
          <p:cNvSpPr/>
          <p:nvPr/>
        </p:nvSpPr>
        <p:spPr>
          <a:xfrm>
            <a:off x="6658852" y="1988212"/>
            <a:ext cx="2971800" cy="3733800"/>
          </a:xfrm>
          <a:prstGeom prst="rect">
            <a:avLst/>
          </a:prstGeom>
          <a:noFill/>
          <a:ln w="38100">
            <a:solidFill>
              <a:srgbClr val="D5ECD4"/>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
        <p:nvSpPr>
          <p:cNvPr id="9" name="Rectangle 8">
            <a:extLst>
              <a:ext uri="{FF2B5EF4-FFF2-40B4-BE49-F238E27FC236}">
                <a16:creationId xmlns:a16="http://schemas.microsoft.com/office/drawing/2014/main" id="{18C71D26-3279-4804-B816-3F4934B51662}"/>
              </a:ext>
            </a:extLst>
          </p:cNvPr>
          <p:cNvSpPr/>
          <p:nvPr/>
        </p:nvSpPr>
        <p:spPr>
          <a:xfrm>
            <a:off x="7268452" y="1447800"/>
            <a:ext cx="1752600" cy="1066800"/>
          </a:xfrm>
          <a:prstGeom prst="rect">
            <a:avLst/>
          </a:prstGeom>
          <a:solidFill>
            <a:srgbClr val="D5ECD4"/>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1400" dirty="0">
                <a:solidFill>
                  <a:srgbClr val="000000"/>
                </a:solidFill>
                <a:latin typeface="Arial" pitchFamily="34" charset="0"/>
                <a:cs typeface="Arial" pitchFamily="34" charset="0"/>
              </a:rPr>
              <a:t>Enhance country profile</a:t>
            </a:r>
          </a:p>
        </p:txBody>
      </p:sp>
      <p:pic>
        <p:nvPicPr>
          <p:cNvPr id="11" name="Graphic 10" descr="Money">
            <a:extLst>
              <a:ext uri="{FF2B5EF4-FFF2-40B4-BE49-F238E27FC236}">
                <a16:creationId xmlns:a16="http://schemas.microsoft.com/office/drawing/2014/main" id="{B0CEF258-48C7-4C3D-A2B2-95F9719B136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38200" y="2730110"/>
            <a:ext cx="1066800" cy="1003690"/>
          </a:xfrm>
          <a:prstGeom prst="rect">
            <a:avLst/>
          </a:prstGeom>
        </p:spPr>
      </p:pic>
      <p:pic>
        <p:nvPicPr>
          <p:cNvPr id="13" name="Graphic 12" descr="Pie chart">
            <a:extLst>
              <a:ext uri="{FF2B5EF4-FFF2-40B4-BE49-F238E27FC236}">
                <a16:creationId xmlns:a16="http://schemas.microsoft.com/office/drawing/2014/main" id="{656A8E4E-E7C3-44D1-92FE-F5B1C360BD4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2286000" y="4343401"/>
            <a:ext cx="1066800" cy="1066800"/>
          </a:xfrm>
          <a:prstGeom prst="rect">
            <a:avLst/>
          </a:prstGeom>
        </p:spPr>
      </p:pic>
      <p:sp>
        <p:nvSpPr>
          <p:cNvPr id="14" name="TextBox 13">
            <a:extLst>
              <a:ext uri="{FF2B5EF4-FFF2-40B4-BE49-F238E27FC236}">
                <a16:creationId xmlns:a16="http://schemas.microsoft.com/office/drawing/2014/main" id="{5C0670E3-4705-4DF1-A438-08592AE978BC}"/>
              </a:ext>
            </a:extLst>
          </p:cNvPr>
          <p:cNvSpPr txBox="1"/>
          <p:nvPr/>
        </p:nvSpPr>
        <p:spPr>
          <a:xfrm>
            <a:off x="1905000" y="3049478"/>
            <a:ext cx="1371600" cy="612645"/>
          </a:xfrm>
          <a:prstGeom prst="rect">
            <a:avLst/>
          </a:prstGeom>
          <a:noFill/>
        </p:spPr>
        <p:txBody>
          <a:bodyPr wrap="square" tIns="90000" bIns="90000" rtlCol="0" anchor="t">
            <a:spAutoFit/>
          </a:bodyPr>
          <a:lstStyle/>
          <a:p>
            <a:pPr algn="ctr"/>
            <a:r>
              <a:rPr lang="en-US" sz="1400" dirty="0">
                <a:latin typeface="Arial" pitchFamily="34" charset="0"/>
                <a:cs typeface="Arial" pitchFamily="34" charset="0"/>
              </a:rPr>
              <a:t>Improve liquidity</a:t>
            </a:r>
          </a:p>
        </p:txBody>
      </p:sp>
      <p:sp>
        <p:nvSpPr>
          <p:cNvPr id="15" name="TextBox 14">
            <a:extLst>
              <a:ext uri="{FF2B5EF4-FFF2-40B4-BE49-F238E27FC236}">
                <a16:creationId xmlns:a16="http://schemas.microsoft.com/office/drawing/2014/main" id="{510A315B-CEC3-47EA-A35A-0694A3A82BB0}"/>
              </a:ext>
            </a:extLst>
          </p:cNvPr>
          <p:cNvSpPr txBox="1"/>
          <p:nvPr/>
        </p:nvSpPr>
        <p:spPr>
          <a:xfrm>
            <a:off x="838200" y="4643299"/>
            <a:ext cx="1371600" cy="828089"/>
          </a:xfrm>
          <a:prstGeom prst="rect">
            <a:avLst/>
          </a:prstGeom>
          <a:noFill/>
        </p:spPr>
        <p:txBody>
          <a:bodyPr wrap="square" tIns="90000" bIns="90000" rtlCol="0" anchor="t">
            <a:spAutoFit/>
          </a:bodyPr>
          <a:lstStyle/>
          <a:p>
            <a:pPr algn="ctr"/>
            <a:r>
              <a:rPr lang="en-US" sz="1400" dirty="0">
                <a:latin typeface="Arial" pitchFamily="34" charset="0"/>
                <a:cs typeface="Arial" pitchFamily="34" charset="0"/>
              </a:rPr>
              <a:t>Broaden investor/capital base</a:t>
            </a:r>
          </a:p>
        </p:txBody>
      </p:sp>
      <p:cxnSp>
        <p:nvCxnSpPr>
          <p:cNvPr id="17" name="Straight Connector 16">
            <a:extLst>
              <a:ext uri="{FF2B5EF4-FFF2-40B4-BE49-F238E27FC236}">
                <a16:creationId xmlns:a16="http://schemas.microsoft.com/office/drawing/2014/main" id="{0AE6FF40-BEB1-464F-AA1E-C41B109AEED9}"/>
              </a:ext>
            </a:extLst>
          </p:cNvPr>
          <p:cNvCxnSpPr>
            <a:cxnSpLocks/>
          </p:cNvCxnSpPr>
          <p:nvPr/>
        </p:nvCxnSpPr>
        <p:spPr>
          <a:xfrm>
            <a:off x="1295400" y="4114801"/>
            <a:ext cx="1691126" cy="0"/>
          </a:xfrm>
          <a:prstGeom prst="line">
            <a:avLst/>
          </a:prstGeom>
          <a:ln w="57150">
            <a:solidFill>
              <a:schemeClr val="accent2">
                <a:lumMod val="75000"/>
              </a:schemeClr>
            </a:solidFill>
            <a:tailEnd type="none" w="lg" len="lg"/>
          </a:ln>
        </p:spPr>
        <p:style>
          <a:lnRef idx="1">
            <a:schemeClr val="accent1"/>
          </a:lnRef>
          <a:fillRef idx="0">
            <a:schemeClr val="accent1"/>
          </a:fillRef>
          <a:effectRef idx="0">
            <a:schemeClr val="accent1"/>
          </a:effectRef>
          <a:fontRef idx="minor">
            <a:schemeClr val="tx1"/>
          </a:fontRef>
        </p:style>
      </p:cxnSp>
      <p:pic>
        <p:nvPicPr>
          <p:cNvPr id="19" name="Graphic 18" descr="Meeting">
            <a:extLst>
              <a:ext uri="{FF2B5EF4-FFF2-40B4-BE49-F238E27FC236}">
                <a16:creationId xmlns:a16="http://schemas.microsoft.com/office/drawing/2014/main" id="{B2A996EA-C3A2-484D-BD9A-37073B18D71D}"/>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5334000" y="2730110"/>
            <a:ext cx="1090174" cy="1090174"/>
          </a:xfrm>
          <a:prstGeom prst="rect">
            <a:avLst/>
          </a:prstGeom>
        </p:spPr>
      </p:pic>
      <p:sp>
        <p:nvSpPr>
          <p:cNvPr id="20" name="TextBox 19">
            <a:extLst>
              <a:ext uri="{FF2B5EF4-FFF2-40B4-BE49-F238E27FC236}">
                <a16:creationId xmlns:a16="http://schemas.microsoft.com/office/drawing/2014/main" id="{1DC38FDB-D24F-48DA-A121-BA0EAE9AC585}"/>
              </a:ext>
            </a:extLst>
          </p:cNvPr>
          <p:cNvSpPr txBox="1"/>
          <p:nvPr/>
        </p:nvSpPr>
        <p:spPr>
          <a:xfrm>
            <a:off x="5218941" y="4557954"/>
            <a:ext cx="1371600" cy="612645"/>
          </a:xfrm>
          <a:prstGeom prst="rect">
            <a:avLst/>
          </a:prstGeom>
          <a:noFill/>
        </p:spPr>
        <p:txBody>
          <a:bodyPr wrap="square" tIns="90000" bIns="90000" rtlCol="0" anchor="t">
            <a:spAutoFit/>
          </a:bodyPr>
          <a:lstStyle/>
          <a:p>
            <a:pPr algn="ctr"/>
            <a:r>
              <a:rPr lang="en-US" sz="1400" dirty="0">
                <a:latin typeface="Arial" pitchFamily="34" charset="0"/>
                <a:cs typeface="Arial" pitchFamily="34" charset="0"/>
              </a:rPr>
              <a:t>Full disclosures </a:t>
            </a:r>
          </a:p>
        </p:txBody>
      </p:sp>
      <p:cxnSp>
        <p:nvCxnSpPr>
          <p:cNvPr id="21" name="Straight Connector 20">
            <a:extLst>
              <a:ext uri="{FF2B5EF4-FFF2-40B4-BE49-F238E27FC236}">
                <a16:creationId xmlns:a16="http://schemas.microsoft.com/office/drawing/2014/main" id="{DE61CAC8-181A-4D1E-A56C-A797EE3284D5}"/>
              </a:ext>
            </a:extLst>
          </p:cNvPr>
          <p:cNvCxnSpPr>
            <a:cxnSpLocks/>
          </p:cNvCxnSpPr>
          <p:nvPr/>
        </p:nvCxnSpPr>
        <p:spPr>
          <a:xfrm flipV="1">
            <a:off x="4443793" y="4114801"/>
            <a:ext cx="1652207" cy="1"/>
          </a:xfrm>
          <a:prstGeom prst="line">
            <a:avLst/>
          </a:prstGeom>
          <a:ln w="57150">
            <a:solidFill>
              <a:schemeClr val="accent3">
                <a:lumMod val="65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876C7516-2AD5-48D3-9FB8-80CD55F51A91}"/>
              </a:ext>
            </a:extLst>
          </p:cNvPr>
          <p:cNvSpPr txBox="1"/>
          <p:nvPr/>
        </p:nvSpPr>
        <p:spPr>
          <a:xfrm>
            <a:off x="3909574" y="2927488"/>
            <a:ext cx="1371600" cy="828089"/>
          </a:xfrm>
          <a:prstGeom prst="rect">
            <a:avLst/>
          </a:prstGeom>
          <a:noFill/>
        </p:spPr>
        <p:txBody>
          <a:bodyPr wrap="square" tIns="90000" bIns="90000" rtlCol="0" anchor="t">
            <a:spAutoFit/>
          </a:bodyPr>
          <a:lstStyle/>
          <a:p>
            <a:pPr algn="ctr"/>
            <a:r>
              <a:rPr lang="en-US" sz="1400" dirty="0">
                <a:latin typeface="Arial" pitchFamily="34" charset="0"/>
                <a:cs typeface="Arial" pitchFamily="34" charset="0"/>
              </a:rPr>
              <a:t>Activate investor relations</a:t>
            </a:r>
          </a:p>
        </p:txBody>
      </p:sp>
      <p:pic>
        <p:nvPicPr>
          <p:cNvPr id="25" name="Graphic 24" descr="Speech">
            <a:extLst>
              <a:ext uri="{FF2B5EF4-FFF2-40B4-BE49-F238E27FC236}">
                <a16:creationId xmlns:a16="http://schemas.microsoft.com/office/drawing/2014/main" id="{CE68164B-67DC-4A1F-93A3-88B0259C9236}"/>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4145654" y="4407076"/>
            <a:ext cx="1112146" cy="1003124"/>
          </a:xfrm>
          <a:prstGeom prst="rect">
            <a:avLst/>
          </a:prstGeom>
        </p:spPr>
      </p:pic>
      <p:sp>
        <p:nvSpPr>
          <p:cNvPr id="26" name="TextBox 25">
            <a:extLst>
              <a:ext uri="{FF2B5EF4-FFF2-40B4-BE49-F238E27FC236}">
                <a16:creationId xmlns:a16="http://schemas.microsoft.com/office/drawing/2014/main" id="{37EF2558-B4E8-437E-B181-C6489F113F2D}"/>
              </a:ext>
            </a:extLst>
          </p:cNvPr>
          <p:cNvSpPr txBox="1"/>
          <p:nvPr/>
        </p:nvSpPr>
        <p:spPr>
          <a:xfrm>
            <a:off x="8305800" y="2817910"/>
            <a:ext cx="1371600" cy="828089"/>
          </a:xfrm>
          <a:prstGeom prst="rect">
            <a:avLst/>
          </a:prstGeom>
          <a:noFill/>
        </p:spPr>
        <p:txBody>
          <a:bodyPr wrap="square" tIns="90000" bIns="90000" rtlCol="0" anchor="t">
            <a:spAutoFit/>
          </a:bodyPr>
          <a:lstStyle/>
          <a:p>
            <a:pPr algn="ctr"/>
            <a:r>
              <a:rPr lang="en-US" sz="1400" dirty="0">
                <a:latin typeface="Arial" pitchFamily="34" charset="0"/>
                <a:cs typeface="Arial" pitchFamily="34" charset="0"/>
              </a:rPr>
              <a:t>Align with international standards</a:t>
            </a:r>
          </a:p>
        </p:txBody>
      </p:sp>
      <p:sp>
        <p:nvSpPr>
          <p:cNvPr id="29" name="TextBox 28">
            <a:extLst>
              <a:ext uri="{FF2B5EF4-FFF2-40B4-BE49-F238E27FC236}">
                <a16:creationId xmlns:a16="http://schemas.microsoft.com/office/drawing/2014/main" id="{25CACA6D-D4DF-4B7F-B3E0-E6AB633CD492}"/>
              </a:ext>
            </a:extLst>
          </p:cNvPr>
          <p:cNvSpPr txBox="1"/>
          <p:nvPr/>
        </p:nvSpPr>
        <p:spPr>
          <a:xfrm>
            <a:off x="6797461" y="4532335"/>
            <a:ext cx="1371600" cy="828089"/>
          </a:xfrm>
          <a:prstGeom prst="rect">
            <a:avLst/>
          </a:prstGeom>
          <a:noFill/>
        </p:spPr>
        <p:txBody>
          <a:bodyPr wrap="square" tIns="90000" bIns="90000" rtlCol="0" anchor="t">
            <a:spAutoFit/>
          </a:bodyPr>
          <a:lstStyle/>
          <a:p>
            <a:pPr algn="ctr"/>
            <a:r>
              <a:rPr lang="en-US" sz="1400" dirty="0">
                <a:latin typeface="Arial" pitchFamily="34" charset="0"/>
                <a:cs typeface="Arial" pitchFamily="34" charset="0"/>
              </a:rPr>
              <a:t>Improve country recognition</a:t>
            </a:r>
          </a:p>
        </p:txBody>
      </p:sp>
      <p:pic>
        <p:nvPicPr>
          <p:cNvPr id="31" name="Graphic 30" descr="Checklist">
            <a:extLst>
              <a:ext uri="{FF2B5EF4-FFF2-40B4-BE49-F238E27FC236}">
                <a16:creationId xmlns:a16="http://schemas.microsoft.com/office/drawing/2014/main" id="{ED4BCC15-8D45-43B3-8A62-B34F4388D7A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6962545" y="2802482"/>
            <a:ext cx="1038456" cy="1017801"/>
          </a:xfrm>
          <a:prstGeom prst="rect">
            <a:avLst/>
          </a:prstGeom>
        </p:spPr>
      </p:pic>
      <p:pic>
        <p:nvPicPr>
          <p:cNvPr id="33" name="Graphic 32" descr="Map with pin">
            <a:extLst>
              <a:ext uri="{FF2B5EF4-FFF2-40B4-BE49-F238E27FC236}">
                <a16:creationId xmlns:a16="http://schemas.microsoft.com/office/drawing/2014/main" id="{99DAC973-D1BB-4054-8A9A-B3860790DF8A}"/>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tretch>
            <a:fillRect/>
          </a:stretch>
        </p:blipFill>
        <p:spPr>
          <a:xfrm>
            <a:off x="8305800" y="4356998"/>
            <a:ext cx="1046581" cy="1046581"/>
          </a:xfrm>
          <a:prstGeom prst="rect">
            <a:avLst/>
          </a:prstGeom>
        </p:spPr>
      </p:pic>
      <p:cxnSp>
        <p:nvCxnSpPr>
          <p:cNvPr id="34" name="Straight Connector 33">
            <a:extLst>
              <a:ext uri="{FF2B5EF4-FFF2-40B4-BE49-F238E27FC236}">
                <a16:creationId xmlns:a16="http://schemas.microsoft.com/office/drawing/2014/main" id="{D01D9FAF-542D-4878-AC45-5F4F7B18FC6E}"/>
              </a:ext>
            </a:extLst>
          </p:cNvPr>
          <p:cNvCxnSpPr>
            <a:cxnSpLocks/>
          </p:cNvCxnSpPr>
          <p:nvPr/>
        </p:nvCxnSpPr>
        <p:spPr>
          <a:xfrm>
            <a:off x="7391400" y="4114800"/>
            <a:ext cx="1600200" cy="1"/>
          </a:xfrm>
          <a:prstGeom prst="line">
            <a:avLst/>
          </a:prstGeom>
          <a:ln w="57150">
            <a:solidFill>
              <a:srgbClr val="D5ECD4"/>
            </a:solidFill>
            <a:tailEnd type="non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586540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ounded Rectangle 21"/>
          <p:cNvSpPr/>
          <p:nvPr/>
        </p:nvSpPr>
        <p:spPr>
          <a:xfrm>
            <a:off x="4994909" y="1600201"/>
            <a:ext cx="3657600" cy="4724400"/>
          </a:xfrm>
          <a:prstGeom prst="roundRect">
            <a:avLst/>
          </a:prstGeom>
          <a:solidFill>
            <a:schemeClr val="accent1">
              <a:lumMod val="90000"/>
            </a:schemeClr>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
        <p:nvSpPr>
          <p:cNvPr id="18" name="Rounded Rectangle 17"/>
          <p:cNvSpPr/>
          <p:nvPr/>
        </p:nvSpPr>
        <p:spPr>
          <a:xfrm>
            <a:off x="1295400" y="1600200"/>
            <a:ext cx="3657600" cy="2362200"/>
          </a:xfrm>
          <a:prstGeom prst="roundRect">
            <a:avLst/>
          </a:prstGeom>
          <a:solidFill>
            <a:schemeClr val="accent2">
              <a:lumMod val="40000"/>
              <a:lumOff val="60000"/>
            </a:schemeClr>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a:p>
            <a:pPr algn="ctr"/>
            <a:endParaRPr lang="en-US" sz="1400" dirty="0">
              <a:solidFill>
                <a:srgbClr val="000000"/>
              </a:solidFill>
              <a:latin typeface="Arial" pitchFamily="34" charset="0"/>
              <a:cs typeface="Arial" pitchFamily="34" charset="0"/>
            </a:endParaRPr>
          </a:p>
        </p:txBody>
      </p:sp>
      <p:sp>
        <p:nvSpPr>
          <p:cNvPr id="19" name="Rounded Rectangle 18"/>
          <p:cNvSpPr/>
          <p:nvPr/>
        </p:nvSpPr>
        <p:spPr>
          <a:xfrm>
            <a:off x="1295400" y="3962400"/>
            <a:ext cx="3657600" cy="2362200"/>
          </a:xfrm>
          <a:prstGeom prst="roundRect">
            <a:avLst/>
          </a:prstGeom>
          <a:solidFill>
            <a:schemeClr val="accent6">
              <a:lumMod val="40000"/>
              <a:lumOff val="60000"/>
            </a:schemeClr>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
        <p:nvSpPr>
          <p:cNvPr id="2" name="Title 1"/>
          <p:cNvSpPr>
            <a:spLocks noGrp="1"/>
          </p:cNvSpPr>
          <p:nvPr>
            <p:ph type="title"/>
          </p:nvPr>
        </p:nvSpPr>
        <p:spPr/>
        <p:txBody>
          <a:bodyPr/>
          <a:lstStyle/>
          <a:p>
            <a:r>
              <a:rPr lang="en-US" dirty="0"/>
              <a:t>Kuwait transition to FTSE Russell index (GEIS)</a:t>
            </a:r>
          </a:p>
        </p:txBody>
      </p:sp>
      <p:sp>
        <p:nvSpPr>
          <p:cNvPr id="16" name="Oval 15"/>
          <p:cNvSpPr/>
          <p:nvPr/>
        </p:nvSpPr>
        <p:spPr>
          <a:xfrm>
            <a:off x="3581400" y="2514600"/>
            <a:ext cx="2743200" cy="2743200"/>
          </a:xfrm>
          <a:prstGeom prst="ellipse">
            <a:avLst/>
          </a:prstGeom>
          <a:solidFill>
            <a:srgbClr val="05054F"/>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2800" b="1" dirty="0">
                <a:solidFill>
                  <a:schemeClr val="bg1"/>
                </a:solidFill>
                <a:latin typeface="Arial" pitchFamily="34" charset="0"/>
                <a:cs typeface="Arial" pitchFamily="34" charset="0"/>
              </a:rPr>
              <a:t>FTSE Russell Upgrade</a:t>
            </a:r>
          </a:p>
        </p:txBody>
      </p:sp>
      <p:sp>
        <p:nvSpPr>
          <p:cNvPr id="25" name="TextBox 24"/>
          <p:cNvSpPr txBox="1"/>
          <p:nvPr/>
        </p:nvSpPr>
        <p:spPr>
          <a:xfrm rot="2184836">
            <a:off x="2894467" y="2697000"/>
            <a:ext cx="1219200" cy="397201"/>
          </a:xfrm>
          <a:prstGeom prst="rect">
            <a:avLst/>
          </a:prstGeom>
          <a:solidFill>
            <a:srgbClr val="05054F"/>
          </a:solidFill>
        </p:spPr>
        <p:txBody>
          <a:bodyPr wrap="square" tIns="90000" bIns="90000" rtlCol="0" anchor="t">
            <a:spAutoFit/>
          </a:bodyPr>
          <a:lstStyle/>
          <a:p>
            <a:pPr algn="ctr"/>
            <a:r>
              <a:rPr lang="en-US" sz="1400" b="1" dirty="0">
                <a:solidFill>
                  <a:schemeClr val="bg1"/>
                </a:solidFill>
                <a:latin typeface="Arial" pitchFamily="34" charset="0"/>
                <a:cs typeface="Arial" pitchFamily="34" charset="0"/>
              </a:rPr>
              <a:t>Timeline</a:t>
            </a:r>
          </a:p>
        </p:txBody>
      </p:sp>
      <p:sp>
        <p:nvSpPr>
          <p:cNvPr id="26" name="TextBox 25"/>
          <p:cNvSpPr txBox="1"/>
          <p:nvPr/>
        </p:nvSpPr>
        <p:spPr>
          <a:xfrm rot="19074479">
            <a:off x="3072108" y="4864912"/>
            <a:ext cx="1219200" cy="397201"/>
          </a:xfrm>
          <a:prstGeom prst="rect">
            <a:avLst/>
          </a:prstGeom>
          <a:solidFill>
            <a:srgbClr val="05054F"/>
          </a:solidFill>
        </p:spPr>
        <p:txBody>
          <a:bodyPr wrap="square" tIns="90000" bIns="90000" rtlCol="0" anchor="t">
            <a:spAutoFit/>
          </a:bodyPr>
          <a:lstStyle/>
          <a:p>
            <a:pPr algn="ctr"/>
            <a:r>
              <a:rPr lang="en-US" sz="1400" b="1" dirty="0">
                <a:solidFill>
                  <a:schemeClr val="bg1"/>
                </a:solidFill>
                <a:latin typeface="Arial" pitchFamily="34" charset="0"/>
                <a:cs typeface="Arial" pitchFamily="34" charset="0"/>
              </a:rPr>
              <a:t>Inflows</a:t>
            </a:r>
          </a:p>
        </p:txBody>
      </p:sp>
      <p:sp>
        <p:nvSpPr>
          <p:cNvPr id="29" name="Oval 28"/>
          <p:cNvSpPr/>
          <p:nvPr/>
        </p:nvSpPr>
        <p:spPr>
          <a:xfrm>
            <a:off x="1524000" y="1963105"/>
            <a:ext cx="457200" cy="468909"/>
          </a:xfrm>
          <a:prstGeom prst="ellipse">
            <a:avLst/>
          </a:prstGeom>
          <a:solidFill>
            <a:srgbClr val="002060"/>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600" dirty="0">
              <a:solidFill>
                <a:schemeClr val="bg1"/>
              </a:solidFill>
              <a:latin typeface="Arial" pitchFamily="34" charset="0"/>
              <a:cs typeface="Arial" pitchFamily="34" charset="0"/>
            </a:endParaRPr>
          </a:p>
        </p:txBody>
      </p:sp>
      <p:sp>
        <p:nvSpPr>
          <p:cNvPr id="30" name="TextBox 29"/>
          <p:cNvSpPr txBox="1"/>
          <p:nvPr/>
        </p:nvSpPr>
        <p:spPr>
          <a:xfrm>
            <a:off x="1489710" y="2022874"/>
            <a:ext cx="525779" cy="351035"/>
          </a:xfrm>
          <a:prstGeom prst="rect">
            <a:avLst/>
          </a:prstGeom>
          <a:noFill/>
        </p:spPr>
        <p:txBody>
          <a:bodyPr wrap="square" tIns="90000" bIns="90000" rtlCol="0" anchor="t">
            <a:spAutoFit/>
          </a:bodyPr>
          <a:lstStyle/>
          <a:p>
            <a:pPr algn="ctr"/>
            <a:r>
              <a:rPr lang="en-US" sz="1100" b="1" dirty="0">
                <a:solidFill>
                  <a:schemeClr val="bg1"/>
                </a:solidFill>
                <a:latin typeface="Arial" pitchFamily="34" charset="0"/>
                <a:cs typeface="Arial" pitchFamily="34" charset="0"/>
              </a:rPr>
              <a:t>50%</a:t>
            </a:r>
          </a:p>
        </p:txBody>
      </p:sp>
      <p:sp>
        <p:nvSpPr>
          <p:cNvPr id="32" name="Oval 31"/>
          <p:cNvSpPr/>
          <p:nvPr/>
        </p:nvSpPr>
        <p:spPr>
          <a:xfrm>
            <a:off x="2172832" y="1963105"/>
            <a:ext cx="457200" cy="468909"/>
          </a:xfrm>
          <a:prstGeom prst="ellipse">
            <a:avLst/>
          </a:prstGeom>
          <a:solidFill>
            <a:srgbClr val="002060"/>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600" dirty="0">
              <a:solidFill>
                <a:schemeClr val="bg1"/>
              </a:solidFill>
              <a:latin typeface="Arial" pitchFamily="34" charset="0"/>
              <a:cs typeface="Arial" pitchFamily="34" charset="0"/>
            </a:endParaRPr>
          </a:p>
        </p:txBody>
      </p:sp>
      <p:sp>
        <p:nvSpPr>
          <p:cNvPr id="33" name="TextBox 32"/>
          <p:cNvSpPr txBox="1"/>
          <p:nvPr/>
        </p:nvSpPr>
        <p:spPr>
          <a:xfrm>
            <a:off x="2138542" y="2022874"/>
            <a:ext cx="525779" cy="351035"/>
          </a:xfrm>
          <a:prstGeom prst="rect">
            <a:avLst/>
          </a:prstGeom>
          <a:noFill/>
        </p:spPr>
        <p:txBody>
          <a:bodyPr wrap="square" tIns="90000" bIns="90000" rtlCol="0" anchor="t">
            <a:spAutoFit/>
          </a:bodyPr>
          <a:lstStyle/>
          <a:p>
            <a:pPr algn="ctr"/>
            <a:r>
              <a:rPr lang="en-US" sz="1100" b="1" dirty="0">
                <a:solidFill>
                  <a:schemeClr val="bg1"/>
                </a:solidFill>
                <a:latin typeface="Arial" pitchFamily="34" charset="0"/>
                <a:cs typeface="Arial" pitchFamily="34" charset="0"/>
              </a:rPr>
              <a:t>50%</a:t>
            </a:r>
          </a:p>
        </p:txBody>
      </p:sp>
      <p:sp>
        <p:nvSpPr>
          <p:cNvPr id="34" name="TextBox 33"/>
          <p:cNvSpPr txBox="1"/>
          <p:nvPr/>
        </p:nvSpPr>
        <p:spPr>
          <a:xfrm>
            <a:off x="1416599" y="2417084"/>
            <a:ext cx="646155" cy="458757"/>
          </a:xfrm>
          <a:prstGeom prst="rect">
            <a:avLst/>
          </a:prstGeom>
          <a:noFill/>
        </p:spPr>
        <p:txBody>
          <a:bodyPr wrap="square" tIns="90000" bIns="90000" rtlCol="0" anchor="t">
            <a:spAutoFit/>
          </a:bodyPr>
          <a:lstStyle/>
          <a:p>
            <a:pPr algn="ctr"/>
            <a:r>
              <a:rPr lang="en-US" sz="900" b="1" dirty="0">
                <a:solidFill>
                  <a:srgbClr val="000000"/>
                </a:solidFill>
                <a:latin typeface="Arial" pitchFamily="34" charset="0"/>
                <a:cs typeface="Arial" pitchFamily="34" charset="0"/>
              </a:rPr>
              <a:t>Sept 2018</a:t>
            </a:r>
          </a:p>
        </p:txBody>
      </p:sp>
      <p:sp>
        <p:nvSpPr>
          <p:cNvPr id="35" name="TextBox 34"/>
          <p:cNvSpPr txBox="1"/>
          <p:nvPr/>
        </p:nvSpPr>
        <p:spPr>
          <a:xfrm>
            <a:off x="2062754" y="2417084"/>
            <a:ext cx="646155" cy="458757"/>
          </a:xfrm>
          <a:prstGeom prst="rect">
            <a:avLst/>
          </a:prstGeom>
          <a:noFill/>
        </p:spPr>
        <p:txBody>
          <a:bodyPr wrap="square" tIns="90000" bIns="90000" rtlCol="0" anchor="t">
            <a:spAutoFit/>
          </a:bodyPr>
          <a:lstStyle/>
          <a:p>
            <a:pPr algn="ctr"/>
            <a:r>
              <a:rPr lang="en-US" sz="900" b="1" dirty="0">
                <a:solidFill>
                  <a:srgbClr val="000000"/>
                </a:solidFill>
                <a:latin typeface="Arial" pitchFamily="34" charset="0"/>
                <a:cs typeface="Arial" pitchFamily="34" charset="0"/>
              </a:rPr>
              <a:t>Dec 2018</a:t>
            </a:r>
          </a:p>
        </p:txBody>
      </p:sp>
      <p:cxnSp>
        <p:nvCxnSpPr>
          <p:cNvPr id="37" name="Straight Connector 36"/>
          <p:cNvCxnSpPr/>
          <p:nvPr/>
        </p:nvCxnSpPr>
        <p:spPr>
          <a:xfrm>
            <a:off x="1939289" y="2197559"/>
            <a:ext cx="270511" cy="0"/>
          </a:xfrm>
          <a:prstGeom prst="line">
            <a:avLst/>
          </a:prstGeom>
          <a:ln w="57150">
            <a:solidFill>
              <a:srgbClr val="002060"/>
            </a:solidFill>
            <a:tailEnd type="none" w="lg" len="lg"/>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1482089" y="3070321"/>
            <a:ext cx="1676400" cy="643423"/>
          </a:xfrm>
          <a:prstGeom prst="rect">
            <a:avLst/>
          </a:prstGeom>
          <a:noFill/>
        </p:spPr>
        <p:txBody>
          <a:bodyPr wrap="square" tIns="90000" bIns="90000" rtlCol="0" anchor="t">
            <a:spAutoFit/>
          </a:bodyPr>
          <a:lstStyle/>
          <a:p>
            <a:pPr marL="60325" indent="-60325"/>
            <a:r>
              <a:rPr lang="en-US" sz="1000" b="1" dirty="0">
                <a:solidFill>
                  <a:srgbClr val="000000"/>
                </a:solidFill>
                <a:latin typeface="Arial" pitchFamily="34" charset="0"/>
                <a:cs typeface="Arial" pitchFamily="34" charset="0"/>
              </a:rPr>
              <a:t>- Transition implemented over two 50% tranches.</a:t>
            </a:r>
          </a:p>
        </p:txBody>
      </p:sp>
      <p:sp>
        <p:nvSpPr>
          <p:cNvPr id="39" name="TextBox 38"/>
          <p:cNvSpPr txBox="1"/>
          <p:nvPr/>
        </p:nvSpPr>
        <p:spPr>
          <a:xfrm>
            <a:off x="1326804" y="1747663"/>
            <a:ext cx="871359" cy="289480"/>
          </a:xfrm>
          <a:prstGeom prst="rect">
            <a:avLst/>
          </a:prstGeom>
          <a:noFill/>
        </p:spPr>
        <p:txBody>
          <a:bodyPr wrap="square" tIns="90000" bIns="90000" rtlCol="0" anchor="t">
            <a:spAutoFit/>
          </a:bodyPr>
          <a:lstStyle/>
          <a:p>
            <a:pPr algn="ctr"/>
            <a:r>
              <a:rPr lang="en-US" sz="700" b="1" dirty="0">
                <a:solidFill>
                  <a:srgbClr val="000000"/>
                </a:solidFill>
                <a:latin typeface="Arial" pitchFamily="34" charset="0"/>
                <a:cs typeface="Arial" pitchFamily="34" charset="0"/>
              </a:rPr>
              <a:t>1</a:t>
            </a:r>
            <a:r>
              <a:rPr lang="en-US" sz="700" b="1" baseline="30000" dirty="0">
                <a:solidFill>
                  <a:srgbClr val="000000"/>
                </a:solidFill>
                <a:latin typeface="Arial" pitchFamily="34" charset="0"/>
                <a:cs typeface="Arial" pitchFamily="34" charset="0"/>
              </a:rPr>
              <a:t>st</a:t>
            </a:r>
            <a:r>
              <a:rPr lang="en-US" sz="700" b="1" dirty="0">
                <a:solidFill>
                  <a:srgbClr val="000000"/>
                </a:solidFill>
                <a:latin typeface="Arial" pitchFamily="34" charset="0"/>
                <a:cs typeface="Arial" pitchFamily="34" charset="0"/>
              </a:rPr>
              <a:t> tranche</a:t>
            </a:r>
          </a:p>
        </p:txBody>
      </p:sp>
      <p:sp>
        <p:nvSpPr>
          <p:cNvPr id="40" name="TextBox 39"/>
          <p:cNvSpPr txBox="1"/>
          <p:nvPr/>
        </p:nvSpPr>
        <p:spPr>
          <a:xfrm>
            <a:off x="1925389" y="1740480"/>
            <a:ext cx="871359" cy="289480"/>
          </a:xfrm>
          <a:prstGeom prst="rect">
            <a:avLst/>
          </a:prstGeom>
          <a:noFill/>
        </p:spPr>
        <p:txBody>
          <a:bodyPr wrap="square" tIns="90000" bIns="90000" rtlCol="0" anchor="t">
            <a:spAutoFit/>
          </a:bodyPr>
          <a:lstStyle/>
          <a:p>
            <a:pPr algn="ctr"/>
            <a:r>
              <a:rPr lang="en-US" sz="700" b="1" dirty="0">
                <a:solidFill>
                  <a:srgbClr val="000000"/>
                </a:solidFill>
                <a:latin typeface="Arial" pitchFamily="34" charset="0"/>
                <a:cs typeface="Arial" pitchFamily="34" charset="0"/>
              </a:rPr>
              <a:t>2</a:t>
            </a:r>
            <a:r>
              <a:rPr lang="en-US" sz="700" b="1" baseline="30000" dirty="0">
                <a:solidFill>
                  <a:srgbClr val="000000"/>
                </a:solidFill>
                <a:latin typeface="Arial" pitchFamily="34" charset="0"/>
                <a:cs typeface="Arial" pitchFamily="34" charset="0"/>
              </a:rPr>
              <a:t>nd</a:t>
            </a:r>
            <a:r>
              <a:rPr lang="en-US" sz="700" b="1" dirty="0">
                <a:solidFill>
                  <a:srgbClr val="000000"/>
                </a:solidFill>
                <a:latin typeface="Arial" pitchFamily="34" charset="0"/>
                <a:cs typeface="Arial" pitchFamily="34" charset="0"/>
              </a:rPr>
              <a:t> tranche</a:t>
            </a:r>
          </a:p>
        </p:txBody>
      </p:sp>
      <p:sp>
        <p:nvSpPr>
          <p:cNvPr id="41" name="TextBox 40"/>
          <p:cNvSpPr txBox="1"/>
          <p:nvPr/>
        </p:nvSpPr>
        <p:spPr>
          <a:xfrm>
            <a:off x="1489710" y="4022271"/>
            <a:ext cx="1786890" cy="951199"/>
          </a:xfrm>
          <a:prstGeom prst="rect">
            <a:avLst/>
          </a:prstGeom>
          <a:noFill/>
        </p:spPr>
        <p:txBody>
          <a:bodyPr wrap="square" tIns="90000" bIns="90000" rtlCol="0" anchor="t">
            <a:spAutoFit/>
          </a:bodyPr>
          <a:lstStyle/>
          <a:p>
            <a:pPr marL="171450" indent="-171450">
              <a:buFontTx/>
              <a:buChar char="-"/>
            </a:pPr>
            <a:r>
              <a:rPr lang="en-US" sz="1000" b="1" dirty="0">
                <a:solidFill>
                  <a:srgbClr val="000000"/>
                </a:solidFill>
                <a:latin typeface="Arial" pitchFamily="34" charset="0"/>
                <a:cs typeface="Arial" pitchFamily="34" charset="0"/>
              </a:rPr>
              <a:t>Kuwait </a:t>
            </a:r>
            <a:r>
              <a:rPr lang="en-US" sz="1000" b="1" dirty="0" smtClean="0">
                <a:solidFill>
                  <a:srgbClr val="000000"/>
                </a:solidFill>
                <a:latin typeface="Arial" pitchFamily="34" charset="0"/>
                <a:cs typeface="Arial" pitchFamily="34" charset="0"/>
              </a:rPr>
              <a:t>weight </a:t>
            </a:r>
            <a:r>
              <a:rPr lang="en-US" sz="1000" b="1" dirty="0">
                <a:solidFill>
                  <a:srgbClr val="000000"/>
                </a:solidFill>
                <a:latin typeface="Arial" pitchFamily="34" charset="0"/>
                <a:cs typeface="Arial" pitchFamily="34" charset="0"/>
              </a:rPr>
              <a:t>is </a:t>
            </a:r>
            <a:r>
              <a:rPr lang="en-US" sz="1000" b="1" dirty="0" smtClean="0">
                <a:solidFill>
                  <a:srgbClr val="000000"/>
                </a:solidFill>
                <a:latin typeface="Arial" pitchFamily="34" charset="0"/>
                <a:cs typeface="Arial" pitchFamily="34" charset="0"/>
              </a:rPr>
              <a:t>0.83% </a:t>
            </a:r>
            <a:r>
              <a:rPr lang="en-US" sz="1000" b="1" dirty="0">
                <a:solidFill>
                  <a:srgbClr val="000000"/>
                </a:solidFill>
                <a:latin typeface="Arial" pitchFamily="34" charset="0"/>
                <a:cs typeface="Arial" pitchFamily="34" charset="0"/>
              </a:rPr>
              <a:t>within FTSE Emerging All Cap indexes.</a:t>
            </a:r>
          </a:p>
          <a:p>
            <a:endParaRPr lang="en-US" sz="1000" b="1" dirty="0">
              <a:solidFill>
                <a:srgbClr val="000000"/>
              </a:solidFill>
              <a:latin typeface="Arial" pitchFamily="34" charset="0"/>
              <a:cs typeface="Arial" pitchFamily="34" charset="0"/>
            </a:endParaRPr>
          </a:p>
          <a:p>
            <a:endParaRPr lang="en-US" sz="1000" b="1" dirty="0">
              <a:solidFill>
                <a:srgbClr val="000000"/>
              </a:solidFill>
              <a:latin typeface="Arial" pitchFamily="34" charset="0"/>
              <a:cs typeface="Arial" pitchFamily="34" charset="0"/>
            </a:endParaRPr>
          </a:p>
        </p:txBody>
      </p:sp>
      <p:sp>
        <p:nvSpPr>
          <p:cNvPr id="43" name="TextBox 42"/>
          <p:cNvSpPr txBox="1"/>
          <p:nvPr/>
        </p:nvSpPr>
        <p:spPr>
          <a:xfrm>
            <a:off x="1746243" y="4859110"/>
            <a:ext cx="1220898" cy="551090"/>
          </a:xfrm>
          <a:prstGeom prst="rect">
            <a:avLst/>
          </a:prstGeom>
          <a:noFill/>
        </p:spPr>
        <p:txBody>
          <a:bodyPr wrap="square" tIns="90000" bIns="90000" rtlCol="0" anchor="t">
            <a:spAutoFit/>
          </a:bodyPr>
          <a:lstStyle/>
          <a:p>
            <a:pPr algn="ctr"/>
            <a:r>
              <a:rPr lang="en-US" sz="2400" b="1" dirty="0" smtClean="0">
                <a:solidFill>
                  <a:srgbClr val="000000"/>
                </a:solidFill>
                <a:latin typeface="Arial" pitchFamily="34" charset="0"/>
                <a:cs typeface="Arial" pitchFamily="34" charset="0"/>
              </a:rPr>
              <a:t>$1.5bn</a:t>
            </a:r>
            <a:endParaRPr lang="en-US" sz="2400" b="1" dirty="0">
              <a:solidFill>
                <a:srgbClr val="000000"/>
              </a:solidFill>
              <a:latin typeface="Arial" pitchFamily="34" charset="0"/>
              <a:cs typeface="Arial" pitchFamily="34" charset="0"/>
            </a:endParaRPr>
          </a:p>
        </p:txBody>
      </p:sp>
      <p:sp>
        <p:nvSpPr>
          <p:cNvPr id="44" name="Down Arrow Callout 43"/>
          <p:cNvSpPr/>
          <p:nvPr/>
        </p:nvSpPr>
        <p:spPr>
          <a:xfrm>
            <a:off x="1762483" y="4865092"/>
            <a:ext cx="1204658" cy="807375"/>
          </a:xfrm>
          <a:prstGeom prst="downArrowCallout">
            <a:avLst/>
          </a:prstGeom>
          <a:noFill/>
          <a:ln w="12700">
            <a:solidFill>
              <a:srgbClr val="05054F"/>
            </a:solidFill>
            <a:prstDash val="lgDash"/>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
        <p:nvSpPr>
          <p:cNvPr id="45" name="TextBox 44"/>
          <p:cNvSpPr txBox="1"/>
          <p:nvPr/>
        </p:nvSpPr>
        <p:spPr>
          <a:xfrm>
            <a:off x="1283196" y="5562566"/>
            <a:ext cx="2199917" cy="597256"/>
          </a:xfrm>
          <a:prstGeom prst="rect">
            <a:avLst/>
          </a:prstGeom>
          <a:noFill/>
        </p:spPr>
        <p:txBody>
          <a:bodyPr wrap="square" tIns="90000" bIns="90000" rtlCol="0" anchor="t">
            <a:spAutoFit/>
          </a:bodyPr>
          <a:lstStyle/>
          <a:p>
            <a:pPr algn="ctr"/>
            <a:r>
              <a:rPr lang="en-US" sz="900" b="1" dirty="0" smtClean="0">
                <a:solidFill>
                  <a:srgbClr val="000000"/>
                </a:solidFill>
                <a:latin typeface="Arial" pitchFamily="34" charset="0"/>
                <a:cs typeface="Arial" pitchFamily="34" charset="0"/>
              </a:rPr>
              <a:t>Estimated </a:t>
            </a:r>
            <a:r>
              <a:rPr lang="en-US" sz="900" b="1" dirty="0">
                <a:solidFill>
                  <a:srgbClr val="000000"/>
                </a:solidFill>
                <a:latin typeface="Arial" pitchFamily="34" charset="0"/>
                <a:cs typeface="Arial" pitchFamily="34" charset="0"/>
              </a:rPr>
              <a:t>passive inflows into </a:t>
            </a:r>
            <a:r>
              <a:rPr lang="en-US" sz="900" b="1" dirty="0" err="1">
                <a:solidFill>
                  <a:srgbClr val="000000"/>
                </a:solidFill>
                <a:latin typeface="Arial" pitchFamily="34" charset="0"/>
                <a:cs typeface="Arial" pitchFamily="34" charset="0"/>
              </a:rPr>
              <a:t>Boursa</a:t>
            </a:r>
            <a:r>
              <a:rPr lang="en-US" sz="900" b="1" dirty="0">
                <a:solidFill>
                  <a:srgbClr val="000000"/>
                </a:solidFill>
                <a:latin typeface="Arial" pitchFamily="34" charset="0"/>
                <a:cs typeface="Arial" pitchFamily="34" charset="0"/>
              </a:rPr>
              <a:t> Kuwait</a:t>
            </a:r>
          </a:p>
          <a:p>
            <a:pPr algn="ctr"/>
            <a:endParaRPr lang="en-US" sz="900" dirty="0">
              <a:solidFill>
                <a:srgbClr val="000000"/>
              </a:solidFill>
              <a:latin typeface="Arial" pitchFamily="34" charset="0"/>
              <a:cs typeface="Arial" pitchFamily="34" charset="0"/>
            </a:endParaRPr>
          </a:p>
        </p:txBody>
      </p:sp>
      <p:sp>
        <p:nvSpPr>
          <p:cNvPr id="31" name="Rectangle 30"/>
          <p:cNvSpPr>
            <a:spLocks noChangeArrowheads="1"/>
          </p:cNvSpPr>
          <p:nvPr/>
        </p:nvSpPr>
        <p:spPr bwMode="gray">
          <a:xfrm>
            <a:off x="457200" y="6324600"/>
            <a:ext cx="8992799" cy="328613"/>
          </a:xfrm>
          <a:prstGeom prst="rect">
            <a:avLst/>
          </a:prstGeom>
          <a:noFill/>
          <a:ln w="9525" algn="ctr">
            <a:noFill/>
            <a:miter lim="800000"/>
            <a:headEnd type="none" w="lg" len="lg"/>
            <a:tailEnd type="none" w="lg" len="lg"/>
          </a:ln>
        </p:spPr>
        <p:txBody>
          <a:bodyPr lIns="0" tIns="0" rIns="0" bIns="0" anchor="b"/>
          <a:lstStyle/>
          <a:p>
            <a:pPr>
              <a:lnSpc>
                <a:spcPct val="90000"/>
              </a:lnSpc>
            </a:pPr>
            <a:r>
              <a:rPr lang="en-US" sz="800" dirty="0" smtClean="0">
                <a:solidFill>
                  <a:srgbClr val="000000"/>
                </a:solidFill>
                <a:latin typeface="Arial" pitchFamily="34" charset="0"/>
                <a:cs typeface="Arial" pitchFamily="34" charset="0"/>
              </a:rPr>
              <a:t>*Source</a:t>
            </a:r>
            <a:r>
              <a:rPr lang="en-US" sz="800" dirty="0">
                <a:solidFill>
                  <a:srgbClr val="000000"/>
                </a:solidFill>
                <a:latin typeface="Arial" pitchFamily="34" charset="0"/>
                <a:cs typeface="Arial" pitchFamily="34" charset="0"/>
              </a:rPr>
              <a:t>: Based on </a:t>
            </a:r>
            <a:r>
              <a:rPr lang="en-US" sz="800" dirty="0" smtClean="0">
                <a:solidFill>
                  <a:srgbClr val="000000"/>
                </a:solidFill>
                <a:latin typeface="Arial" pitchFamily="34" charset="0"/>
                <a:cs typeface="Arial" pitchFamily="34" charset="0"/>
              </a:rPr>
              <a:t>trading around effective dates (Sept 18, Dec 18 and March 19)</a:t>
            </a:r>
            <a:endParaRPr lang="en-US" sz="800" dirty="0">
              <a:solidFill>
                <a:srgbClr val="000000"/>
              </a:solidFill>
              <a:latin typeface="Arial" pitchFamily="34" charset="0"/>
              <a:cs typeface="Arial" pitchFamily="34" charset="0"/>
            </a:endParaRPr>
          </a:p>
        </p:txBody>
      </p:sp>
      <p:sp>
        <p:nvSpPr>
          <p:cNvPr id="3" name="TextBox 2"/>
          <p:cNvSpPr txBox="1"/>
          <p:nvPr/>
        </p:nvSpPr>
        <p:spPr>
          <a:xfrm>
            <a:off x="2651537" y="4874877"/>
            <a:ext cx="387307" cy="397201"/>
          </a:xfrm>
          <a:prstGeom prst="rect">
            <a:avLst/>
          </a:prstGeom>
          <a:noFill/>
        </p:spPr>
        <p:txBody>
          <a:bodyPr wrap="square" tIns="90000" bIns="90000" rtlCol="0" anchor="t">
            <a:spAutoFit/>
          </a:bodyPr>
          <a:lstStyle/>
          <a:p>
            <a:pPr algn="ctr"/>
            <a:r>
              <a:rPr lang="en-US" sz="1400" dirty="0" smtClean="0">
                <a:solidFill>
                  <a:srgbClr val="000000"/>
                </a:solidFill>
                <a:latin typeface="Arial" pitchFamily="34" charset="0"/>
                <a:cs typeface="Arial" pitchFamily="34" charset="0"/>
              </a:rPr>
              <a:t>*</a:t>
            </a:r>
            <a:endParaRPr lang="en-US" sz="1400" dirty="0">
              <a:solidFill>
                <a:srgbClr val="000000"/>
              </a:solidFill>
              <a:latin typeface="Arial" pitchFamily="34" charset="0"/>
              <a:cs typeface="Arial"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631756071"/>
              </p:ext>
            </p:extLst>
          </p:nvPr>
        </p:nvGraphicFramePr>
        <p:xfrm>
          <a:off x="6531611" y="2029960"/>
          <a:ext cx="1651000" cy="1885950"/>
        </p:xfrm>
        <a:graphic>
          <a:graphicData uri="http://schemas.openxmlformats.org/drawingml/2006/table">
            <a:tbl>
              <a:tblPr rtl="1"/>
              <a:tblGrid>
                <a:gridCol w="825500">
                  <a:extLst>
                    <a:ext uri="{9D8B030D-6E8A-4147-A177-3AD203B41FA5}">
                      <a16:colId xmlns:a16="http://schemas.microsoft.com/office/drawing/2014/main" val="170822963"/>
                    </a:ext>
                  </a:extLst>
                </a:gridCol>
                <a:gridCol w="825500">
                  <a:extLst>
                    <a:ext uri="{9D8B030D-6E8A-4147-A177-3AD203B41FA5}">
                      <a16:colId xmlns:a16="http://schemas.microsoft.com/office/drawing/2014/main" val="3890747900"/>
                    </a:ext>
                  </a:extLst>
                </a:gridCol>
              </a:tblGrid>
              <a:tr h="228600">
                <a:tc>
                  <a:txBody>
                    <a:bodyPr/>
                    <a:lstStyle/>
                    <a:p>
                      <a:pPr algn="ctr" rtl="0" fontAlgn="b"/>
                      <a:r>
                        <a:rPr lang="en-US" sz="1100" b="0" i="0" u="none" strike="noStrike">
                          <a:solidFill>
                            <a:srgbClr val="FFFFFF"/>
                          </a:solidFill>
                          <a:effectLst/>
                          <a:latin typeface="Calibri" panose="020F0502020204030204" pitchFamily="34" charset="0"/>
                        </a:rPr>
                        <a:t>AUB</a:t>
                      </a:r>
                    </a:p>
                  </a:txBody>
                  <a:tcPr marL="6350" marR="6350" marT="635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1F4E78"/>
                    </a:solidFill>
                  </a:tcPr>
                </a:tc>
                <a:tc>
                  <a:txBody>
                    <a:bodyPr/>
                    <a:lstStyle/>
                    <a:p>
                      <a:pPr algn="ctr" rtl="0" fontAlgn="b"/>
                      <a:r>
                        <a:rPr lang="en-US" sz="1100" b="0" i="0" u="none" strike="noStrike">
                          <a:solidFill>
                            <a:srgbClr val="FFFFFF"/>
                          </a:solidFill>
                          <a:effectLst/>
                          <a:latin typeface="Calibri" panose="020F0502020204030204" pitchFamily="34" charset="0"/>
                        </a:rPr>
                        <a:t>NBK</a:t>
                      </a:r>
                    </a:p>
                  </a:txBody>
                  <a:tcPr marL="6350" marR="6350" marT="635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1F4E78"/>
                    </a:solidFill>
                  </a:tcPr>
                </a:tc>
                <a:extLst>
                  <a:ext uri="{0D108BD9-81ED-4DB2-BD59-A6C34878D82A}">
                    <a16:rowId xmlns:a16="http://schemas.microsoft.com/office/drawing/2014/main" val="3854187641"/>
                  </a:ext>
                </a:extLst>
              </a:tr>
              <a:tr h="228600">
                <a:tc>
                  <a:txBody>
                    <a:bodyPr/>
                    <a:lstStyle/>
                    <a:p>
                      <a:pPr algn="ctr" rtl="0" fontAlgn="b"/>
                      <a:r>
                        <a:rPr lang="en-US" sz="1100" b="0" i="0" u="none" strike="noStrike">
                          <a:solidFill>
                            <a:srgbClr val="FFFFFF"/>
                          </a:solidFill>
                          <a:effectLst/>
                          <a:latin typeface="Calibri" panose="020F0502020204030204" pitchFamily="34" charset="0"/>
                        </a:rPr>
                        <a:t>HUMANSOFT</a:t>
                      </a:r>
                    </a:p>
                  </a:txBody>
                  <a:tcPr marL="6350" marR="6350" marT="635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1F4E78"/>
                    </a:solidFill>
                  </a:tcPr>
                </a:tc>
                <a:tc>
                  <a:txBody>
                    <a:bodyPr/>
                    <a:lstStyle/>
                    <a:p>
                      <a:pPr algn="ctr" rtl="0" fontAlgn="b"/>
                      <a:r>
                        <a:rPr lang="en-US" sz="1100" b="0" i="0" u="none" strike="noStrike">
                          <a:solidFill>
                            <a:srgbClr val="FFFFFF"/>
                          </a:solidFill>
                          <a:effectLst/>
                          <a:latin typeface="Calibri" panose="020F0502020204030204" pitchFamily="34" charset="0"/>
                        </a:rPr>
                        <a:t>KIB</a:t>
                      </a:r>
                    </a:p>
                  </a:txBody>
                  <a:tcPr marL="6350" marR="6350" marT="635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1F4E78"/>
                    </a:solidFill>
                  </a:tcPr>
                </a:tc>
                <a:extLst>
                  <a:ext uri="{0D108BD9-81ED-4DB2-BD59-A6C34878D82A}">
                    <a16:rowId xmlns:a16="http://schemas.microsoft.com/office/drawing/2014/main" val="3687226009"/>
                  </a:ext>
                </a:extLst>
              </a:tr>
              <a:tr h="184150">
                <a:tc>
                  <a:txBody>
                    <a:bodyPr/>
                    <a:lstStyle/>
                    <a:p>
                      <a:pPr algn="ctr" rtl="0" fontAlgn="b"/>
                      <a:r>
                        <a:rPr lang="en-US" sz="1100" b="0" i="0" u="none" strike="noStrike">
                          <a:solidFill>
                            <a:srgbClr val="FFFFFF"/>
                          </a:solidFill>
                          <a:effectLst/>
                          <a:latin typeface="Calibri" panose="020F0502020204030204" pitchFamily="34" charset="0"/>
                        </a:rPr>
                        <a:t>ZAIN</a:t>
                      </a:r>
                    </a:p>
                  </a:txBody>
                  <a:tcPr marL="6350" marR="6350" marT="635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1F4E78"/>
                    </a:solidFill>
                  </a:tcPr>
                </a:tc>
                <a:tc>
                  <a:txBody>
                    <a:bodyPr/>
                    <a:lstStyle/>
                    <a:p>
                      <a:pPr algn="ctr" rtl="0" fontAlgn="b"/>
                      <a:r>
                        <a:rPr lang="en-US" sz="1100" b="0" i="0" u="none" strike="noStrike">
                          <a:solidFill>
                            <a:srgbClr val="FFFFFF"/>
                          </a:solidFill>
                          <a:effectLst/>
                          <a:latin typeface="Calibri" panose="020F0502020204030204" pitchFamily="34" charset="0"/>
                        </a:rPr>
                        <a:t>KFH</a:t>
                      </a:r>
                    </a:p>
                  </a:txBody>
                  <a:tcPr marL="6350" marR="6350" marT="635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1F4E78"/>
                    </a:solidFill>
                  </a:tcPr>
                </a:tc>
                <a:extLst>
                  <a:ext uri="{0D108BD9-81ED-4DB2-BD59-A6C34878D82A}">
                    <a16:rowId xmlns:a16="http://schemas.microsoft.com/office/drawing/2014/main" val="2003783243"/>
                  </a:ext>
                </a:extLst>
              </a:tr>
              <a:tr h="184150">
                <a:tc>
                  <a:txBody>
                    <a:bodyPr/>
                    <a:lstStyle/>
                    <a:p>
                      <a:pPr algn="ctr" rtl="0" fontAlgn="b"/>
                      <a:r>
                        <a:rPr lang="en-US" sz="1100" b="0" i="0" u="none" strike="noStrike">
                          <a:solidFill>
                            <a:srgbClr val="FFFFFF"/>
                          </a:solidFill>
                          <a:effectLst/>
                          <a:latin typeface="Calibri" panose="020F0502020204030204" pitchFamily="34" charset="0"/>
                        </a:rPr>
                        <a:t>AGLTY</a:t>
                      </a:r>
                    </a:p>
                  </a:txBody>
                  <a:tcPr marL="6350" marR="6350" marT="635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1F4E78"/>
                    </a:solidFill>
                  </a:tcPr>
                </a:tc>
                <a:tc>
                  <a:txBody>
                    <a:bodyPr/>
                    <a:lstStyle/>
                    <a:p>
                      <a:pPr algn="ctr" rtl="0" fontAlgn="b"/>
                      <a:r>
                        <a:rPr lang="en-US" sz="1100" b="0" i="0" u="none" strike="noStrike">
                          <a:solidFill>
                            <a:srgbClr val="FFFFFF"/>
                          </a:solidFill>
                          <a:effectLst/>
                          <a:latin typeface="Calibri" panose="020F0502020204030204" pitchFamily="34" charset="0"/>
                        </a:rPr>
                        <a:t>INTEGRATED</a:t>
                      </a:r>
                    </a:p>
                  </a:txBody>
                  <a:tcPr marL="6350" marR="6350" marT="6350" marB="0" anchor="b">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1F4E78"/>
                    </a:solidFill>
                  </a:tcPr>
                </a:tc>
                <a:extLst>
                  <a:ext uri="{0D108BD9-81ED-4DB2-BD59-A6C34878D82A}">
                    <a16:rowId xmlns:a16="http://schemas.microsoft.com/office/drawing/2014/main" val="3539858024"/>
                  </a:ext>
                </a:extLst>
              </a:tr>
              <a:tr h="184150">
                <a:tc>
                  <a:txBody>
                    <a:bodyPr/>
                    <a:lstStyle/>
                    <a:p>
                      <a:pPr algn="ctr" rtl="0" fontAlgn="b"/>
                      <a:r>
                        <a:rPr lang="en-US" sz="1100" b="0" i="0" u="none" strike="noStrike">
                          <a:solidFill>
                            <a:srgbClr val="FFFFFF"/>
                          </a:solidFill>
                          <a:effectLst/>
                          <a:latin typeface="Calibri" panose="020F0502020204030204" pitchFamily="34" charset="0"/>
                        </a:rPr>
                        <a:t>BPCC</a:t>
                      </a:r>
                    </a:p>
                  </a:txBody>
                  <a:tcPr marL="6350" marR="6350" marT="635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1F4E78"/>
                    </a:solidFill>
                  </a:tcPr>
                </a:tc>
                <a:tc>
                  <a:txBody>
                    <a:bodyPr/>
                    <a:lstStyle/>
                    <a:p>
                      <a:pPr algn="ctr" rtl="0" fontAlgn="b"/>
                      <a:r>
                        <a:rPr lang="en-US" sz="1100" b="0" i="0" u="none" strike="noStrike">
                          <a:solidFill>
                            <a:srgbClr val="FFFFFF"/>
                          </a:solidFill>
                          <a:effectLst/>
                          <a:latin typeface="Calibri" panose="020F0502020204030204" pitchFamily="34" charset="0"/>
                        </a:rPr>
                        <a:t>MEZZAN</a:t>
                      </a:r>
                    </a:p>
                  </a:txBody>
                  <a:tcPr marL="6350" marR="6350" marT="635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1F4E78"/>
                    </a:solidFill>
                  </a:tcPr>
                </a:tc>
                <a:extLst>
                  <a:ext uri="{0D108BD9-81ED-4DB2-BD59-A6C34878D82A}">
                    <a16:rowId xmlns:a16="http://schemas.microsoft.com/office/drawing/2014/main" val="976289463"/>
                  </a:ext>
                </a:extLst>
              </a:tr>
              <a:tr h="419100">
                <a:tc>
                  <a:txBody>
                    <a:bodyPr/>
                    <a:lstStyle/>
                    <a:p>
                      <a:pPr algn="ctr" rtl="0" fontAlgn="b"/>
                      <a:r>
                        <a:rPr lang="en-US" sz="1100" b="0" i="0" u="none" strike="noStrike">
                          <a:solidFill>
                            <a:srgbClr val="FFFFFF"/>
                          </a:solidFill>
                          <a:effectLst/>
                          <a:latin typeface="Calibri" panose="020F0502020204030204" pitchFamily="34" charset="0"/>
                        </a:rPr>
                        <a:t>NIND</a:t>
                      </a:r>
                    </a:p>
                  </a:txBody>
                  <a:tcPr marL="6350" marR="6350" marT="635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1F4E78"/>
                    </a:solidFill>
                  </a:tcPr>
                </a:tc>
                <a:tc>
                  <a:txBody>
                    <a:bodyPr/>
                    <a:lstStyle/>
                    <a:p>
                      <a:pPr algn="ctr" rtl="0" fontAlgn="b"/>
                      <a:r>
                        <a:rPr lang="en-US" sz="1100" b="0" i="0" u="none" strike="noStrike">
                          <a:solidFill>
                            <a:srgbClr val="FFFFFF"/>
                          </a:solidFill>
                          <a:effectLst/>
                          <a:latin typeface="Calibri" panose="020F0502020204030204" pitchFamily="34" charset="0"/>
                        </a:rPr>
                        <a:t>WARBABANK</a:t>
                      </a:r>
                    </a:p>
                  </a:txBody>
                  <a:tcPr marL="6350" marR="6350" marT="635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1F4E78"/>
                    </a:solidFill>
                  </a:tcPr>
                </a:tc>
                <a:extLst>
                  <a:ext uri="{0D108BD9-81ED-4DB2-BD59-A6C34878D82A}">
                    <a16:rowId xmlns:a16="http://schemas.microsoft.com/office/drawing/2014/main" val="623917682"/>
                  </a:ext>
                </a:extLst>
              </a:tr>
              <a:tr h="228600">
                <a:tc>
                  <a:txBody>
                    <a:bodyPr/>
                    <a:lstStyle/>
                    <a:p>
                      <a:pPr algn="ctr" rtl="0" fontAlgn="b"/>
                      <a:r>
                        <a:rPr lang="en-US" sz="1100" b="0" i="0" u="none" strike="noStrike">
                          <a:solidFill>
                            <a:srgbClr val="FFFFFF"/>
                          </a:solidFill>
                          <a:effectLst/>
                          <a:latin typeface="Calibri" panose="020F0502020204030204" pitchFamily="34" charset="0"/>
                        </a:rPr>
                        <a:t>BOUBYAN</a:t>
                      </a:r>
                    </a:p>
                  </a:txBody>
                  <a:tcPr marL="6350" marR="6350" marT="635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1F4E78"/>
                    </a:solidFill>
                  </a:tcPr>
                </a:tc>
                <a:tc>
                  <a:txBody>
                    <a:bodyPr/>
                    <a:lstStyle/>
                    <a:p>
                      <a:pPr algn="ctr" rtl="0" fontAlgn="b"/>
                      <a:r>
                        <a:rPr lang="en-US" sz="1100" b="0" i="0" u="none" strike="noStrike">
                          <a:solidFill>
                            <a:srgbClr val="FFFFFF"/>
                          </a:solidFill>
                          <a:effectLst/>
                          <a:latin typeface="Calibri" panose="020F0502020204030204" pitchFamily="34" charset="0"/>
                        </a:rPr>
                        <a:t>ALIMTIAZ</a:t>
                      </a:r>
                    </a:p>
                  </a:txBody>
                  <a:tcPr marL="6350" marR="6350" marT="635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1F4E78"/>
                    </a:solidFill>
                  </a:tcPr>
                </a:tc>
                <a:extLst>
                  <a:ext uri="{0D108BD9-81ED-4DB2-BD59-A6C34878D82A}">
                    <a16:rowId xmlns:a16="http://schemas.microsoft.com/office/drawing/2014/main" val="837538916"/>
                  </a:ext>
                </a:extLst>
              </a:tr>
              <a:tr h="228600">
                <a:tc>
                  <a:txBody>
                    <a:bodyPr/>
                    <a:lstStyle/>
                    <a:p>
                      <a:pPr algn="ctr" rtl="0" fontAlgn="b"/>
                      <a:r>
                        <a:rPr lang="en-US" sz="1100" b="0" i="0" u="none" strike="noStrike">
                          <a:solidFill>
                            <a:srgbClr val="FFFFFF"/>
                          </a:solidFill>
                          <a:effectLst/>
                          <a:latin typeface="Calibri" panose="020F0502020204030204" pitchFamily="34" charset="0"/>
                        </a:rPr>
                        <a:t>GBK</a:t>
                      </a:r>
                    </a:p>
                  </a:txBody>
                  <a:tcPr marL="6350" marR="6350" marT="635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1F4E78"/>
                    </a:solidFill>
                  </a:tcPr>
                </a:tc>
                <a:tc>
                  <a:txBody>
                    <a:bodyPr/>
                    <a:lstStyle/>
                    <a:p>
                      <a:pPr algn="ctr" rtl="0" fontAlgn="ctr"/>
                      <a:endParaRPr lang="en-US" sz="1100" b="0" i="0" u="none" strike="noStrike" dirty="0">
                        <a:solidFill>
                          <a:srgbClr val="000000"/>
                        </a:solidFill>
                        <a:effectLst/>
                        <a:latin typeface="Calibri" panose="020F0502020204030204" pitchFamily="34" charset="0"/>
                      </a:endParaRPr>
                    </a:p>
                  </a:txBody>
                  <a:tcPr marL="6350" marR="6350" marT="6350" marB="0" anchor="ctr">
                    <a:lnL w="6350" cap="flat" cmpd="sng" algn="ctr">
                      <a:solidFill>
                        <a:srgbClr val="BFBFBF"/>
                      </a:solidFill>
                      <a:prstDash val="solid"/>
                      <a:round/>
                      <a:headEnd type="none" w="med" len="med"/>
                      <a:tailEnd type="none" w="med" len="med"/>
                    </a:lnL>
                    <a:lnR>
                      <a:noFill/>
                    </a:lnR>
                    <a:lnT w="6350" cap="flat" cmpd="sng" algn="ctr">
                      <a:solidFill>
                        <a:srgbClr val="BFBFBF"/>
                      </a:solidFill>
                      <a:prstDash val="solid"/>
                      <a:round/>
                      <a:headEnd type="none" w="med" len="med"/>
                      <a:tailEnd type="none" w="med" len="med"/>
                    </a:lnT>
                    <a:lnB>
                      <a:noFill/>
                    </a:lnB>
                  </a:tcPr>
                </a:tc>
                <a:extLst>
                  <a:ext uri="{0D108BD9-81ED-4DB2-BD59-A6C34878D82A}">
                    <a16:rowId xmlns:a16="http://schemas.microsoft.com/office/drawing/2014/main" val="3489074176"/>
                  </a:ext>
                </a:extLst>
              </a:tr>
            </a:tbl>
          </a:graphicData>
        </a:graphic>
      </p:graphicFrame>
      <p:sp>
        <p:nvSpPr>
          <p:cNvPr id="5" name="Rectangle 4"/>
          <p:cNvSpPr/>
          <p:nvPr/>
        </p:nvSpPr>
        <p:spPr>
          <a:xfrm>
            <a:off x="6518910" y="3915910"/>
            <a:ext cx="1651000" cy="1066800"/>
          </a:xfrm>
          <a:prstGeom prst="rect">
            <a:avLst/>
          </a:prstGeom>
          <a:solidFill>
            <a:srgbClr val="1D4B22"/>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smtClean="0">
              <a:solidFill>
                <a:srgbClr val="000000"/>
              </a:solidFill>
              <a:latin typeface="Arial" pitchFamily="34" charset="0"/>
              <a:cs typeface="Arial" pitchFamily="34" charset="0"/>
            </a:endParaRPr>
          </a:p>
        </p:txBody>
      </p:sp>
      <p:sp>
        <p:nvSpPr>
          <p:cNvPr id="27" name="TextBox 26"/>
          <p:cNvSpPr txBox="1"/>
          <p:nvPr/>
        </p:nvSpPr>
        <p:spPr>
          <a:xfrm>
            <a:off x="6137911" y="3687599"/>
            <a:ext cx="1219200" cy="397201"/>
          </a:xfrm>
          <a:prstGeom prst="rect">
            <a:avLst/>
          </a:prstGeom>
          <a:solidFill>
            <a:srgbClr val="05054F"/>
          </a:solidFill>
        </p:spPr>
        <p:txBody>
          <a:bodyPr wrap="square" tIns="90000" bIns="90000" rtlCol="0" anchor="t">
            <a:spAutoFit/>
          </a:bodyPr>
          <a:lstStyle/>
          <a:p>
            <a:pPr algn="ctr"/>
            <a:r>
              <a:rPr lang="en-US" sz="1400" b="1" dirty="0">
                <a:solidFill>
                  <a:schemeClr val="bg1"/>
                </a:solidFill>
                <a:latin typeface="Arial" pitchFamily="34" charset="0"/>
                <a:cs typeface="Arial" pitchFamily="34" charset="0"/>
              </a:rPr>
              <a:t>Securities</a:t>
            </a:r>
          </a:p>
        </p:txBody>
      </p:sp>
      <p:sp>
        <p:nvSpPr>
          <p:cNvPr id="6" name="TextBox 5"/>
          <p:cNvSpPr txBox="1"/>
          <p:nvPr/>
        </p:nvSpPr>
        <p:spPr>
          <a:xfrm>
            <a:off x="6934200" y="4084800"/>
            <a:ext cx="811495" cy="828089"/>
          </a:xfrm>
          <a:prstGeom prst="rect">
            <a:avLst/>
          </a:prstGeom>
          <a:noFill/>
        </p:spPr>
        <p:txBody>
          <a:bodyPr wrap="square" tIns="90000" bIns="90000" rtlCol="0" anchor="t">
            <a:spAutoFit/>
          </a:bodyPr>
          <a:lstStyle/>
          <a:p>
            <a:pPr algn="ctr"/>
            <a:r>
              <a:rPr lang="en-US" sz="1400" dirty="0" smtClean="0">
                <a:solidFill>
                  <a:schemeClr val="bg1"/>
                </a:solidFill>
                <a:latin typeface="Arial" pitchFamily="34" charset="0"/>
                <a:cs typeface="Arial" pitchFamily="34" charset="0"/>
              </a:rPr>
              <a:t>Semi-Annual Review</a:t>
            </a:r>
          </a:p>
        </p:txBody>
      </p:sp>
    </p:spTree>
    <p:extLst>
      <p:ext uri="{BB962C8B-B14F-4D97-AF65-F5344CB8AC3E}">
        <p14:creationId xmlns:p14="http://schemas.microsoft.com/office/powerpoint/2010/main" val="93273814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Next Steps</a:t>
            </a:r>
          </a:p>
        </p:txBody>
      </p:sp>
      <p:sp>
        <p:nvSpPr>
          <p:cNvPr id="6" name="Oval 5"/>
          <p:cNvSpPr/>
          <p:nvPr/>
        </p:nvSpPr>
        <p:spPr>
          <a:xfrm>
            <a:off x="469900" y="1371600"/>
            <a:ext cx="457200" cy="392200"/>
          </a:xfrm>
          <a:prstGeom prst="ellipse">
            <a:avLst/>
          </a:prstGeom>
          <a:solidFill>
            <a:srgbClr val="DFDFDF"/>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2400" b="1" dirty="0">
                <a:solidFill>
                  <a:srgbClr val="000000"/>
                </a:solidFill>
                <a:latin typeface="Arial" pitchFamily="34" charset="0"/>
                <a:cs typeface="Arial" pitchFamily="34" charset="0"/>
              </a:rPr>
              <a:t>1</a:t>
            </a:r>
          </a:p>
        </p:txBody>
      </p:sp>
      <p:sp>
        <p:nvSpPr>
          <p:cNvPr id="7" name="TextBox 6"/>
          <p:cNvSpPr txBox="1"/>
          <p:nvPr/>
        </p:nvSpPr>
        <p:spPr>
          <a:xfrm>
            <a:off x="1066800" y="1322933"/>
            <a:ext cx="6537326" cy="489534"/>
          </a:xfrm>
          <a:prstGeom prst="rect">
            <a:avLst/>
          </a:prstGeom>
          <a:noFill/>
        </p:spPr>
        <p:txBody>
          <a:bodyPr wrap="square" tIns="90000" bIns="90000" rtlCol="0" anchor="t">
            <a:spAutoFit/>
          </a:bodyPr>
          <a:lstStyle/>
          <a:p>
            <a:r>
              <a:rPr lang="en-US" sz="2000" b="1" dirty="0">
                <a:solidFill>
                  <a:srgbClr val="000000"/>
                </a:solidFill>
                <a:latin typeface="Arial" pitchFamily="34" charset="0"/>
                <a:cs typeface="Arial" pitchFamily="34" charset="0"/>
              </a:rPr>
              <a:t>Updates to index constituents (companies)</a:t>
            </a:r>
          </a:p>
        </p:txBody>
      </p:sp>
      <p:sp>
        <p:nvSpPr>
          <p:cNvPr id="9" name="Rectangle 8"/>
          <p:cNvSpPr/>
          <p:nvPr/>
        </p:nvSpPr>
        <p:spPr>
          <a:xfrm>
            <a:off x="2171700" y="3352800"/>
            <a:ext cx="2095500" cy="381000"/>
          </a:xfrm>
          <a:prstGeom prst="rect">
            <a:avLst/>
          </a:prstGeom>
          <a:solidFill>
            <a:schemeClr val="accent2"/>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1400" dirty="0">
                <a:solidFill>
                  <a:srgbClr val="000000"/>
                </a:solidFill>
                <a:latin typeface="Arial" pitchFamily="34" charset="0"/>
                <a:cs typeface="Arial" pitchFamily="34" charset="0"/>
              </a:rPr>
              <a:t>Size</a:t>
            </a:r>
          </a:p>
        </p:txBody>
      </p:sp>
      <p:sp>
        <p:nvSpPr>
          <p:cNvPr id="10" name="Rectangle 9"/>
          <p:cNvSpPr/>
          <p:nvPr/>
        </p:nvSpPr>
        <p:spPr>
          <a:xfrm>
            <a:off x="495300" y="3352800"/>
            <a:ext cx="1371600" cy="748842"/>
          </a:xfrm>
          <a:prstGeom prst="rect">
            <a:avLst/>
          </a:prstGeom>
          <a:solidFill>
            <a:srgbClr val="002060"/>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1400" b="1" dirty="0">
                <a:solidFill>
                  <a:schemeClr val="bg1"/>
                </a:solidFill>
                <a:latin typeface="Arial" pitchFamily="34" charset="0"/>
                <a:cs typeface="Arial" pitchFamily="34" charset="0"/>
              </a:rPr>
              <a:t>Criteria</a:t>
            </a:r>
          </a:p>
        </p:txBody>
      </p:sp>
      <p:sp>
        <p:nvSpPr>
          <p:cNvPr id="11" name="Rectangle 10"/>
          <p:cNvSpPr/>
          <p:nvPr/>
        </p:nvSpPr>
        <p:spPr>
          <a:xfrm>
            <a:off x="4518025" y="3352800"/>
            <a:ext cx="2095500" cy="381000"/>
          </a:xfrm>
          <a:prstGeom prst="rect">
            <a:avLst/>
          </a:prstGeom>
          <a:solidFill>
            <a:schemeClr val="accent2"/>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1400" dirty="0">
                <a:solidFill>
                  <a:srgbClr val="000000"/>
                </a:solidFill>
                <a:latin typeface="Arial" pitchFamily="34" charset="0"/>
                <a:cs typeface="Arial" pitchFamily="34" charset="0"/>
              </a:rPr>
              <a:t>Free-Float</a:t>
            </a:r>
          </a:p>
        </p:txBody>
      </p:sp>
      <p:sp>
        <p:nvSpPr>
          <p:cNvPr id="12" name="Rectangle 11"/>
          <p:cNvSpPr/>
          <p:nvPr/>
        </p:nvSpPr>
        <p:spPr>
          <a:xfrm>
            <a:off x="6864350" y="3352800"/>
            <a:ext cx="2095500" cy="381000"/>
          </a:xfrm>
          <a:prstGeom prst="rect">
            <a:avLst/>
          </a:prstGeom>
          <a:solidFill>
            <a:schemeClr val="accent2"/>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1400" dirty="0">
                <a:solidFill>
                  <a:srgbClr val="000000"/>
                </a:solidFill>
                <a:latin typeface="Arial" pitchFamily="34" charset="0"/>
                <a:cs typeface="Arial" pitchFamily="34" charset="0"/>
              </a:rPr>
              <a:t>Liquidity</a:t>
            </a:r>
          </a:p>
        </p:txBody>
      </p:sp>
      <p:sp>
        <p:nvSpPr>
          <p:cNvPr id="13" name="Oval 12"/>
          <p:cNvSpPr/>
          <p:nvPr/>
        </p:nvSpPr>
        <p:spPr>
          <a:xfrm>
            <a:off x="2171701" y="3591967"/>
            <a:ext cx="974724" cy="585875"/>
          </a:xfrm>
          <a:prstGeom prst="ellipse">
            <a:avLst/>
          </a:prstGeom>
          <a:solidFill>
            <a:srgbClr val="C00000"/>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1000" b="1" dirty="0">
                <a:solidFill>
                  <a:schemeClr val="bg1"/>
                </a:solidFill>
                <a:latin typeface="Arial" pitchFamily="34" charset="0"/>
                <a:cs typeface="Arial" pitchFamily="34" charset="0"/>
              </a:rPr>
              <a:t>$3.4</a:t>
            </a:r>
          </a:p>
          <a:p>
            <a:pPr algn="ctr"/>
            <a:r>
              <a:rPr lang="en-US" sz="1000" b="1" dirty="0">
                <a:solidFill>
                  <a:schemeClr val="bg1"/>
                </a:solidFill>
                <a:latin typeface="Arial" pitchFamily="34" charset="0"/>
                <a:cs typeface="Arial" pitchFamily="34" charset="0"/>
              </a:rPr>
              <a:t> </a:t>
            </a:r>
            <a:r>
              <a:rPr lang="en-US" sz="1000" b="1" dirty="0" err="1">
                <a:solidFill>
                  <a:schemeClr val="bg1"/>
                </a:solidFill>
                <a:latin typeface="Arial" pitchFamily="34" charset="0"/>
                <a:cs typeface="Arial" pitchFamily="34" charset="0"/>
              </a:rPr>
              <a:t>bn</a:t>
            </a:r>
            <a:endParaRPr lang="en-US" sz="1000" b="1" dirty="0">
              <a:solidFill>
                <a:schemeClr val="bg1"/>
              </a:solidFill>
              <a:latin typeface="Arial" pitchFamily="34" charset="0"/>
              <a:cs typeface="Arial" pitchFamily="34" charset="0"/>
            </a:endParaRPr>
          </a:p>
        </p:txBody>
      </p:sp>
      <p:sp>
        <p:nvSpPr>
          <p:cNvPr id="14" name="Oval 13"/>
          <p:cNvSpPr/>
          <p:nvPr/>
        </p:nvSpPr>
        <p:spPr>
          <a:xfrm>
            <a:off x="2822575" y="3663191"/>
            <a:ext cx="654049" cy="453109"/>
          </a:xfrm>
          <a:prstGeom prst="ellipse">
            <a:avLst/>
          </a:prstGeom>
          <a:solidFill>
            <a:srgbClr val="C00000"/>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1000" b="1" dirty="0">
                <a:solidFill>
                  <a:schemeClr val="bg1"/>
                </a:solidFill>
                <a:latin typeface="Arial" pitchFamily="34" charset="0"/>
                <a:cs typeface="Arial" pitchFamily="34" charset="0"/>
              </a:rPr>
              <a:t>$1 </a:t>
            </a:r>
            <a:r>
              <a:rPr lang="en-US" sz="1000" b="1" dirty="0" err="1">
                <a:solidFill>
                  <a:schemeClr val="bg1"/>
                </a:solidFill>
                <a:latin typeface="Arial" pitchFamily="34" charset="0"/>
                <a:cs typeface="Arial" pitchFamily="34" charset="0"/>
              </a:rPr>
              <a:t>bn</a:t>
            </a:r>
            <a:endParaRPr lang="en-US" sz="1000" b="1" dirty="0">
              <a:solidFill>
                <a:schemeClr val="bg1"/>
              </a:solidFill>
              <a:latin typeface="Arial" pitchFamily="34" charset="0"/>
              <a:cs typeface="Arial" pitchFamily="34" charset="0"/>
            </a:endParaRPr>
          </a:p>
        </p:txBody>
      </p:sp>
      <p:sp>
        <p:nvSpPr>
          <p:cNvPr id="15" name="Oval 14"/>
          <p:cNvSpPr/>
          <p:nvPr/>
        </p:nvSpPr>
        <p:spPr>
          <a:xfrm>
            <a:off x="3341687" y="3759730"/>
            <a:ext cx="574674" cy="306300"/>
          </a:xfrm>
          <a:prstGeom prst="ellipse">
            <a:avLst/>
          </a:prstGeom>
          <a:solidFill>
            <a:srgbClr val="C00000"/>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600" b="1" dirty="0">
                <a:solidFill>
                  <a:schemeClr val="bg1"/>
                </a:solidFill>
                <a:latin typeface="Arial" pitchFamily="34" charset="0"/>
                <a:cs typeface="Arial" pitchFamily="34" charset="0"/>
              </a:rPr>
              <a:t>$0.29 </a:t>
            </a:r>
            <a:r>
              <a:rPr lang="en-US" sz="600" b="1" dirty="0" err="1">
                <a:solidFill>
                  <a:schemeClr val="bg1"/>
                </a:solidFill>
                <a:latin typeface="Arial" pitchFamily="34" charset="0"/>
                <a:cs typeface="Arial" pitchFamily="34" charset="0"/>
              </a:rPr>
              <a:t>bn</a:t>
            </a:r>
            <a:endParaRPr lang="en-US" sz="600" b="1" dirty="0">
              <a:solidFill>
                <a:schemeClr val="bg1"/>
              </a:solidFill>
              <a:latin typeface="Arial" pitchFamily="34" charset="0"/>
              <a:cs typeface="Arial" pitchFamily="34" charset="0"/>
            </a:endParaRPr>
          </a:p>
        </p:txBody>
      </p:sp>
      <p:sp>
        <p:nvSpPr>
          <p:cNvPr id="16" name="Oval 15"/>
          <p:cNvSpPr/>
          <p:nvPr/>
        </p:nvSpPr>
        <p:spPr>
          <a:xfrm>
            <a:off x="5222875" y="3657600"/>
            <a:ext cx="685800" cy="484275"/>
          </a:xfrm>
          <a:prstGeom prst="ellipse">
            <a:avLst/>
          </a:prstGeom>
          <a:solidFill>
            <a:schemeClr val="bg2">
              <a:lumMod val="50000"/>
            </a:schemeClr>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1400" b="1" dirty="0">
                <a:solidFill>
                  <a:schemeClr val="bg1"/>
                </a:solidFill>
                <a:latin typeface="Arial" pitchFamily="34" charset="0"/>
                <a:cs typeface="Arial" pitchFamily="34" charset="0"/>
              </a:rPr>
              <a:t>5%</a:t>
            </a:r>
          </a:p>
        </p:txBody>
      </p:sp>
      <p:sp>
        <p:nvSpPr>
          <p:cNvPr id="17" name="Oval 16"/>
          <p:cNvSpPr/>
          <p:nvPr/>
        </p:nvSpPr>
        <p:spPr>
          <a:xfrm>
            <a:off x="8201024" y="3657600"/>
            <a:ext cx="1187451" cy="484275"/>
          </a:xfrm>
          <a:prstGeom prst="ellipse">
            <a:avLst/>
          </a:prstGeom>
          <a:solidFill>
            <a:srgbClr val="004265"/>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1200" b="1" dirty="0">
                <a:solidFill>
                  <a:schemeClr val="bg1"/>
                </a:solidFill>
                <a:latin typeface="Arial" pitchFamily="34" charset="0"/>
                <a:cs typeface="Arial" pitchFamily="34" charset="0"/>
              </a:rPr>
              <a:t>0.05% New</a:t>
            </a:r>
          </a:p>
        </p:txBody>
      </p:sp>
      <p:sp>
        <p:nvSpPr>
          <p:cNvPr id="18" name="TextBox 17"/>
          <p:cNvSpPr txBox="1"/>
          <p:nvPr/>
        </p:nvSpPr>
        <p:spPr>
          <a:xfrm>
            <a:off x="2482847" y="4101642"/>
            <a:ext cx="1590677" cy="427979"/>
          </a:xfrm>
          <a:prstGeom prst="rect">
            <a:avLst/>
          </a:prstGeom>
          <a:noFill/>
        </p:spPr>
        <p:txBody>
          <a:bodyPr wrap="square" tIns="90000" bIns="90000" rtlCol="0" anchor="t">
            <a:spAutoFit/>
          </a:bodyPr>
          <a:lstStyle/>
          <a:p>
            <a:r>
              <a:rPr lang="en-US" sz="1600" b="1" dirty="0">
                <a:solidFill>
                  <a:srgbClr val="000000"/>
                </a:solidFill>
                <a:latin typeface="Arial" pitchFamily="34" charset="0"/>
                <a:cs typeface="Arial" pitchFamily="34" charset="0"/>
              </a:rPr>
              <a:t>L       M     S  </a:t>
            </a:r>
          </a:p>
        </p:txBody>
      </p:sp>
      <p:sp>
        <p:nvSpPr>
          <p:cNvPr id="3" name="TextBox 2"/>
          <p:cNvSpPr txBox="1"/>
          <p:nvPr/>
        </p:nvSpPr>
        <p:spPr>
          <a:xfrm>
            <a:off x="7604126" y="3652341"/>
            <a:ext cx="755650" cy="489534"/>
          </a:xfrm>
          <a:prstGeom prst="rect">
            <a:avLst/>
          </a:prstGeom>
          <a:noFill/>
        </p:spPr>
        <p:txBody>
          <a:bodyPr wrap="square" tIns="90000" bIns="90000" rtlCol="0" anchor="t">
            <a:spAutoFit/>
          </a:bodyPr>
          <a:lstStyle/>
          <a:p>
            <a:pPr algn="ctr"/>
            <a:r>
              <a:rPr lang="en-US" sz="1000" dirty="0">
                <a:solidFill>
                  <a:srgbClr val="000000"/>
                </a:solidFill>
                <a:latin typeface="Arial" pitchFamily="34" charset="0"/>
                <a:cs typeface="Arial" pitchFamily="34" charset="0"/>
              </a:rPr>
              <a:t>Daily Volume</a:t>
            </a:r>
          </a:p>
        </p:txBody>
      </p:sp>
      <p:sp>
        <p:nvSpPr>
          <p:cNvPr id="19" name="Oval 18"/>
          <p:cNvSpPr/>
          <p:nvPr/>
        </p:nvSpPr>
        <p:spPr>
          <a:xfrm>
            <a:off x="6642910" y="3634995"/>
            <a:ext cx="1119966" cy="484275"/>
          </a:xfrm>
          <a:prstGeom prst="ellipse">
            <a:avLst/>
          </a:prstGeom>
          <a:solidFill>
            <a:srgbClr val="004265"/>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1200" b="1" dirty="0">
                <a:solidFill>
                  <a:schemeClr val="bg1"/>
                </a:solidFill>
                <a:latin typeface="Arial" pitchFamily="34" charset="0"/>
                <a:cs typeface="Arial" pitchFamily="34" charset="0"/>
              </a:rPr>
              <a:t>0.04% Existing</a:t>
            </a:r>
          </a:p>
        </p:txBody>
      </p:sp>
      <p:sp>
        <p:nvSpPr>
          <p:cNvPr id="21" name="TextBox 20"/>
          <p:cNvSpPr txBox="1"/>
          <p:nvPr/>
        </p:nvSpPr>
        <p:spPr>
          <a:xfrm>
            <a:off x="3733950" y="3684213"/>
            <a:ext cx="755650" cy="489534"/>
          </a:xfrm>
          <a:prstGeom prst="rect">
            <a:avLst/>
          </a:prstGeom>
          <a:noFill/>
        </p:spPr>
        <p:txBody>
          <a:bodyPr wrap="square" tIns="90000" bIns="90000" rtlCol="0" anchor="t">
            <a:spAutoFit/>
          </a:bodyPr>
          <a:lstStyle/>
          <a:p>
            <a:pPr algn="ctr"/>
            <a:r>
              <a:rPr lang="en-US" sz="1000" dirty="0">
                <a:solidFill>
                  <a:srgbClr val="000000"/>
                </a:solidFill>
                <a:latin typeface="Arial" pitchFamily="34" charset="0"/>
                <a:cs typeface="Arial" pitchFamily="34" charset="0"/>
              </a:rPr>
              <a:t>Market Cap</a:t>
            </a:r>
          </a:p>
        </p:txBody>
      </p:sp>
    </p:spTree>
    <p:extLst>
      <p:ext uri="{BB962C8B-B14F-4D97-AF65-F5344CB8AC3E}">
        <p14:creationId xmlns:p14="http://schemas.microsoft.com/office/powerpoint/2010/main" val="333898226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What’s Next? </a:t>
            </a:r>
          </a:p>
        </p:txBody>
      </p:sp>
      <p:sp>
        <p:nvSpPr>
          <p:cNvPr id="4" name="Oval 3"/>
          <p:cNvSpPr/>
          <p:nvPr/>
        </p:nvSpPr>
        <p:spPr>
          <a:xfrm>
            <a:off x="469900" y="1371600"/>
            <a:ext cx="457200" cy="392200"/>
          </a:xfrm>
          <a:prstGeom prst="ellipse">
            <a:avLst/>
          </a:prstGeom>
          <a:solidFill>
            <a:srgbClr val="DFDFDF"/>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2400" b="1" dirty="0">
                <a:solidFill>
                  <a:srgbClr val="000000"/>
                </a:solidFill>
                <a:latin typeface="Arial" pitchFamily="34" charset="0"/>
                <a:cs typeface="Arial" pitchFamily="34" charset="0"/>
              </a:rPr>
              <a:t>1</a:t>
            </a:r>
          </a:p>
        </p:txBody>
      </p:sp>
      <p:sp>
        <p:nvSpPr>
          <p:cNvPr id="5" name="TextBox 4"/>
          <p:cNvSpPr txBox="1"/>
          <p:nvPr/>
        </p:nvSpPr>
        <p:spPr>
          <a:xfrm>
            <a:off x="1066800" y="1322933"/>
            <a:ext cx="6324600" cy="489534"/>
          </a:xfrm>
          <a:prstGeom prst="rect">
            <a:avLst/>
          </a:prstGeom>
          <a:noFill/>
        </p:spPr>
        <p:txBody>
          <a:bodyPr wrap="square" tIns="90000" bIns="90000" rtlCol="0" anchor="t">
            <a:spAutoFit/>
          </a:bodyPr>
          <a:lstStyle/>
          <a:p>
            <a:r>
              <a:rPr lang="en-US" sz="2000" b="1" dirty="0">
                <a:solidFill>
                  <a:srgbClr val="000000"/>
                </a:solidFill>
                <a:latin typeface="Arial" pitchFamily="34" charset="0"/>
                <a:cs typeface="Arial" pitchFamily="34" charset="0"/>
              </a:rPr>
              <a:t>Updates to index constituents (companies)</a:t>
            </a:r>
          </a:p>
        </p:txBody>
      </p:sp>
      <p:sp>
        <p:nvSpPr>
          <p:cNvPr id="6" name="TextBox 5"/>
          <p:cNvSpPr txBox="1"/>
          <p:nvPr/>
        </p:nvSpPr>
        <p:spPr>
          <a:xfrm>
            <a:off x="927100" y="2209800"/>
            <a:ext cx="8293100" cy="2397749"/>
          </a:xfrm>
          <a:prstGeom prst="rect">
            <a:avLst/>
          </a:prstGeom>
          <a:solidFill>
            <a:schemeClr val="accent2">
              <a:lumMod val="20000"/>
              <a:lumOff val="80000"/>
            </a:schemeClr>
          </a:solidFill>
        </p:spPr>
        <p:txBody>
          <a:bodyPr wrap="square" tIns="90000" bIns="90000" rtlCol="0" anchor="t">
            <a:spAutoFit/>
          </a:bodyPr>
          <a:lstStyle/>
          <a:p>
            <a:pPr marL="285750" indent="-285750">
              <a:buFont typeface="Arial" panose="020B0604020202020204" pitchFamily="34" charset="0"/>
              <a:buChar char="•"/>
            </a:pPr>
            <a:r>
              <a:rPr lang="en-US" sz="2400" b="1" dirty="0">
                <a:solidFill>
                  <a:srgbClr val="000000"/>
                </a:solidFill>
                <a:latin typeface="Arial" pitchFamily="34" charset="0"/>
                <a:cs typeface="Arial" pitchFamily="34" charset="0"/>
              </a:rPr>
              <a:t>Securities list to be updated.</a:t>
            </a:r>
          </a:p>
          <a:p>
            <a:pPr marL="285750" indent="-285750">
              <a:buFont typeface="Arial" panose="020B0604020202020204" pitchFamily="34" charset="0"/>
              <a:buChar char="•"/>
            </a:pPr>
            <a:endParaRPr lang="en-US" sz="2400" b="1" dirty="0">
              <a:solidFill>
                <a:srgbClr val="000000"/>
              </a:solidFill>
              <a:latin typeface="Arial" pitchFamily="34" charset="0"/>
              <a:cs typeface="Arial" pitchFamily="34" charset="0"/>
            </a:endParaRPr>
          </a:p>
          <a:p>
            <a:pPr marL="285750" indent="-285750">
              <a:buFont typeface="Arial" panose="020B0604020202020204" pitchFamily="34" charset="0"/>
              <a:buChar char="•"/>
            </a:pPr>
            <a:r>
              <a:rPr lang="en-US" sz="2400" b="1" dirty="0">
                <a:solidFill>
                  <a:srgbClr val="000000"/>
                </a:solidFill>
                <a:latin typeface="Arial" pitchFamily="34" charset="0"/>
                <a:cs typeface="Arial" pitchFamily="34" charset="0"/>
              </a:rPr>
              <a:t>Inclusion of company is positive (diversification of capital / liquidity) </a:t>
            </a:r>
          </a:p>
          <a:p>
            <a:r>
              <a:rPr lang="en-US" sz="2400" b="1" dirty="0">
                <a:solidFill>
                  <a:srgbClr val="000000"/>
                </a:solidFill>
                <a:latin typeface="Arial" pitchFamily="34" charset="0"/>
                <a:cs typeface="Arial" pitchFamily="34" charset="0"/>
              </a:rPr>
              <a:t> </a:t>
            </a:r>
          </a:p>
          <a:p>
            <a:pPr marL="285750" indent="-285750">
              <a:buFont typeface="Arial" panose="020B0604020202020204" pitchFamily="34" charset="0"/>
              <a:buChar char="•"/>
            </a:pPr>
            <a:r>
              <a:rPr lang="en-US" sz="2400" b="1" dirty="0">
                <a:solidFill>
                  <a:srgbClr val="000000"/>
                </a:solidFill>
                <a:latin typeface="Arial" pitchFamily="34" charset="0"/>
                <a:cs typeface="Arial" pitchFamily="34" charset="0"/>
              </a:rPr>
              <a:t>How can companies pursue inclusion to the index? </a:t>
            </a:r>
          </a:p>
        </p:txBody>
      </p:sp>
      <p:sp>
        <p:nvSpPr>
          <p:cNvPr id="3" name="Rectangle 2"/>
          <p:cNvSpPr/>
          <p:nvPr/>
        </p:nvSpPr>
        <p:spPr>
          <a:xfrm>
            <a:off x="927100" y="4953000"/>
            <a:ext cx="8293100" cy="990600"/>
          </a:xfrm>
          <a:prstGeom prst="rect">
            <a:avLst/>
          </a:prstGeom>
          <a:solidFill>
            <a:srgbClr val="DFDFDF"/>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r>
              <a:rPr lang="en-US" sz="1400" dirty="0">
                <a:solidFill>
                  <a:schemeClr val="tx1"/>
                </a:solidFill>
                <a:latin typeface="Arial" pitchFamily="34" charset="0"/>
                <a:cs typeface="Arial" pitchFamily="34" charset="0"/>
              </a:rPr>
              <a:t>Useful read (FAQ document): </a:t>
            </a:r>
            <a:r>
              <a:rPr lang="en-US" sz="1400" dirty="0">
                <a:solidFill>
                  <a:schemeClr val="tx1"/>
                </a:solidFill>
              </a:rPr>
              <a:t>Reclassification of Kuwait to Secondary Emerging Market Status</a:t>
            </a:r>
          </a:p>
          <a:p>
            <a:endParaRPr lang="en-US" sz="1400" dirty="0">
              <a:solidFill>
                <a:schemeClr val="tx1"/>
              </a:solidFill>
              <a:latin typeface="Arial" pitchFamily="34" charset="0"/>
              <a:cs typeface="Arial" pitchFamily="34" charset="0"/>
            </a:endParaRPr>
          </a:p>
          <a:p>
            <a:r>
              <a:rPr lang="en-US" sz="1400" dirty="0">
                <a:solidFill>
                  <a:schemeClr val="tx1"/>
                </a:solidFill>
                <a:latin typeface="Arial" pitchFamily="34" charset="0"/>
                <a:cs typeface="Arial" pitchFamily="34" charset="0"/>
              </a:rPr>
              <a:t>Link:  </a:t>
            </a:r>
            <a:r>
              <a:rPr lang="en-US" sz="1400" dirty="0">
                <a:solidFill>
                  <a:schemeClr val="tx1"/>
                </a:solidFill>
                <a:latin typeface="Arial" pitchFamily="34" charset="0"/>
                <a:cs typeface="Arial" pitchFamily="34" charset="0"/>
                <a:hlinkClick r:id="rId2"/>
              </a:rPr>
              <a:t>http://www.ftse.com/products/downloads/FTSE_FAQ_Document_Kuwait.pdf</a:t>
            </a:r>
            <a:r>
              <a:rPr lang="en-US" sz="1400" dirty="0">
                <a:solidFill>
                  <a:schemeClr val="tx1"/>
                </a:solidFill>
                <a:latin typeface="Arial" pitchFamily="34" charset="0"/>
                <a:cs typeface="Arial" pitchFamily="34" charset="0"/>
              </a:rPr>
              <a:t> </a:t>
            </a:r>
          </a:p>
        </p:txBody>
      </p:sp>
    </p:spTree>
    <p:extLst>
      <p:ext uri="{BB962C8B-B14F-4D97-AF65-F5344CB8AC3E}">
        <p14:creationId xmlns:p14="http://schemas.microsoft.com/office/powerpoint/2010/main" val="296908947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What’s Next? </a:t>
            </a:r>
          </a:p>
        </p:txBody>
      </p:sp>
      <p:sp>
        <p:nvSpPr>
          <p:cNvPr id="4" name="Oval 3"/>
          <p:cNvSpPr/>
          <p:nvPr/>
        </p:nvSpPr>
        <p:spPr>
          <a:xfrm>
            <a:off x="469900" y="1371600"/>
            <a:ext cx="457200" cy="392200"/>
          </a:xfrm>
          <a:prstGeom prst="ellipse">
            <a:avLst/>
          </a:prstGeom>
          <a:solidFill>
            <a:srgbClr val="DFDFDF"/>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2400" b="1" dirty="0">
                <a:solidFill>
                  <a:srgbClr val="000000"/>
                </a:solidFill>
                <a:latin typeface="Arial" pitchFamily="34" charset="0"/>
                <a:cs typeface="Arial" pitchFamily="34" charset="0"/>
              </a:rPr>
              <a:t>2</a:t>
            </a:r>
          </a:p>
        </p:txBody>
      </p:sp>
      <p:sp>
        <p:nvSpPr>
          <p:cNvPr id="5" name="TextBox 4"/>
          <p:cNvSpPr txBox="1"/>
          <p:nvPr/>
        </p:nvSpPr>
        <p:spPr>
          <a:xfrm>
            <a:off x="1066800" y="1322933"/>
            <a:ext cx="4648200" cy="489534"/>
          </a:xfrm>
          <a:prstGeom prst="rect">
            <a:avLst/>
          </a:prstGeom>
          <a:noFill/>
        </p:spPr>
        <p:txBody>
          <a:bodyPr wrap="square" tIns="90000" bIns="90000" rtlCol="0" anchor="t">
            <a:spAutoFit/>
          </a:bodyPr>
          <a:lstStyle/>
          <a:p>
            <a:r>
              <a:rPr lang="en-US" sz="2000" b="1" dirty="0">
                <a:solidFill>
                  <a:srgbClr val="000000"/>
                </a:solidFill>
                <a:latin typeface="Arial" pitchFamily="34" charset="0"/>
                <a:cs typeface="Arial" pitchFamily="34" charset="0"/>
              </a:rPr>
              <a:t>Promotion? Demotion? </a:t>
            </a:r>
          </a:p>
        </p:txBody>
      </p:sp>
      <p:sp>
        <p:nvSpPr>
          <p:cNvPr id="6" name="TextBox 5"/>
          <p:cNvSpPr txBox="1"/>
          <p:nvPr/>
        </p:nvSpPr>
        <p:spPr>
          <a:xfrm>
            <a:off x="927100" y="2209800"/>
            <a:ext cx="8293100" cy="2028417"/>
          </a:xfrm>
          <a:prstGeom prst="rect">
            <a:avLst/>
          </a:prstGeom>
          <a:solidFill>
            <a:schemeClr val="accent2">
              <a:lumMod val="20000"/>
              <a:lumOff val="80000"/>
            </a:schemeClr>
          </a:solidFill>
        </p:spPr>
        <p:txBody>
          <a:bodyPr wrap="square" tIns="90000" bIns="90000" rtlCol="0" anchor="t">
            <a:spAutoFit/>
          </a:bodyPr>
          <a:lstStyle/>
          <a:p>
            <a:pPr marL="285750" indent="-285750">
              <a:buFont typeface="Arial" panose="020B0604020202020204" pitchFamily="34" charset="0"/>
              <a:buChar char="•"/>
            </a:pPr>
            <a:r>
              <a:rPr lang="en-US" sz="2400" b="1" dirty="0">
                <a:solidFill>
                  <a:srgbClr val="000000"/>
                </a:solidFill>
                <a:latin typeface="Arial" pitchFamily="34" charset="0"/>
                <a:cs typeface="Arial" pitchFamily="34" charset="0"/>
              </a:rPr>
              <a:t>Kuwait must maintain satisfying the criteria to avoid demotion.</a:t>
            </a:r>
          </a:p>
          <a:p>
            <a:r>
              <a:rPr lang="en-US" sz="2400" b="1" dirty="0">
                <a:solidFill>
                  <a:srgbClr val="000000"/>
                </a:solidFill>
                <a:latin typeface="Arial" pitchFamily="34" charset="0"/>
                <a:cs typeface="Arial" pitchFamily="34" charset="0"/>
              </a:rPr>
              <a:t> </a:t>
            </a:r>
          </a:p>
          <a:p>
            <a:pPr marL="285750" indent="-285750">
              <a:buFont typeface="Arial" panose="020B0604020202020204" pitchFamily="34" charset="0"/>
              <a:buChar char="•"/>
            </a:pPr>
            <a:r>
              <a:rPr lang="en-US" sz="2400" b="1" dirty="0">
                <a:solidFill>
                  <a:srgbClr val="000000"/>
                </a:solidFill>
                <a:latin typeface="Arial" pitchFamily="34" charset="0"/>
                <a:cs typeface="Arial" pitchFamily="34" charset="0"/>
              </a:rPr>
              <a:t>Kuwait needs to satisfy 4 additional criteria to be promoted to “Advanced Emerging” status.</a:t>
            </a:r>
          </a:p>
        </p:txBody>
      </p:sp>
    </p:spTree>
    <p:extLst>
      <p:ext uri="{BB962C8B-B14F-4D97-AF65-F5344CB8AC3E}">
        <p14:creationId xmlns:p14="http://schemas.microsoft.com/office/powerpoint/2010/main" val="120903260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MSCI </a:t>
            </a:r>
          </a:p>
        </p:txBody>
      </p:sp>
      <p:sp>
        <p:nvSpPr>
          <p:cNvPr id="3" name="Text Placeholder 2"/>
          <p:cNvSpPr>
            <a:spLocks noGrp="1"/>
          </p:cNvSpPr>
          <p:nvPr>
            <p:ph type="body" sz="quarter" idx="10"/>
          </p:nvPr>
        </p:nvSpPr>
        <p:spPr/>
        <p:txBody>
          <a:bodyPr/>
          <a:lstStyle/>
          <a:p>
            <a:pPr marL="285750" indent="-285750">
              <a:buFont typeface="Arial" panose="020B0604020202020204" pitchFamily="34" charset="0"/>
              <a:buChar char="•"/>
            </a:pPr>
            <a:r>
              <a:rPr lang="en-US" b="0" dirty="0"/>
              <a:t>On 20</a:t>
            </a:r>
            <a:r>
              <a:rPr lang="en-US" b="0" baseline="30000" dirty="0"/>
              <a:t>th</a:t>
            </a:r>
            <a:r>
              <a:rPr lang="en-US" b="0" dirty="0"/>
              <a:t> of June 2018, MSCI announced that the MSCI Kuwait Index will be included in the 2019 Annual Market Classification Review for a potential reclassification from Frontier Markets to Emerging Markets status.</a:t>
            </a:r>
          </a:p>
          <a:p>
            <a:pPr marL="285750" indent="-285750">
              <a:buFont typeface="Arial" panose="020B0604020202020204" pitchFamily="34" charset="0"/>
              <a:buChar char="•"/>
            </a:pPr>
            <a:endParaRPr lang="en-US" b="0" dirty="0"/>
          </a:p>
          <a:p>
            <a:pPr marL="285750" indent="-285750">
              <a:buFont typeface="Arial" panose="020B0604020202020204" pitchFamily="34" charset="0"/>
              <a:buChar char="•"/>
            </a:pPr>
            <a:r>
              <a:rPr lang="en-US" b="0" dirty="0"/>
              <a:t>MSCI: “since May 2017, a number of positive market reforms were implemented”</a:t>
            </a:r>
          </a:p>
          <a:p>
            <a:pPr marL="285750" indent="-285750">
              <a:buFont typeface="Arial" panose="020B0604020202020204" pitchFamily="34" charset="0"/>
              <a:buChar char="•"/>
            </a:pPr>
            <a:endParaRPr lang="en-US" b="0" dirty="0"/>
          </a:p>
          <a:p>
            <a:pPr marL="285750" indent="-285750">
              <a:buFont typeface="Arial" panose="020B0604020202020204" pitchFamily="34" charset="0"/>
              <a:buChar char="•"/>
            </a:pPr>
            <a:r>
              <a:rPr lang="en-US" b="0" dirty="0"/>
              <a:t>Three levels assessment:</a:t>
            </a:r>
          </a:p>
          <a:p>
            <a:pPr marL="742950" lvl="1" indent="-285750"/>
            <a:r>
              <a:rPr lang="en-US" b="0" dirty="0"/>
              <a:t>First: Economic Development.</a:t>
            </a:r>
          </a:p>
          <a:p>
            <a:pPr marL="742950" lvl="1" indent="-285750"/>
            <a:r>
              <a:rPr lang="en-US" b="0" dirty="0"/>
              <a:t>Second: Size and Liquidity Requirements.</a:t>
            </a:r>
          </a:p>
          <a:p>
            <a:pPr marL="742950" lvl="1" indent="-285750"/>
            <a:r>
              <a:rPr lang="en-US" dirty="0"/>
              <a:t>Third: Market Accessibility Assessment. </a:t>
            </a:r>
            <a:r>
              <a:rPr lang="en-US" b="0" dirty="0"/>
              <a:t> </a:t>
            </a:r>
            <a:endParaRPr lang="en-US" dirty="0"/>
          </a:p>
        </p:txBody>
      </p:sp>
      <p:sp>
        <p:nvSpPr>
          <p:cNvPr id="4" name="Rectangle 3"/>
          <p:cNvSpPr/>
          <p:nvPr/>
        </p:nvSpPr>
        <p:spPr>
          <a:xfrm>
            <a:off x="762000" y="4038600"/>
            <a:ext cx="6096000" cy="304800"/>
          </a:xfrm>
          <a:prstGeom prst="rect">
            <a:avLst/>
          </a:prstGeom>
          <a:noFill/>
          <a:ln w="1905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74921160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Market Accessibility Assessment - 2018</a:t>
            </a:r>
          </a:p>
        </p:txBody>
      </p:sp>
      <p:sp>
        <p:nvSpPr>
          <p:cNvPr id="3" name="Text Placeholder 2"/>
          <p:cNvSpPr>
            <a:spLocks noGrp="1"/>
          </p:cNvSpPr>
          <p:nvPr>
            <p:ph type="body" sz="quarter" idx="10"/>
          </p:nvPr>
        </p:nvSpPr>
        <p:spPr/>
        <p:txBody>
          <a:bodyPr/>
          <a:lstStyle/>
          <a:p>
            <a:endParaRPr lang="en-US" dirty="0"/>
          </a:p>
        </p:txBody>
      </p:sp>
      <p:pic>
        <p:nvPicPr>
          <p:cNvPr id="4" name="Picture 3"/>
          <p:cNvPicPr>
            <a:picLocks noChangeAspect="1"/>
          </p:cNvPicPr>
          <p:nvPr/>
        </p:nvPicPr>
        <p:blipFill>
          <a:blip r:embed="rId2"/>
          <a:stretch>
            <a:fillRect/>
          </a:stretch>
        </p:blipFill>
        <p:spPr>
          <a:xfrm>
            <a:off x="457200" y="1229106"/>
            <a:ext cx="4642449" cy="5149596"/>
          </a:xfrm>
          <a:prstGeom prst="rect">
            <a:avLst/>
          </a:prstGeom>
        </p:spPr>
      </p:pic>
      <p:sp>
        <p:nvSpPr>
          <p:cNvPr id="8" name="TextBox 7"/>
          <p:cNvSpPr txBox="1"/>
          <p:nvPr/>
        </p:nvSpPr>
        <p:spPr>
          <a:xfrm>
            <a:off x="5410200" y="5547958"/>
            <a:ext cx="1981200" cy="551090"/>
          </a:xfrm>
          <a:prstGeom prst="rect">
            <a:avLst/>
          </a:prstGeom>
          <a:noFill/>
        </p:spPr>
        <p:txBody>
          <a:bodyPr wrap="square" tIns="90000" bIns="90000" rtlCol="0" anchor="t">
            <a:spAutoFit/>
          </a:bodyPr>
          <a:lstStyle/>
          <a:p>
            <a:pPr algn="ctr"/>
            <a:r>
              <a:rPr lang="en-US" sz="600" dirty="0">
                <a:solidFill>
                  <a:srgbClr val="000000"/>
                </a:solidFill>
                <a:latin typeface="Arial" pitchFamily="34" charset="0"/>
                <a:cs typeface="Arial" pitchFamily="34" charset="0"/>
              </a:rPr>
              <a:t>As captured from MSCI’s “CONSULTATION ON A MARKET</a:t>
            </a:r>
          </a:p>
          <a:p>
            <a:pPr algn="ctr"/>
            <a:r>
              <a:rPr lang="en-US" sz="600" dirty="0">
                <a:solidFill>
                  <a:srgbClr val="000000"/>
                </a:solidFill>
                <a:latin typeface="Arial" pitchFamily="34" charset="0"/>
                <a:cs typeface="Arial" pitchFamily="34" charset="0"/>
              </a:rPr>
              <a:t>RECLASSIFICATION PROPOSAL</a:t>
            </a:r>
          </a:p>
          <a:p>
            <a:pPr algn="ctr"/>
            <a:r>
              <a:rPr lang="en-US" sz="600" dirty="0">
                <a:solidFill>
                  <a:srgbClr val="000000"/>
                </a:solidFill>
                <a:latin typeface="Arial" pitchFamily="34" charset="0"/>
                <a:cs typeface="Arial" pitchFamily="34" charset="0"/>
              </a:rPr>
              <a:t>FOR THE MSCI KUWAIT INDEX” document  </a:t>
            </a:r>
          </a:p>
        </p:txBody>
      </p:sp>
    </p:spTree>
    <p:extLst>
      <p:ext uri="{BB962C8B-B14F-4D97-AF65-F5344CB8AC3E}">
        <p14:creationId xmlns:p14="http://schemas.microsoft.com/office/powerpoint/2010/main" val="314944778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Text Placeholder 2"/>
          <p:cNvSpPr>
            <a:spLocks noGrp="1"/>
          </p:cNvSpPr>
          <p:nvPr>
            <p:ph type="body" sz="quarter" idx="10"/>
          </p:nvPr>
        </p:nvSpPr>
        <p:spPr/>
        <p:txBody>
          <a:bodyPr>
            <a:normAutofit/>
          </a:bodyPr>
          <a:lstStyle/>
          <a:p>
            <a:r>
              <a:rPr lang="en-US" sz="2800" dirty="0">
                <a:solidFill>
                  <a:schemeClr val="bg1">
                    <a:lumMod val="65000"/>
                  </a:schemeClr>
                </a:solidFill>
              </a:rPr>
              <a:t>1- Market Development-1 Changes (Phase 1);</a:t>
            </a:r>
          </a:p>
          <a:p>
            <a:r>
              <a:rPr lang="en-US" sz="2800" dirty="0">
                <a:solidFill>
                  <a:schemeClr val="bg1">
                    <a:lumMod val="65000"/>
                  </a:schemeClr>
                </a:solidFill>
              </a:rPr>
              <a:t>2- Market Development-2 Changes (Phase 2);</a:t>
            </a:r>
          </a:p>
          <a:p>
            <a:r>
              <a:rPr lang="en-US" sz="2800" dirty="0" smtClean="0">
                <a:solidFill>
                  <a:srgbClr val="9F9F9F"/>
                </a:solidFill>
              </a:rPr>
              <a:t>3- Market Development-3.1 Changes (Phase 3);</a:t>
            </a:r>
            <a:endParaRPr lang="en-US" sz="2800" dirty="0">
              <a:solidFill>
                <a:srgbClr val="9F9F9F"/>
              </a:solidFill>
            </a:endParaRPr>
          </a:p>
          <a:p>
            <a:r>
              <a:rPr lang="en-US" sz="2800" dirty="0">
                <a:solidFill>
                  <a:srgbClr val="9F9F9F"/>
                </a:solidFill>
              </a:rPr>
              <a:t>4</a:t>
            </a:r>
            <a:r>
              <a:rPr lang="en-US" sz="2800" dirty="0" smtClean="0">
                <a:solidFill>
                  <a:srgbClr val="9F9F9F"/>
                </a:solidFill>
              </a:rPr>
              <a:t>- </a:t>
            </a:r>
            <a:r>
              <a:rPr lang="en-US" sz="2800" dirty="0">
                <a:solidFill>
                  <a:srgbClr val="9F9F9F"/>
                </a:solidFill>
              </a:rPr>
              <a:t>Country Classification;</a:t>
            </a:r>
          </a:p>
          <a:p>
            <a:r>
              <a:rPr lang="en-US" sz="2800" dirty="0">
                <a:solidFill>
                  <a:srgbClr val="002060"/>
                </a:solidFill>
              </a:rPr>
              <a:t>5</a:t>
            </a:r>
            <a:r>
              <a:rPr lang="en-US" sz="2800" dirty="0" smtClean="0">
                <a:solidFill>
                  <a:srgbClr val="002060"/>
                </a:solidFill>
              </a:rPr>
              <a:t>- </a:t>
            </a:r>
            <a:r>
              <a:rPr lang="en-US" sz="2800" dirty="0">
                <a:solidFill>
                  <a:srgbClr val="002060"/>
                </a:solidFill>
              </a:rPr>
              <a:t>Q&amp;A.</a:t>
            </a:r>
          </a:p>
        </p:txBody>
      </p:sp>
    </p:spTree>
    <p:extLst>
      <p:ext uri="{BB962C8B-B14F-4D97-AF65-F5344CB8AC3E}">
        <p14:creationId xmlns:p14="http://schemas.microsoft.com/office/powerpoint/2010/main" val="307880247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p:custDataLst>
              <p:tags r:id="rId2"/>
            </p:custDataLst>
          </p:nvPr>
        </p:nvGraphicFramePr>
        <p:xfrm>
          <a:off x="1587" y="1588"/>
          <a:ext cx="1587" cy="1587"/>
        </p:xfrm>
        <a:graphic>
          <a:graphicData uri="http://schemas.openxmlformats.org/presentationml/2006/ole">
            <mc:AlternateContent xmlns:mc="http://schemas.openxmlformats.org/markup-compatibility/2006">
              <mc:Choice xmlns:v="urn:schemas-microsoft-com:vml" Requires="v">
                <p:oleObj spid="_x0000_s13615" name="think-cell Slide" r:id="rId4" imgW="270" imgH="270" progId="TCLayout.ActiveDocument.1">
                  <p:embed/>
                </p:oleObj>
              </mc:Choice>
              <mc:Fallback>
                <p:oleObj name="think-cell Slide" r:id="rId4" imgW="270" imgH="27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7"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Rectangle 3"/>
          <p:cNvSpPr/>
          <p:nvPr/>
        </p:nvSpPr>
        <p:spPr>
          <a:xfrm>
            <a:off x="2129051" y="696036"/>
            <a:ext cx="7776949" cy="6161964"/>
          </a:xfrm>
          <a:prstGeom prst="rect">
            <a:avLst/>
          </a:prstGeom>
          <a:solidFill>
            <a:schemeClr val="bg1"/>
          </a:solidFill>
          <a:ln w="952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400" dirty="0">
              <a:solidFill>
                <a:schemeClr val="accent6">
                  <a:lumMod val="75000"/>
                </a:schemeClr>
              </a:solidFill>
              <a:latin typeface="Arial" pitchFamily="34" charset="0"/>
              <a:cs typeface="Arial" pitchFamily="34" charset="0"/>
            </a:endParaRPr>
          </a:p>
        </p:txBody>
      </p:sp>
      <p:sp>
        <p:nvSpPr>
          <p:cNvPr id="2" name="Title 1"/>
          <p:cNvSpPr>
            <a:spLocks noGrp="1"/>
          </p:cNvSpPr>
          <p:nvPr>
            <p:ph type="ctrTitle"/>
          </p:nvPr>
        </p:nvSpPr>
        <p:spPr>
          <a:xfrm>
            <a:off x="1524000" y="2349223"/>
            <a:ext cx="8420100" cy="1470025"/>
          </a:xfrm>
        </p:spPr>
        <p:txBody>
          <a:bodyPr>
            <a:noAutofit/>
          </a:bodyPr>
          <a:lstStyle/>
          <a:p>
            <a:pPr algn="ctr" rtl="1"/>
            <a:r>
              <a:rPr lang="en-US" sz="4800" b="1" dirty="0">
                <a:solidFill>
                  <a:schemeClr val="accent6">
                    <a:lumMod val="75000"/>
                  </a:schemeClr>
                </a:solidFill>
                <a:cs typeface="+mn-cs"/>
              </a:rPr>
              <a:t>Thank you</a:t>
            </a:r>
            <a:endParaRPr lang="en-GB" sz="4800" dirty="0">
              <a:solidFill>
                <a:schemeClr val="accent6">
                  <a:lumMod val="75000"/>
                </a:schemeClr>
              </a:solidFill>
            </a:endParaRPr>
          </a:p>
        </p:txBody>
      </p:sp>
      <p:pic>
        <p:nvPicPr>
          <p:cNvPr id="6" name="Picture 5" descr="Picture 3.png"/>
          <p:cNvPicPr>
            <a:picLocks noChangeAspect="1"/>
          </p:cNvPicPr>
          <p:nvPr/>
        </p:nvPicPr>
        <p:blipFill rotWithShape="1">
          <a:blip r:embed="rId6" cstate="print"/>
          <a:srcRect r="75690"/>
          <a:stretch/>
        </p:blipFill>
        <p:spPr>
          <a:xfrm>
            <a:off x="1" y="0"/>
            <a:ext cx="2408182" cy="6858000"/>
          </a:xfrm>
          <a:prstGeom prst="rect">
            <a:avLst/>
          </a:prstGeom>
          <a:ln w="28575">
            <a:noFill/>
          </a:ln>
        </p:spPr>
      </p:pic>
      <p:sp>
        <p:nvSpPr>
          <p:cNvPr id="3" name="TextBox 2"/>
          <p:cNvSpPr txBox="1"/>
          <p:nvPr/>
        </p:nvSpPr>
        <p:spPr>
          <a:xfrm>
            <a:off x="1524000" y="834315"/>
            <a:ext cx="6400800" cy="797311"/>
          </a:xfrm>
          <a:prstGeom prst="rect">
            <a:avLst/>
          </a:prstGeom>
          <a:noFill/>
        </p:spPr>
        <p:txBody>
          <a:bodyPr wrap="square" tIns="90000" bIns="90000" rtlCol="0" anchor="t">
            <a:spAutoFit/>
          </a:bodyPr>
          <a:lstStyle/>
          <a:p>
            <a:pPr algn="ctr"/>
            <a:r>
              <a:rPr lang="en-US" sz="4000" b="1" dirty="0">
                <a:solidFill>
                  <a:srgbClr val="000000"/>
                </a:solidFill>
                <a:latin typeface="Arial" pitchFamily="34" charset="0"/>
                <a:cs typeface="Arial" pitchFamily="34" charset="0"/>
              </a:rPr>
              <a:t>Questions and Answers..</a:t>
            </a:r>
          </a:p>
        </p:txBody>
      </p:sp>
    </p:spTree>
    <p:extLst>
      <p:ext uri="{BB962C8B-B14F-4D97-AF65-F5344CB8AC3E}">
        <p14:creationId xmlns:p14="http://schemas.microsoft.com/office/powerpoint/2010/main" val="1802309163"/>
      </p:ext>
    </p:extLst>
  </p:cSld>
  <p:clrMapOvr>
    <a:masterClrMapping/>
  </p:clrMapOvr>
  <p:transition>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 name="Object 162" hidden="1">
            <a:extLst>
              <a:ext uri="{FF2B5EF4-FFF2-40B4-BE49-F238E27FC236}">
                <a16:creationId xmlns:a16="http://schemas.microsoft.com/office/drawing/2014/main" id="{B46AB2AE-F60F-45D4-8E1A-47EFD3ECB5FF}"/>
              </a:ext>
            </a:extLst>
          </p:cNvPr>
          <p:cNvGraphicFramePr>
            <a:graphicFrameLocks noChangeAspect="1"/>
          </p:cNvGraphicFramePr>
          <p:nvPr>
            <p:custDataLst>
              <p:tags r:id="rId2"/>
            </p:custDataLst>
            <p:extLst/>
          </p:nvPr>
        </p:nvGraphicFramePr>
        <p:xfrm>
          <a:off x="153989" y="1589"/>
          <a:ext cx="1587" cy="1587"/>
        </p:xfrm>
        <a:graphic>
          <a:graphicData uri="http://schemas.openxmlformats.org/presentationml/2006/ole">
            <mc:AlternateContent xmlns:mc="http://schemas.openxmlformats.org/markup-compatibility/2006">
              <mc:Choice xmlns:v="urn:schemas-microsoft-com:vml" Requires="v">
                <p:oleObj spid="_x0000_s18559" name="think-cell Slide" r:id="rId4" imgW="493" imgH="493" progId="TCLayout.ActiveDocument.1">
                  <p:embed/>
                </p:oleObj>
              </mc:Choice>
              <mc:Fallback>
                <p:oleObj name="think-cell Slide" r:id="rId4" imgW="493" imgH="493" progId="TCLayout.ActiveDocument.1">
                  <p:embed/>
                  <p:pic>
                    <p:nvPicPr>
                      <p:cNvPr id="163" name="Object 162" hidden="1">
                        <a:extLst>
                          <a:ext uri="{FF2B5EF4-FFF2-40B4-BE49-F238E27FC236}">
                            <a16:creationId xmlns:a16="http://schemas.microsoft.com/office/drawing/2014/main" id="{B46AB2AE-F60F-45D4-8E1A-47EFD3ECB5FF}"/>
                          </a:ext>
                        </a:extLst>
                      </p:cNvPr>
                      <p:cNvPicPr/>
                      <p:nvPr/>
                    </p:nvPicPr>
                    <p:blipFill>
                      <a:blip r:embed="rId5"/>
                      <a:stretch>
                        <a:fillRect/>
                      </a:stretch>
                    </p:blipFill>
                    <p:spPr>
                      <a:xfrm>
                        <a:off x="153989" y="1589"/>
                        <a:ext cx="1587" cy="1587"/>
                      </a:xfrm>
                      <a:prstGeom prst="rect">
                        <a:avLst/>
                      </a:prstGeom>
                    </p:spPr>
                  </p:pic>
                </p:oleObj>
              </mc:Fallback>
            </mc:AlternateContent>
          </a:graphicData>
        </a:graphic>
      </p:graphicFrame>
      <p:cxnSp>
        <p:nvCxnSpPr>
          <p:cNvPr id="89" name="Straight Connector 88">
            <a:extLst>
              <a:ext uri="{FF2B5EF4-FFF2-40B4-BE49-F238E27FC236}">
                <a16:creationId xmlns:a16="http://schemas.microsoft.com/office/drawing/2014/main" id="{D383756F-792E-4812-B9C9-C2AAD80F9F05}"/>
              </a:ext>
            </a:extLst>
          </p:cNvPr>
          <p:cNvCxnSpPr>
            <a:cxnSpLocks/>
            <a:endCxn id="88" idx="4"/>
          </p:cNvCxnSpPr>
          <p:nvPr/>
        </p:nvCxnSpPr>
        <p:spPr>
          <a:xfrm flipV="1">
            <a:off x="8364192" y="2397035"/>
            <a:ext cx="0" cy="2658772"/>
          </a:xfrm>
          <a:prstGeom prst="line">
            <a:avLst/>
          </a:prstGeom>
          <a:solidFill>
            <a:schemeClr val="accent1"/>
          </a:solidFill>
          <a:ln w="28575">
            <a:solidFill>
              <a:schemeClr val="bg1">
                <a:lumMod val="50000"/>
              </a:schemeClr>
            </a:solidFill>
            <a:prstDash val="sysDot"/>
            <a:headEnd type="oval" w="med" len="med"/>
            <a:tailEnd type="none" w="med" len="med"/>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C736CC2B-8506-4CC8-BA27-BD66046F5978}"/>
              </a:ext>
            </a:extLst>
          </p:cNvPr>
          <p:cNvSpPr>
            <a:spLocks noGrp="1"/>
          </p:cNvSpPr>
          <p:nvPr>
            <p:ph type="title"/>
          </p:nvPr>
        </p:nvSpPr>
        <p:spPr/>
        <p:txBody>
          <a:bodyPr/>
          <a:lstStyle/>
          <a:p>
            <a:r>
              <a:rPr lang="en-GB" dirty="0"/>
              <a:t>Transformation of the Capital Markets Under CMA Supervision</a:t>
            </a:r>
          </a:p>
        </p:txBody>
      </p:sp>
      <p:sp>
        <p:nvSpPr>
          <p:cNvPr id="38" name="Freeform 21">
            <a:extLst>
              <a:ext uri="{FF2B5EF4-FFF2-40B4-BE49-F238E27FC236}">
                <a16:creationId xmlns:a16="http://schemas.microsoft.com/office/drawing/2014/main" id="{1DA7243E-61FB-4F67-A1C7-A1E6C72C50BD}"/>
              </a:ext>
            </a:extLst>
          </p:cNvPr>
          <p:cNvSpPr>
            <a:spLocks/>
          </p:cNvSpPr>
          <p:nvPr/>
        </p:nvSpPr>
        <p:spPr bwMode="auto">
          <a:xfrm>
            <a:off x="738553" y="1464443"/>
            <a:ext cx="8437734" cy="3470105"/>
          </a:xfrm>
          <a:custGeom>
            <a:avLst/>
            <a:gdLst>
              <a:gd name="T0" fmla="*/ 3847 w 4431"/>
              <a:gd name="T1" fmla="*/ 454 h 1442"/>
              <a:gd name="T2" fmla="*/ 4424 w 4431"/>
              <a:gd name="T3" fmla="*/ 88 h 1442"/>
              <a:gd name="T4" fmla="*/ 4431 w 4431"/>
              <a:gd name="T5" fmla="*/ 83 h 1442"/>
              <a:gd name="T6" fmla="*/ 4364 w 4431"/>
              <a:gd name="T7" fmla="*/ 0 h 1442"/>
              <a:gd name="T8" fmla="*/ 3799 w 4431"/>
              <a:gd name="T9" fmla="*/ 359 h 1442"/>
              <a:gd name="T10" fmla="*/ 3399 w 4431"/>
              <a:gd name="T11" fmla="*/ 574 h 1442"/>
              <a:gd name="T12" fmla="*/ 2809 w 4431"/>
              <a:gd name="T13" fmla="*/ 836 h 1442"/>
              <a:gd name="T14" fmla="*/ 2381 w 4431"/>
              <a:gd name="T15" fmla="*/ 988 h 1442"/>
              <a:gd name="T16" fmla="*/ 1835 w 4431"/>
              <a:gd name="T17" fmla="*/ 1141 h 1442"/>
              <a:gd name="T18" fmla="*/ 1390 w 4431"/>
              <a:gd name="T19" fmla="*/ 1232 h 1442"/>
              <a:gd name="T20" fmla="*/ 780 w 4431"/>
              <a:gd name="T21" fmla="*/ 1311 h 1442"/>
              <a:gd name="T22" fmla="*/ 331 w 4431"/>
              <a:gd name="T23" fmla="*/ 1337 h 1442"/>
              <a:gd name="T24" fmla="*/ 143 w 4431"/>
              <a:gd name="T25" fmla="*/ 1339 h 1442"/>
              <a:gd name="T26" fmla="*/ 0 w 4431"/>
              <a:gd name="T27" fmla="*/ 1338 h 1442"/>
              <a:gd name="T28" fmla="*/ 0 w 4431"/>
              <a:gd name="T29" fmla="*/ 1441 h 1442"/>
              <a:gd name="T30" fmla="*/ 143 w 4431"/>
              <a:gd name="T31" fmla="*/ 1442 h 1442"/>
              <a:gd name="T32" fmla="*/ 335 w 4431"/>
              <a:gd name="T33" fmla="*/ 1440 h 1442"/>
              <a:gd name="T34" fmla="*/ 788 w 4431"/>
              <a:gd name="T35" fmla="*/ 1414 h 1442"/>
              <a:gd name="T36" fmla="*/ 1414 w 4431"/>
              <a:gd name="T37" fmla="*/ 1333 h 1442"/>
              <a:gd name="T38" fmla="*/ 1853 w 4431"/>
              <a:gd name="T39" fmla="*/ 1244 h 1442"/>
              <a:gd name="T40" fmla="*/ 2419 w 4431"/>
              <a:gd name="T41" fmla="*/ 1086 h 1442"/>
              <a:gd name="T42" fmla="*/ 2841 w 4431"/>
              <a:gd name="T43" fmla="*/ 936 h 1442"/>
              <a:gd name="T44" fmla="*/ 3123 w 4431"/>
              <a:gd name="T45" fmla="*/ 819 h 1442"/>
              <a:gd name="T46" fmla="*/ 3451 w 4431"/>
              <a:gd name="T47" fmla="*/ 666 h 1442"/>
              <a:gd name="T48" fmla="*/ 3847 w 4431"/>
              <a:gd name="T49" fmla="*/ 45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431" h="1442">
                <a:moveTo>
                  <a:pt x="3847" y="454"/>
                </a:moveTo>
                <a:cubicBezTo>
                  <a:pt x="4046" y="343"/>
                  <a:pt x="4237" y="219"/>
                  <a:pt x="4424" y="88"/>
                </a:cubicBezTo>
                <a:cubicBezTo>
                  <a:pt x="4426" y="86"/>
                  <a:pt x="4429" y="84"/>
                  <a:pt x="4431" y="83"/>
                </a:cubicBezTo>
                <a:cubicBezTo>
                  <a:pt x="4364" y="0"/>
                  <a:pt x="4364" y="0"/>
                  <a:pt x="4364" y="0"/>
                </a:cubicBezTo>
                <a:cubicBezTo>
                  <a:pt x="4181" y="128"/>
                  <a:pt x="3995" y="251"/>
                  <a:pt x="3799" y="359"/>
                </a:cubicBezTo>
                <a:cubicBezTo>
                  <a:pt x="3700" y="414"/>
                  <a:pt x="3500" y="522"/>
                  <a:pt x="3399" y="574"/>
                </a:cubicBezTo>
                <a:cubicBezTo>
                  <a:pt x="3208" y="672"/>
                  <a:pt x="3010" y="757"/>
                  <a:pt x="2809" y="836"/>
                </a:cubicBezTo>
                <a:cubicBezTo>
                  <a:pt x="2381" y="988"/>
                  <a:pt x="2381" y="988"/>
                  <a:pt x="2381" y="988"/>
                </a:cubicBezTo>
                <a:cubicBezTo>
                  <a:pt x="2202" y="1046"/>
                  <a:pt x="2020" y="1100"/>
                  <a:pt x="1835" y="1141"/>
                </a:cubicBezTo>
                <a:cubicBezTo>
                  <a:pt x="1724" y="1166"/>
                  <a:pt x="1502" y="1211"/>
                  <a:pt x="1390" y="1232"/>
                </a:cubicBezTo>
                <a:cubicBezTo>
                  <a:pt x="1190" y="1270"/>
                  <a:pt x="986" y="1296"/>
                  <a:pt x="780" y="1311"/>
                </a:cubicBezTo>
                <a:cubicBezTo>
                  <a:pt x="668" y="1320"/>
                  <a:pt x="443" y="1332"/>
                  <a:pt x="331" y="1337"/>
                </a:cubicBezTo>
                <a:cubicBezTo>
                  <a:pt x="268" y="1339"/>
                  <a:pt x="206" y="1339"/>
                  <a:pt x="143" y="1339"/>
                </a:cubicBezTo>
                <a:cubicBezTo>
                  <a:pt x="95" y="1339"/>
                  <a:pt x="48" y="1339"/>
                  <a:pt x="0" y="1338"/>
                </a:cubicBezTo>
                <a:cubicBezTo>
                  <a:pt x="0" y="1441"/>
                  <a:pt x="0" y="1441"/>
                  <a:pt x="0" y="1441"/>
                </a:cubicBezTo>
                <a:cubicBezTo>
                  <a:pt x="48" y="1442"/>
                  <a:pt x="96" y="1442"/>
                  <a:pt x="143" y="1442"/>
                </a:cubicBezTo>
                <a:cubicBezTo>
                  <a:pt x="207" y="1442"/>
                  <a:pt x="271" y="1442"/>
                  <a:pt x="335" y="1440"/>
                </a:cubicBezTo>
                <a:cubicBezTo>
                  <a:pt x="448" y="1436"/>
                  <a:pt x="675" y="1426"/>
                  <a:pt x="788" y="1414"/>
                </a:cubicBezTo>
                <a:cubicBezTo>
                  <a:pt x="998" y="1399"/>
                  <a:pt x="1207" y="1372"/>
                  <a:pt x="1414" y="1333"/>
                </a:cubicBezTo>
                <a:cubicBezTo>
                  <a:pt x="1524" y="1313"/>
                  <a:pt x="1744" y="1268"/>
                  <a:pt x="1853" y="1244"/>
                </a:cubicBezTo>
                <a:cubicBezTo>
                  <a:pt x="2044" y="1201"/>
                  <a:pt x="2232" y="1146"/>
                  <a:pt x="2419" y="1086"/>
                </a:cubicBezTo>
                <a:cubicBezTo>
                  <a:pt x="2841" y="936"/>
                  <a:pt x="2841" y="936"/>
                  <a:pt x="2841" y="936"/>
                </a:cubicBezTo>
                <a:cubicBezTo>
                  <a:pt x="2936" y="899"/>
                  <a:pt x="3030" y="860"/>
                  <a:pt x="3123" y="819"/>
                </a:cubicBezTo>
                <a:cubicBezTo>
                  <a:pt x="3234" y="771"/>
                  <a:pt x="3344" y="721"/>
                  <a:pt x="3451" y="666"/>
                </a:cubicBezTo>
                <a:cubicBezTo>
                  <a:pt x="3551" y="614"/>
                  <a:pt x="3749" y="508"/>
                  <a:pt x="3847" y="454"/>
                </a:cubicBezTo>
                <a:close/>
              </a:path>
            </a:pathLst>
          </a:custGeom>
          <a:solidFill>
            <a:schemeClr val="accent6">
              <a:lumMod val="75000"/>
            </a:schemeClr>
          </a:solidFill>
          <a:ln w="76200">
            <a:solidFill>
              <a:schemeClr val="bg1"/>
            </a:solidFill>
            <a:round/>
            <a:headEnd/>
            <a:tailEnd/>
          </a:ln>
          <a:extLst/>
        </p:spPr>
        <p:txBody>
          <a:bodyPr vert="horz" wrap="square" lIns="91440" tIns="45720" rIns="91440" bIns="45720" numCol="1" anchor="t" anchorCtr="0" compatLnSpc="1">
            <a:prstTxWarp prst="textNoShape">
              <a:avLst/>
            </a:prstTxWarp>
          </a:bodyPr>
          <a:lstStyle/>
          <a:p>
            <a:endParaRPr lang="en-GB" dirty="0"/>
          </a:p>
        </p:txBody>
      </p:sp>
      <p:sp>
        <p:nvSpPr>
          <p:cNvPr id="39" name="Rectangle 38">
            <a:extLst>
              <a:ext uri="{FF2B5EF4-FFF2-40B4-BE49-F238E27FC236}">
                <a16:creationId xmlns:a16="http://schemas.microsoft.com/office/drawing/2014/main" id="{7937AFBB-508A-47E0-987D-DA17E3A59463}"/>
              </a:ext>
            </a:extLst>
          </p:cNvPr>
          <p:cNvSpPr/>
          <p:nvPr/>
        </p:nvSpPr>
        <p:spPr>
          <a:xfrm>
            <a:off x="602275" y="4038600"/>
            <a:ext cx="457490" cy="1867426"/>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endParaRPr lang="en-GB" sz="1000" kern="0" dirty="0">
              <a:solidFill>
                <a:schemeClr val="tx1"/>
              </a:solidFill>
            </a:endParaRPr>
          </a:p>
        </p:txBody>
      </p:sp>
      <p:sp>
        <p:nvSpPr>
          <p:cNvPr id="40" name="Rectangle 39">
            <a:extLst>
              <a:ext uri="{FF2B5EF4-FFF2-40B4-BE49-F238E27FC236}">
                <a16:creationId xmlns:a16="http://schemas.microsoft.com/office/drawing/2014/main" id="{9611E0EB-792B-44A4-85CB-E191053B0E59}"/>
              </a:ext>
            </a:extLst>
          </p:cNvPr>
          <p:cNvSpPr/>
          <p:nvPr/>
        </p:nvSpPr>
        <p:spPr>
          <a:xfrm>
            <a:off x="651228" y="4724400"/>
            <a:ext cx="415862" cy="171644"/>
          </a:xfrm>
          <a:prstGeom prst="rect">
            <a:avLst/>
          </a:prstGeom>
          <a:noFill/>
          <a:ln w="19050">
            <a:solidFill>
              <a:schemeClr val="accent6">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endParaRPr lang="en-GB" sz="1000" kern="0" dirty="0">
              <a:solidFill>
                <a:schemeClr val="tx1"/>
              </a:solidFill>
            </a:endParaRPr>
          </a:p>
        </p:txBody>
      </p:sp>
      <p:sp>
        <p:nvSpPr>
          <p:cNvPr id="333" name="Oval 332">
            <a:extLst>
              <a:ext uri="{FF2B5EF4-FFF2-40B4-BE49-F238E27FC236}">
                <a16:creationId xmlns:a16="http://schemas.microsoft.com/office/drawing/2014/main" id="{9E63025E-1AAF-4564-A013-7781253E684A}"/>
              </a:ext>
            </a:extLst>
          </p:cNvPr>
          <p:cNvSpPr/>
          <p:nvPr/>
        </p:nvSpPr>
        <p:spPr>
          <a:xfrm>
            <a:off x="407498" y="4584437"/>
            <a:ext cx="421884" cy="421884"/>
          </a:xfrm>
          <a:prstGeom prst="ellipse">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73152" rIns="0" bIns="73152" rtlCol="0" anchor="ctr"/>
          <a:lstStyle/>
          <a:p>
            <a:pPr algn="ctr"/>
            <a:r>
              <a:rPr lang="en-GB" sz="1000" kern="0" dirty="0">
                <a:solidFill>
                  <a:schemeClr val="bg1"/>
                </a:solidFill>
              </a:rPr>
              <a:t>1983</a:t>
            </a:r>
          </a:p>
        </p:txBody>
      </p:sp>
      <p:cxnSp>
        <p:nvCxnSpPr>
          <p:cNvPr id="335" name="Straight Connector 334">
            <a:extLst>
              <a:ext uri="{FF2B5EF4-FFF2-40B4-BE49-F238E27FC236}">
                <a16:creationId xmlns:a16="http://schemas.microsoft.com/office/drawing/2014/main" id="{7B1FB00E-7FB8-4417-A1E1-827E65718EFF}"/>
              </a:ext>
            </a:extLst>
          </p:cNvPr>
          <p:cNvCxnSpPr>
            <a:cxnSpLocks/>
            <a:endCxn id="333" idx="4"/>
          </p:cNvCxnSpPr>
          <p:nvPr/>
        </p:nvCxnSpPr>
        <p:spPr>
          <a:xfrm flipV="1">
            <a:off x="618440" y="5006321"/>
            <a:ext cx="0" cy="1297830"/>
          </a:xfrm>
          <a:prstGeom prst="line">
            <a:avLst/>
          </a:prstGeom>
          <a:ln w="28575">
            <a:solidFill>
              <a:schemeClr val="accent3"/>
            </a:solidFill>
            <a:prstDash val="sysDot"/>
            <a:headEnd type="oval"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A8CB66AD-6894-4DE4-B0AD-4C297224A096}"/>
              </a:ext>
            </a:extLst>
          </p:cNvPr>
          <p:cNvGrpSpPr/>
          <p:nvPr/>
        </p:nvGrpSpPr>
        <p:grpSpPr>
          <a:xfrm>
            <a:off x="720040" y="5242287"/>
            <a:ext cx="1318260" cy="1061864"/>
            <a:chOff x="567640" y="5242287"/>
            <a:chExt cx="1318260" cy="1061864"/>
          </a:xfrm>
        </p:grpSpPr>
        <p:sp>
          <p:nvSpPr>
            <p:cNvPr id="337" name="TextBox 336">
              <a:extLst>
                <a:ext uri="{FF2B5EF4-FFF2-40B4-BE49-F238E27FC236}">
                  <a16:creationId xmlns:a16="http://schemas.microsoft.com/office/drawing/2014/main" id="{E7A1C3A5-00EF-48AC-BA22-97409DC1136A}"/>
                </a:ext>
              </a:extLst>
            </p:cNvPr>
            <p:cNvSpPr txBox="1"/>
            <p:nvPr/>
          </p:nvSpPr>
          <p:spPr>
            <a:xfrm>
              <a:off x="567640" y="5242287"/>
              <a:ext cx="1318260" cy="553998"/>
            </a:xfrm>
            <a:prstGeom prst="rect">
              <a:avLst/>
            </a:prstGeom>
            <a:noFill/>
          </p:spPr>
          <p:txBody>
            <a:bodyPr wrap="square" lIns="0" tIns="0" rIns="0" bIns="0" rtlCol="0">
              <a:spAutoFit/>
            </a:bodyPr>
            <a:lstStyle/>
            <a:p>
              <a:r>
                <a:rPr lang="en-GB" sz="1200" b="1" kern="0" dirty="0">
                  <a:solidFill>
                    <a:srgbClr val="002060"/>
                  </a:solidFill>
                </a:rPr>
                <a:t>Foundation of Kuwait Stock Exchange (KSE)</a:t>
              </a:r>
            </a:p>
          </p:txBody>
        </p:sp>
        <p:sp>
          <p:nvSpPr>
            <p:cNvPr id="338" name="TextBox 337">
              <a:extLst>
                <a:ext uri="{FF2B5EF4-FFF2-40B4-BE49-F238E27FC236}">
                  <a16:creationId xmlns:a16="http://schemas.microsoft.com/office/drawing/2014/main" id="{47C826B2-72E5-4C3E-90A8-90E2B263F53E}"/>
                </a:ext>
              </a:extLst>
            </p:cNvPr>
            <p:cNvSpPr txBox="1"/>
            <p:nvPr/>
          </p:nvSpPr>
          <p:spPr>
            <a:xfrm>
              <a:off x="567640" y="5842486"/>
              <a:ext cx="1318260" cy="461665"/>
            </a:xfrm>
            <a:prstGeom prst="rect">
              <a:avLst/>
            </a:prstGeom>
            <a:noFill/>
          </p:spPr>
          <p:txBody>
            <a:bodyPr wrap="square" lIns="0" tIns="0" rIns="0" bIns="0" rtlCol="0">
              <a:spAutoFit/>
            </a:bodyPr>
            <a:lstStyle/>
            <a:p>
              <a:pPr>
                <a:spcBef>
                  <a:spcPts val="600"/>
                </a:spcBef>
                <a:buSzPct val="100000"/>
              </a:pPr>
              <a:r>
                <a:rPr lang="en-GB" sz="1000" kern="0" dirty="0"/>
                <a:t>Founded in 1983, the oldest stock exchange in the region</a:t>
              </a:r>
            </a:p>
          </p:txBody>
        </p:sp>
      </p:grpSp>
      <p:sp>
        <p:nvSpPr>
          <p:cNvPr id="341" name="Oval 340">
            <a:extLst>
              <a:ext uri="{FF2B5EF4-FFF2-40B4-BE49-F238E27FC236}">
                <a16:creationId xmlns:a16="http://schemas.microsoft.com/office/drawing/2014/main" id="{86A45DF2-FC41-4A7A-9A5F-D80FFCABEB63}"/>
              </a:ext>
            </a:extLst>
          </p:cNvPr>
          <p:cNvSpPr/>
          <p:nvPr/>
        </p:nvSpPr>
        <p:spPr>
          <a:xfrm>
            <a:off x="1817642" y="4572981"/>
            <a:ext cx="421884" cy="421884"/>
          </a:xfrm>
          <a:prstGeom prst="ellipse">
            <a:avLst/>
          </a:prstGeom>
          <a:solidFill>
            <a:schemeClr val="bg1">
              <a:lumMod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73152" rIns="0" bIns="73152" rtlCol="0" anchor="ctr"/>
          <a:lstStyle/>
          <a:p>
            <a:pPr algn="ctr"/>
            <a:r>
              <a:rPr lang="en-GB" sz="1000" kern="0" dirty="0">
                <a:solidFill>
                  <a:schemeClr val="bg1"/>
                </a:solidFill>
              </a:rPr>
              <a:t>2010</a:t>
            </a:r>
          </a:p>
        </p:txBody>
      </p:sp>
      <p:cxnSp>
        <p:nvCxnSpPr>
          <p:cNvPr id="342" name="Straight Connector 341">
            <a:extLst>
              <a:ext uri="{FF2B5EF4-FFF2-40B4-BE49-F238E27FC236}">
                <a16:creationId xmlns:a16="http://schemas.microsoft.com/office/drawing/2014/main" id="{6BED5D2F-0133-4640-80B1-26D3AE8891BD}"/>
              </a:ext>
            </a:extLst>
          </p:cNvPr>
          <p:cNvCxnSpPr>
            <a:cxnSpLocks/>
            <a:endCxn id="341" idx="0"/>
          </p:cNvCxnSpPr>
          <p:nvPr/>
        </p:nvCxnSpPr>
        <p:spPr>
          <a:xfrm>
            <a:off x="2028584" y="2983693"/>
            <a:ext cx="0" cy="1589288"/>
          </a:xfrm>
          <a:prstGeom prst="line">
            <a:avLst/>
          </a:prstGeom>
          <a:ln w="28575">
            <a:solidFill>
              <a:schemeClr val="bg1">
                <a:lumMod val="50000"/>
              </a:schemeClr>
            </a:solidFill>
            <a:prstDash val="sysDot"/>
            <a:headEnd type="oval"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344" name="Group 343">
            <a:extLst>
              <a:ext uri="{FF2B5EF4-FFF2-40B4-BE49-F238E27FC236}">
                <a16:creationId xmlns:a16="http://schemas.microsoft.com/office/drawing/2014/main" id="{F22CE02F-BA51-44A7-965D-D312395779ED}"/>
              </a:ext>
            </a:extLst>
          </p:cNvPr>
          <p:cNvGrpSpPr/>
          <p:nvPr/>
        </p:nvGrpSpPr>
        <p:grpSpPr>
          <a:xfrm>
            <a:off x="611459" y="2948640"/>
            <a:ext cx="1318260" cy="1501552"/>
            <a:chOff x="5739517" y="4358807"/>
            <a:chExt cx="1318260" cy="1501552"/>
          </a:xfrm>
        </p:grpSpPr>
        <p:sp>
          <p:nvSpPr>
            <p:cNvPr id="345" name="TextBox 344">
              <a:extLst>
                <a:ext uri="{FF2B5EF4-FFF2-40B4-BE49-F238E27FC236}">
                  <a16:creationId xmlns:a16="http://schemas.microsoft.com/office/drawing/2014/main" id="{BB172687-6E7A-4D5C-87AF-3D0A3612D2AC}"/>
                </a:ext>
              </a:extLst>
            </p:cNvPr>
            <p:cNvSpPr txBox="1"/>
            <p:nvPr/>
          </p:nvSpPr>
          <p:spPr>
            <a:xfrm>
              <a:off x="5739517" y="4358807"/>
              <a:ext cx="1318260" cy="369332"/>
            </a:xfrm>
            <a:prstGeom prst="rect">
              <a:avLst/>
            </a:prstGeom>
            <a:noFill/>
          </p:spPr>
          <p:txBody>
            <a:bodyPr wrap="square" lIns="0" tIns="0" rIns="0" bIns="0" rtlCol="0">
              <a:spAutoFit/>
            </a:bodyPr>
            <a:lstStyle/>
            <a:p>
              <a:r>
                <a:rPr lang="en-GB" sz="1200" b="1" kern="0" dirty="0">
                  <a:solidFill>
                    <a:srgbClr val="002060"/>
                  </a:solidFill>
                </a:rPr>
                <a:t>Establishment of CMA</a:t>
              </a:r>
            </a:p>
          </p:txBody>
        </p:sp>
        <p:sp>
          <p:nvSpPr>
            <p:cNvPr id="346" name="TextBox 345">
              <a:extLst>
                <a:ext uri="{FF2B5EF4-FFF2-40B4-BE49-F238E27FC236}">
                  <a16:creationId xmlns:a16="http://schemas.microsoft.com/office/drawing/2014/main" id="{16289D25-DD9D-47D6-B02B-5296AA38342F}"/>
                </a:ext>
              </a:extLst>
            </p:cNvPr>
            <p:cNvSpPr txBox="1"/>
            <p:nvPr/>
          </p:nvSpPr>
          <p:spPr>
            <a:xfrm>
              <a:off x="5739517" y="4757493"/>
              <a:ext cx="1318260" cy="1102866"/>
            </a:xfrm>
            <a:prstGeom prst="rect">
              <a:avLst/>
            </a:prstGeom>
            <a:noFill/>
          </p:spPr>
          <p:txBody>
            <a:bodyPr wrap="square" lIns="0" tIns="0" rIns="0" bIns="0" rtlCol="0">
              <a:spAutoFit/>
            </a:bodyPr>
            <a:lstStyle/>
            <a:p>
              <a:pPr>
                <a:spcBef>
                  <a:spcPts val="200"/>
                </a:spcBef>
                <a:buSzPct val="100000"/>
              </a:pPr>
              <a:r>
                <a:rPr lang="en-GB" sz="1000" kern="0" dirty="0"/>
                <a:t>Kuwait established the Capital Market Authority (CMA)</a:t>
              </a:r>
            </a:p>
            <a:p>
              <a:pPr>
                <a:spcBef>
                  <a:spcPts val="200"/>
                </a:spcBef>
                <a:buSzPct val="100000"/>
              </a:pPr>
              <a:r>
                <a:rPr lang="en-GB" sz="1000" kern="0" dirty="0"/>
                <a:t>The goal was to create a world-class regulatory authority for the local capital market</a:t>
              </a:r>
            </a:p>
          </p:txBody>
        </p:sp>
      </p:grpSp>
      <p:sp>
        <p:nvSpPr>
          <p:cNvPr id="349" name="Oval 348">
            <a:extLst>
              <a:ext uri="{FF2B5EF4-FFF2-40B4-BE49-F238E27FC236}">
                <a16:creationId xmlns:a16="http://schemas.microsoft.com/office/drawing/2014/main" id="{8B3D5779-B14A-4938-B9D0-E9010333CC99}"/>
              </a:ext>
            </a:extLst>
          </p:cNvPr>
          <p:cNvSpPr/>
          <p:nvPr/>
        </p:nvSpPr>
        <p:spPr>
          <a:xfrm>
            <a:off x="3129372" y="4357255"/>
            <a:ext cx="421884" cy="421884"/>
          </a:xfrm>
          <a:prstGeom prst="ellipse">
            <a:avLst/>
          </a:prstGeom>
          <a:solidFill>
            <a:schemeClr val="bg1">
              <a:lumMod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73152" rIns="0" bIns="73152" rtlCol="0" anchor="ctr"/>
          <a:lstStyle/>
          <a:p>
            <a:pPr algn="ctr"/>
            <a:r>
              <a:rPr lang="en-GB" sz="1000" kern="0" dirty="0">
                <a:solidFill>
                  <a:schemeClr val="bg1"/>
                </a:solidFill>
              </a:rPr>
              <a:t>Jun 2014</a:t>
            </a:r>
          </a:p>
        </p:txBody>
      </p:sp>
      <p:cxnSp>
        <p:nvCxnSpPr>
          <p:cNvPr id="351" name="Straight Connector 350">
            <a:extLst>
              <a:ext uri="{FF2B5EF4-FFF2-40B4-BE49-F238E27FC236}">
                <a16:creationId xmlns:a16="http://schemas.microsoft.com/office/drawing/2014/main" id="{5B122CF5-4496-4DA8-A17E-34D9D516E1B0}"/>
              </a:ext>
            </a:extLst>
          </p:cNvPr>
          <p:cNvCxnSpPr>
            <a:cxnSpLocks/>
            <a:endCxn id="349" idx="4"/>
          </p:cNvCxnSpPr>
          <p:nvPr/>
        </p:nvCxnSpPr>
        <p:spPr>
          <a:xfrm flipV="1">
            <a:off x="3340314" y="4779139"/>
            <a:ext cx="0" cy="1525012"/>
          </a:xfrm>
          <a:prstGeom prst="line">
            <a:avLst/>
          </a:prstGeom>
          <a:ln w="28575">
            <a:solidFill>
              <a:schemeClr val="bg1">
                <a:lumMod val="50000"/>
              </a:schemeClr>
            </a:solidFill>
            <a:prstDash val="sysDot"/>
            <a:headEnd type="oval"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FA7A9250-5ED8-4B2D-85BE-F15A21FBDEE3}"/>
              </a:ext>
            </a:extLst>
          </p:cNvPr>
          <p:cNvGrpSpPr/>
          <p:nvPr/>
        </p:nvGrpSpPr>
        <p:grpSpPr>
          <a:xfrm>
            <a:off x="1943102" y="5107089"/>
            <a:ext cx="1318260" cy="1197063"/>
            <a:chOff x="1790702" y="5107088"/>
            <a:chExt cx="1318260" cy="1197063"/>
          </a:xfrm>
        </p:grpSpPr>
        <p:sp>
          <p:nvSpPr>
            <p:cNvPr id="353" name="TextBox 352">
              <a:extLst>
                <a:ext uri="{FF2B5EF4-FFF2-40B4-BE49-F238E27FC236}">
                  <a16:creationId xmlns:a16="http://schemas.microsoft.com/office/drawing/2014/main" id="{5696E4D9-32FC-4739-85C4-DC7F2E29E718}"/>
                </a:ext>
              </a:extLst>
            </p:cNvPr>
            <p:cNvSpPr txBox="1"/>
            <p:nvPr/>
          </p:nvSpPr>
          <p:spPr>
            <a:xfrm>
              <a:off x="1790702" y="5107088"/>
              <a:ext cx="1318260" cy="369332"/>
            </a:xfrm>
            <a:prstGeom prst="rect">
              <a:avLst/>
            </a:prstGeom>
            <a:noFill/>
          </p:spPr>
          <p:txBody>
            <a:bodyPr wrap="square" lIns="0" tIns="0" rIns="0" bIns="0" rtlCol="0">
              <a:spAutoFit/>
            </a:bodyPr>
            <a:lstStyle/>
            <a:p>
              <a:pPr algn="r"/>
              <a:r>
                <a:rPr lang="en-GB" sz="1200" b="1" kern="0" dirty="0">
                  <a:solidFill>
                    <a:srgbClr val="002060"/>
                  </a:solidFill>
                </a:rPr>
                <a:t>Incorporation of Boursa Kuwait</a:t>
              </a:r>
            </a:p>
          </p:txBody>
        </p:sp>
        <p:sp>
          <p:nvSpPr>
            <p:cNvPr id="354" name="TextBox 353">
              <a:extLst>
                <a:ext uri="{FF2B5EF4-FFF2-40B4-BE49-F238E27FC236}">
                  <a16:creationId xmlns:a16="http://schemas.microsoft.com/office/drawing/2014/main" id="{AD98806F-CBA9-4FA1-85C5-36D5DE5EBFFF}"/>
                </a:ext>
              </a:extLst>
            </p:cNvPr>
            <p:cNvSpPr txBox="1"/>
            <p:nvPr/>
          </p:nvSpPr>
          <p:spPr>
            <a:xfrm>
              <a:off x="1790702" y="5534710"/>
              <a:ext cx="1318260" cy="769441"/>
            </a:xfrm>
            <a:prstGeom prst="rect">
              <a:avLst/>
            </a:prstGeom>
            <a:noFill/>
          </p:spPr>
          <p:txBody>
            <a:bodyPr wrap="square" lIns="0" tIns="0" rIns="0" bIns="0" rtlCol="0">
              <a:spAutoFit/>
            </a:bodyPr>
            <a:lstStyle/>
            <a:p>
              <a:pPr algn="r">
                <a:spcBef>
                  <a:spcPts val="600"/>
                </a:spcBef>
                <a:buSzPct val="100000"/>
              </a:pPr>
              <a:r>
                <a:rPr lang="en-GB" sz="1000" kern="0" dirty="0"/>
                <a:t>CMA established Boursa Kuwait to replace KSE and upgrade the existing market infrastructure</a:t>
              </a:r>
            </a:p>
          </p:txBody>
        </p:sp>
      </p:grpSp>
      <p:sp>
        <p:nvSpPr>
          <p:cNvPr id="357" name="Oval 356">
            <a:extLst>
              <a:ext uri="{FF2B5EF4-FFF2-40B4-BE49-F238E27FC236}">
                <a16:creationId xmlns:a16="http://schemas.microsoft.com/office/drawing/2014/main" id="{586FF379-D139-49E0-855C-AD4AF8CBCF02}"/>
              </a:ext>
            </a:extLst>
          </p:cNvPr>
          <p:cNvSpPr/>
          <p:nvPr/>
        </p:nvSpPr>
        <p:spPr>
          <a:xfrm>
            <a:off x="3769116" y="4182794"/>
            <a:ext cx="421884" cy="421884"/>
          </a:xfrm>
          <a:prstGeom prst="ellipse">
            <a:avLst/>
          </a:prstGeom>
          <a:solidFill>
            <a:schemeClr val="bg1">
              <a:lumMod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73152" rIns="0" bIns="73152" rtlCol="0" anchor="ctr"/>
          <a:lstStyle/>
          <a:p>
            <a:pPr algn="ctr"/>
            <a:r>
              <a:rPr lang="en-GB" sz="1000" kern="0" dirty="0">
                <a:solidFill>
                  <a:schemeClr val="bg1"/>
                </a:solidFill>
              </a:rPr>
              <a:t>2015</a:t>
            </a:r>
          </a:p>
        </p:txBody>
      </p:sp>
      <p:cxnSp>
        <p:nvCxnSpPr>
          <p:cNvPr id="358" name="Straight Connector 357">
            <a:extLst>
              <a:ext uri="{FF2B5EF4-FFF2-40B4-BE49-F238E27FC236}">
                <a16:creationId xmlns:a16="http://schemas.microsoft.com/office/drawing/2014/main" id="{300ACBC2-DF40-4431-935B-C9E0EE0875AB}"/>
              </a:ext>
            </a:extLst>
          </p:cNvPr>
          <p:cNvCxnSpPr>
            <a:cxnSpLocks/>
            <a:endCxn id="357" idx="0"/>
          </p:cNvCxnSpPr>
          <p:nvPr/>
        </p:nvCxnSpPr>
        <p:spPr>
          <a:xfrm>
            <a:off x="3980058" y="2895600"/>
            <a:ext cx="0" cy="1287194"/>
          </a:xfrm>
          <a:prstGeom prst="line">
            <a:avLst/>
          </a:prstGeom>
          <a:ln w="28575">
            <a:solidFill>
              <a:schemeClr val="bg1">
                <a:lumMod val="50000"/>
              </a:schemeClr>
            </a:solidFill>
            <a:prstDash val="sysDot"/>
            <a:headEnd type="oval"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360" name="Group 359">
            <a:extLst>
              <a:ext uri="{FF2B5EF4-FFF2-40B4-BE49-F238E27FC236}">
                <a16:creationId xmlns:a16="http://schemas.microsoft.com/office/drawing/2014/main" id="{7FBAB73B-2902-4F7E-A3B7-6BD88C5875EE}"/>
              </a:ext>
            </a:extLst>
          </p:cNvPr>
          <p:cNvGrpSpPr/>
          <p:nvPr/>
        </p:nvGrpSpPr>
        <p:grpSpPr>
          <a:xfrm>
            <a:off x="2570655" y="2895600"/>
            <a:ext cx="1318260" cy="1322016"/>
            <a:chOff x="5739517" y="4358807"/>
            <a:chExt cx="1318260" cy="1322016"/>
          </a:xfrm>
        </p:grpSpPr>
        <p:sp>
          <p:nvSpPr>
            <p:cNvPr id="361" name="TextBox 360">
              <a:extLst>
                <a:ext uri="{FF2B5EF4-FFF2-40B4-BE49-F238E27FC236}">
                  <a16:creationId xmlns:a16="http://schemas.microsoft.com/office/drawing/2014/main" id="{ACA02B69-8D83-4673-A94B-8E94A99DCB8F}"/>
                </a:ext>
              </a:extLst>
            </p:cNvPr>
            <p:cNvSpPr txBox="1"/>
            <p:nvPr/>
          </p:nvSpPr>
          <p:spPr>
            <a:xfrm>
              <a:off x="5739517" y="4358807"/>
              <a:ext cx="1318260" cy="369332"/>
            </a:xfrm>
            <a:prstGeom prst="rect">
              <a:avLst/>
            </a:prstGeom>
            <a:noFill/>
          </p:spPr>
          <p:txBody>
            <a:bodyPr wrap="square" lIns="0" tIns="0" rIns="0" bIns="0" rtlCol="0">
              <a:spAutoFit/>
            </a:bodyPr>
            <a:lstStyle/>
            <a:p>
              <a:pPr algn="r"/>
              <a:r>
                <a:rPr lang="en-GB" sz="1200" b="1" kern="0" dirty="0">
                  <a:solidFill>
                    <a:srgbClr val="002060"/>
                  </a:solidFill>
                </a:rPr>
                <a:t>CMA amended Executive Bylaws</a:t>
              </a:r>
            </a:p>
          </p:txBody>
        </p:sp>
        <p:sp>
          <p:nvSpPr>
            <p:cNvPr id="362" name="TextBox 361">
              <a:extLst>
                <a:ext uri="{FF2B5EF4-FFF2-40B4-BE49-F238E27FC236}">
                  <a16:creationId xmlns:a16="http://schemas.microsoft.com/office/drawing/2014/main" id="{9B289157-03A8-4EC4-BBD4-789587168201}"/>
                </a:ext>
              </a:extLst>
            </p:cNvPr>
            <p:cNvSpPr txBox="1"/>
            <p:nvPr/>
          </p:nvSpPr>
          <p:spPr>
            <a:xfrm>
              <a:off x="5739517" y="4757493"/>
              <a:ext cx="1318260" cy="923330"/>
            </a:xfrm>
            <a:prstGeom prst="rect">
              <a:avLst/>
            </a:prstGeom>
            <a:noFill/>
          </p:spPr>
          <p:txBody>
            <a:bodyPr wrap="square" lIns="0" tIns="0" rIns="0" bIns="0" rtlCol="0">
              <a:spAutoFit/>
            </a:bodyPr>
            <a:lstStyle/>
            <a:p>
              <a:pPr algn="r">
                <a:spcBef>
                  <a:spcPts val="200"/>
                </a:spcBef>
                <a:buSzPct val="100000"/>
              </a:pPr>
              <a:r>
                <a:rPr lang="en-GB" sz="1000" kern="0" dirty="0"/>
                <a:t>CMA issued comprehensive, revised executive bylaws which regulate all security activities and its related aspects</a:t>
              </a:r>
            </a:p>
          </p:txBody>
        </p:sp>
      </p:grpSp>
      <p:sp>
        <p:nvSpPr>
          <p:cNvPr id="375" name="Oval 374">
            <a:extLst>
              <a:ext uri="{FF2B5EF4-FFF2-40B4-BE49-F238E27FC236}">
                <a16:creationId xmlns:a16="http://schemas.microsoft.com/office/drawing/2014/main" id="{D8822897-D422-4E86-BC7B-0F0432E5E432}"/>
              </a:ext>
            </a:extLst>
          </p:cNvPr>
          <p:cNvSpPr/>
          <p:nvPr/>
        </p:nvSpPr>
        <p:spPr>
          <a:xfrm>
            <a:off x="4454916" y="3986361"/>
            <a:ext cx="421884" cy="421884"/>
          </a:xfrm>
          <a:prstGeom prst="ellipse">
            <a:avLst/>
          </a:prstGeom>
          <a:solidFill>
            <a:schemeClr val="bg1">
              <a:lumMod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73152" rIns="0" bIns="73152" rtlCol="0" anchor="ctr"/>
          <a:lstStyle/>
          <a:p>
            <a:pPr algn="ctr"/>
            <a:r>
              <a:rPr lang="en-GB" sz="1000" kern="0" dirty="0">
                <a:solidFill>
                  <a:schemeClr val="bg1"/>
                </a:solidFill>
              </a:rPr>
              <a:t>Oct 2016</a:t>
            </a:r>
          </a:p>
        </p:txBody>
      </p:sp>
      <p:cxnSp>
        <p:nvCxnSpPr>
          <p:cNvPr id="376" name="Straight Connector 375">
            <a:extLst>
              <a:ext uri="{FF2B5EF4-FFF2-40B4-BE49-F238E27FC236}">
                <a16:creationId xmlns:a16="http://schemas.microsoft.com/office/drawing/2014/main" id="{E0AD74C3-0961-480C-8E71-455E8F192438}"/>
              </a:ext>
            </a:extLst>
          </p:cNvPr>
          <p:cNvCxnSpPr>
            <a:cxnSpLocks/>
          </p:cNvCxnSpPr>
          <p:nvPr/>
        </p:nvCxnSpPr>
        <p:spPr>
          <a:xfrm>
            <a:off x="4665858" y="1535653"/>
            <a:ext cx="0" cy="2476102"/>
          </a:xfrm>
          <a:prstGeom prst="line">
            <a:avLst/>
          </a:prstGeom>
          <a:ln w="28575">
            <a:solidFill>
              <a:schemeClr val="bg1">
                <a:lumMod val="50000"/>
              </a:schemeClr>
            </a:solidFill>
            <a:prstDash val="sysDot"/>
            <a:headEnd type="oval"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378" name="Group 377">
            <a:extLst>
              <a:ext uri="{FF2B5EF4-FFF2-40B4-BE49-F238E27FC236}">
                <a16:creationId xmlns:a16="http://schemas.microsoft.com/office/drawing/2014/main" id="{7F1041B4-E418-4E05-A59C-7B348F7292C2}"/>
              </a:ext>
            </a:extLst>
          </p:cNvPr>
          <p:cNvGrpSpPr/>
          <p:nvPr/>
        </p:nvGrpSpPr>
        <p:grpSpPr>
          <a:xfrm>
            <a:off x="3244636" y="1484289"/>
            <a:ext cx="1318260" cy="1130619"/>
            <a:chOff x="5739517" y="4358807"/>
            <a:chExt cx="1318260" cy="1130619"/>
          </a:xfrm>
        </p:grpSpPr>
        <p:sp>
          <p:nvSpPr>
            <p:cNvPr id="379" name="TextBox 378">
              <a:extLst>
                <a:ext uri="{FF2B5EF4-FFF2-40B4-BE49-F238E27FC236}">
                  <a16:creationId xmlns:a16="http://schemas.microsoft.com/office/drawing/2014/main" id="{C7D1B959-1ED9-4ACA-B9A9-8DD985B63A8E}"/>
                </a:ext>
              </a:extLst>
            </p:cNvPr>
            <p:cNvSpPr txBox="1"/>
            <p:nvPr/>
          </p:nvSpPr>
          <p:spPr>
            <a:xfrm>
              <a:off x="5739517" y="4358807"/>
              <a:ext cx="1318260" cy="184666"/>
            </a:xfrm>
            <a:prstGeom prst="rect">
              <a:avLst/>
            </a:prstGeom>
            <a:noFill/>
          </p:spPr>
          <p:txBody>
            <a:bodyPr wrap="square" lIns="0" tIns="0" rIns="0" bIns="0" rtlCol="0">
              <a:spAutoFit/>
            </a:bodyPr>
            <a:lstStyle/>
            <a:p>
              <a:pPr algn="r"/>
              <a:r>
                <a:rPr lang="en-GB" sz="1200" b="1" kern="0" dirty="0">
                  <a:solidFill>
                    <a:srgbClr val="002060"/>
                  </a:solidFill>
                </a:rPr>
                <a:t>Exchange license</a:t>
              </a:r>
            </a:p>
          </p:txBody>
        </p:sp>
        <p:sp>
          <p:nvSpPr>
            <p:cNvPr id="380" name="TextBox 379">
              <a:extLst>
                <a:ext uri="{FF2B5EF4-FFF2-40B4-BE49-F238E27FC236}">
                  <a16:creationId xmlns:a16="http://schemas.microsoft.com/office/drawing/2014/main" id="{7054CE26-DE57-4D23-9EF5-839D6F9A1FD2}"/>
                </a:ext>
              </a:extLst>
            </p:cNvPr>
            <p:cNvSpPr txBox="1"/>
            <p:nvPr/>
          </p:nvSpPr>
          <p:spPr>
            <a:xfrm>
              <a:off x="5739517" y="4566096"/>
              <a:ext cx="1318260" cy="923330"/>
            </a:xfrm>
            <a:prstGeom prst="rect">
              <a:avLst/>
            </a:prstGeom>
            <a:noFill/>
          </p:spPr>
          <p:txBody>
            <a:bodyPr wrap="square" lIns="0" tIns="0" rIns="0" bIns="0" rtlCol="0">
              <a:spAutoFit/>
            </a:bodyPr>
            <a:lstStyle/>
            <a:p>
              <a:pPr algn="r"/>
              <a:r>
                <a:rPr lang="en-GB" sz="1000" kern="0" dirty="0"/>
                <a:t>The CMA awarded the exchange license to Boursa Kuwait enabling independent operation of the exchange</a:t>
              </a:r>
            </a:p>
          </p:txBody>
        </p:sp>
      </p:grpSp>
      <p:sp>
        <p:nvSpPr>
          <p:cNvPr id="395" name="Oval 394">
            <a:extLst>
              <a:ext uri="{FF2B5EF4-FFF2-40B4-BE49-F238E27FC236}">
                <a16:creationId xmlns:a16="http://schemas.microsoft.com/office/drawing/2014/main" id="{BB30B83F-3F7C-4610-9803-BD117739C074}"/>
              </a:ext>
            </a:extLst>
          </p:cNvPr>
          <p:cNvSpPr/>
          <p:nvPr/>
        </p:nvSpPr>
        <p:spPr>
          <a:xfrm>
            <a:off x="5411159" y="3595678"/>
            <a:ext cx="421884" cy="421884"/>
          </a:xfrm>
          <a:prstGeom prst="ellipse">
            <a:avLst/>
          </a:prstGeom>
          <a:solidFill>
            <a:schemeClr val="bg1">
              <a:lumMod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73152" rIns="0" bIns="73152" rtlCol="0" anchor="ctr"/>
          <a:lstStyle/>
          <a:p>
            <a:pPr algn="ctr"/>
            <a:r>
              <a:rPr lang="en-GB" sz="1000" kern="0" dirty="0">
                <a:solidFill>
                  <a:schemeClr val="bg1"/>
                </a:solidFill>
              </a:rPr>
              <a:t>May2017</a:t>
            </a:r>
          </a:p>
        </p:txBody>
      </p:sp>
      <p:cxnSp>
        <p:nvCxnSpPr>
          <p:cNvPr id="397" name="Straight Connector 396">
            <a:extLst>
              <a:ext uri="{FF2B5EF4-FFF2-40B4-BE49-F238E27FC236}">
                <a16:creationId xmlns:a16="http://schemas.microsoft.com/office/drawing/2014/main" id="{75127A28-C0BF-43C2-A161-8C54E9FFF3DA}"/>
              </a:ext>
            </a:extLst>
          </p:cNvPr>
          <p:cNvCxnSpPr>
            <a:cxnSpLocks/>
            <a:endCxn id="395" idx="4"/>
          </p:cNvCxnSpPr>
          <p:nvPr/>
        </p:nvCxnSpPr>
        <p:spPr>
          <a:xfrm flipV="1">
            <a:off x="5622101" y="4017562"/>
            <a:ext cx="0" cy="2286590"/>
          </a:xfrm>
          <a:prstGeom prst="line">
            <a:avLst/>
          </a:prstGeom>
          <a:solidFill>
            <a:schemeClr val="accent3"/>
          </a:solidFill>
          <a:ln w="28575">
            <a:solidFill>
              <a:schemeClr val="bg1">
                <a:lumMod val="50000"/>
              </a:schemeClr>
            </a:solidFill>
            <a:prstDash val="sysDot"/>
            <a:headEnd type="oval"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398" name="Group 397">
            <a:extLst>
              <a:ext uri="{FF2B5EF4-FFF2-40B4-BE49-F238E27FC236}">
                <a16:creationId xmlns:a16="http://schemas.microsoft.com/office/drawing/2014/main" id="{D14352B0-1C04-419C-BAEB-473D661AE708}"/>
              </a:ext>
            </a:extLst>
          </p:cNvPr>
          <p:cNvGrpSpPr/>
          <p:nvPr/>
        </p:nvGrpSpPr>
        <p:grpSpPr>
          <a:xfrm>
            <a:off x="5736696" y="4467393"/>
            <a:ext cx="1318260" cy="2016295"/>
            <a:chOff x="5739517" y="4258132"/>
            <a:chExt cx="1318260" cy="2016295"/>
          </a:xfrm>
        </p:grpSpPr>
        <p:sp>
          <p:nvSpPr>
            <p:cNvPr id="399" name="TextBox 398">
              <a:extLst>
                <a:ext uri="{FF2B5EF4-FFF2-40B4-BE49-F238E27FC236}">
                  <a16:creationId xmlns:a16="http://schemas.microsoft.com/office/drawing/2014/main" id="{E113F8B2-6931-46D8-B2D1-06FE538C22B0}"/>
                </a:ext>
              </a:extLst>
            </p:cNvPr>
            <p:cNvSpPr txBox="1"/>
            <p:nvPr/>
          </p:nvSpPr>
          <p:spPr>
            <a:xfrm>
              <a:off x="5739517" y="4258132"/>
              <a:ext cx="1318260" cy="369332"/>
            </a:xfrm>
            <a:prstGeom prst="rect">
              <a:avLst/>
            </a:prstGeom>
            <a:noFill/>
          </p:spPr>
          <p:txBody>
            <a:bodyPr wrap="square" lIns="0" tIns="0" rIns="0" bIns="0" rtlCol="0">
              <a:spAutoFit/>
            </a:bodyPr>
            <a:lstStyle/>
            <a:p>
              <a:r>
                <a:rPr lang="en-GB" sz="1200" b="1" kern="0" dirty="0">
                  <a:solidFill>
                    <a:srgbClr val="002060"/>
                  </a:solidFill>
                </a:rPr>
                <a:t>Market develop-ment 1</a:t>
              </a:r>
            </a:p>
          </p:txBody>
        </p:sp>
        <p:sp>
          <p:nvSpPr>
            <p:cNvPr id="400" name="TextBox 399">
              <a:extLst>
                <a:ext uri="{FF2B5EF4-FFF2-40B4-BE49-F238E27FC236}">
                  <a16:creationId xmlns:a16="http://schemas.microsoft.com/office/drawing/2014/main" id="{34B5868E-A10B-4B7E-B4CD-150C496DB7D1}"/>
                </a:ext>
              </a:extLst>
            </p:cNvPr>
            <p:cNvSpPr txBox="1"/>
            <p:nvPr/>
          </p:nvSpPr>
          <p:spPr>
            <a:xfrm>
              <a:off x="5739517" y="4632952"/>
              <a:ext cx="1318260" cy="1641475"/>
            </a:xfrm>
            <a:prstGeom prst="rect">
              <a:avLst/>
            </a:prstGeom>
            <a:noFill/>
          </p:spPr>
          <p:txBody>
            <a:bodyPr wrap="square" lIns="0" tIns="0" rIns="0" bIns="0" rtlCol="0">
              <a:spAutoFit/>
            </a:bodyPr>
            <a:lstStyle/>
            <a:p>
              <a:r>
                <a:rPr lang="en-GB" sz="1000" kern="0" dirty="0"/>
                <a:t>Go-live of first phase of market development efforts: </a:t>
              </a:r>
            </a:p>
            <a:p>
              <a:pPr marL="108000" indent="-108000">
                <a:spcBef>
                  <a:spcPts val="200"/>
                </a:spcBef>
                <a:buSzPct val="100000"/>
                <a:buFont typeface="Arial" panose="020B0604020202020204" pitchFamily="34" charset="0"/>
                <a:buChar char="•"/>
              </a:pPr>
              <a:r>
                <a:rPr lang="en-GB" sz="1000" kern="0" dirty="0"/>
                <a:t>T+3 settlement cycle</a:t>
              </a:r>
            </a:p>
            <a:p>
              <a:pPr marL="108000" indent="-108000">
                <a:spcBef>
                  <a:spcPts val="200"/>
                </a:spcBef>
                <a:buSzPct val="100000"/>
                <a:buFont typeface="Arial" panose="020B0604020202020204" pitchFamily="34" charset="0"/>
                <a:buChar char="•"/>
              </a:pPr>
              <a:r>
                <a:rPr lang="en-GB" sz="1000" kern="0" dirty="0"/>
                <a:t>Reduced tick size</a:t>
              </a:r>
            </a:p>
            <a:p>
              <a:pPr marL="108000" indent="-108000">
                <a:spcBef>
                  <a:spcPts val="200"/>
                </a:spcBef>
                <a:buSzPct val="100000"/>
                <a:buFont typeface="Arial" panose="020B0604020202020204" pitchFamily="34" charset="0"/>
                <a:buChar char="•"/>
              </a:pPr>
              <a:r>
                <a:rPr lang="en-GB" sz="1000" kern="0" dirty="0"/>
                <a:t>New auction mechanism</a:t>
              </a:r>
            </a:p>
            <a:p>
              <a:pPr marL="108000" indent="-108000">
                <a:spcBef>
                  <a:spcPts val="200"/>
                </a:spcBef>
                <a:buSzPct val="100000"/>
                <a:buFont typeface="Arial" panose="020B0604020202020204" pitchFamily="34" charset="0"/>
                <a:buChar char="•"/>
              </a:pPr>
              <a:r>
                <a:rPr lang="en-GB" sz="1000" kern="0" dirty="0"/>
                <a:t>International-style corporate actions timetable  </a:t>
              </a:r>
            </a:p>
          </p:txBody>
        </p:sp>
      </p:grpSp>
      <p:grpSp>
        <p:nvGrpSpPr>
          <p:cNvPr id="402" name="Group 401">
            <a:extLst>
              <a:ext uri="{FF2B5EF4-FFF2-40B4-BE49-F238E27FC236}">
                <a16:creationId xmlns:a16="http://schemas.microsoft.com/office/drawing/2014/main" id="{FA62B1F4-5553-4421-84AF-CBB482FE2850}"/>
              </a:ext>
            </a:extLst>
          </p:cNvPr>
          <p:cNvGrpSpPr/>
          <p:nvPr/>
        </p:nvGrpSpPr>
        <p:grpSpPr>
          <a:xfrm>
            <a:off x="5736696" y="3946627"/>
            <a:ext cx="1318260" cy="522366"/>
            <a:chOff x="5739517" y="4311182"/>
            <a:chExt cx="1318260" cy="522366"/>
          </a:xfrm>
        </p:grpSpPr>
        <p:sp>
          <p:nvSpPr>
            <p:cNvPr id="403" name="TextBox 402">
              <a:extLst>
                <a:ext uri="{FF2B5EF4-FFF2-40B4-BE49-F238E27FC236}">
                  <a16:creationId xmlns:a16="http://schemas.microsoft.com/office/drawing/2014/main" id="{9E5DEE32-6024-4759-A53F-884E626A804D}"/>
                </a:ext>
              </a:extLst>
            </p:cNvPr>
            <p:cNvSpPr txBox="1"/>
            <p:nvPr/>
          </p:nvSpPr>
          <p:spPr>
            <a:xfrm>
              <a:off x="5739517" y="4311182"/>
              <a:ext cx="1318260" cy="184666"/>
            </a:xfrm>
            <a:prstGeom prst="rect">
              <a:avLst/>
            </a:prstGeom>
            <a:noFill/>
          </p:spPr>
          <p:txBody>
            <a:bodyPr wrap="square" lIns="0" tIns="0" rIns="0" bIns="0" rtlCol="0">
              <a:spAutoFit/>
            </a:bodyPr>
            <a:lstStyle/>
            <a:p>
              <a:r>
                <a:rPr lang="en-GB" sz="1200" b="1" kern="0" dirty="0">
                  <a:solidFill>
                    <a:srgbClr val="002060"/>
                  </a:solidFill>
                </a:rPr>
                <a:t>IOSCO member</a:t>
              </a:r>
            </a:p>
          </p:txBody>
        </p:sp>
        <p:sp>
          <p:nvSpPr>
            <p:cNvPr id="404" name="TextBox 403">
              <a:extLst>
                <a:ext uri="{FF2B5EF4-FFF2-40B4-BE49-F238E27FC236}">
                  <a16:creationId xmlns:a16="http://schemas.microsoft.com/office/drawing/2014/main" id="{3D567C3F-FAA0-48CE-B717-02A1CFA3E18A}"/>
                </a:ext>
              </a:extLst>
            </p:cNvPr>
            <p:cNvSpPr txBox="1"/>
            <p:nvPr/>
          </p:nvSpPr>
          <p:spPr>
            <a:xfrm>
              <a:off x="5739517" y="4525771"/>
              <a:ext cx="1318260" cy="307777"/>
            </a:xfrm>
            <a:prstGeom prst="rect">
              <a:avLst/>
            </a:prstGeom>
            <a:noFill/>
          </p:spPr>
          <p:txBody>
            <a:bodyPr wrap="square" lIns="0" tIns="0" rIns="0" bIns="0" rtlCol="0">
              <a:spAutoFit/>
            </a:bodyPr>
            <a:lstStyle/>
            <a:p>
              <a:pPr>
                <a:spcBef>
                  <a:spcPts val="200"/>
                </a:spcBef>
                <a:buSzPct val="100000"/>
              </a:pPr>
              <a:r>
                <a:rPr lang="en-GB" sz="1000" kern="0" dirty="0"/>
                <a:t>CMA announced its IOSCO membership</a:t>
              </a:r>
            </a:p>
          </p:txBody>
        </p:sp>
      </p:grpSp>
      <p:sp>
        <p:nvSpPr>
          <p:cNvPr id="407" name="Oval 406">
            <a:extLst>
              <a:ext uri="{FF2B5EF4-FFF2-40B4-BE49-F238E27FC236}">
                <a16:creationId xmlns:a16="http://schemas.microsoft.com/office/drawing/2014/main" id="{E8578A20-6A7C-45E9-9484-92CE80DD8CFA}"/>
              </a:ext>
            </a:extLst>
          </p:cNvPr>
          <p:cNvSpPr/>
          <p:nvPr/>
        </p:nvSpPr>
        <p:spPr>
          <a:xfrm>
            <a:off x="5838152" y="3394128"/>
            <a:ext cx="421884" cy="437086"/>
          </a:xfrm>
          <a:prstGeom prst="ellipse">
            <a:avLst/>
          </a:prstGeom>
          <a:solidFill>
            <a:schemeClr val="bg1">
              <a:lumMod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73152" rIns="0" bIns="73152" rtlCol="0" anchor="ctr"/>
          <a:lstStyle/>
          <a:p>
            <a:pPr algn="ctr"/>
            <a:r>
              <a:rPr lang="en-GB" sz="1000" kern="0" dirty="0">
                <a:solidFill>
                  <a:schemeClr val="bg1"/>
                </a:solidFill>
              </a:rPr>
              <a:t>Sep 2017</a:t>
            </a:r>
          </a:p>
        </p:txBody>
      </p:sp>
      <p:cxnSp>
        <p:nvCxnSpPr>
          <p:cNvPr id="408" name="Straight Connector 407">
            <a:extLst>
              <a:ext uri="{FF2B5EF4-FFF2-40B4-BE49-F238E27FC236}">
                <a16:creationId xmlns:a16="http://schemas.microsoft.com/office/drawing/2014/main" id="{9BB65F75-2CBA-4CD2-B615-4AA15A068A30}"/>
              </a:ext>
            </a:extLst>
          </p:cNvPr>
          <p:cNvCxnSpPr>
            <a:cxnSpLocks/>
          </p:cNvCxnSpPr>
          <p:nvPr/>
        </p:nvCxnSpPr>
        <p:spPr>
          <a:xfrm>
            <a:off x="6049094" y="1544627"/>
            <a:ext cx="0" cy="1865923"/>
          </a:xfrm>
          <a:prstGeom prst="line">
            <a:avLst/>
          </a:prstGeom>
          <a:ln w="28575">
            <a:solidFill>
              <a:schemeClr val="bg1">
                <a:lumMod val="50000"/>
              </a:schemeClr>
            </a:solidFill>
            <a:prstDash val="sysDot"/>
            <a:headEnd type="oval"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410" name="Group 409">
            <a:extLst>
              <a:ext uri="{FF2B5EF4-FFF2-40B4-BE49-F238E27FC236}">
                <a16:creationId xmlns:a16="http://schemas.microsoft.com/office/drawing/2014/main" id="{A23051D7-BCFB-4CF1-A77F-07333DBBADFD}"/>
              </a:ext>
            </a:extLst>
          </p:cNvPr>
          <p:cNvGrpSpPr/>
          <p:nvPr/>
        </p:nvGrpSpPr>
        <p:grpSpPr>
          <a:xfrm>
            <a:off x="4641401" y="1484288"/>
            <a:ext cx="1318260" cy="1008502"/>
            <a:chOff x="5693217" y="4358807"/>
            <a:chExt cx="1318260" cy="1008502"/>
          </a:xfrm>
        </p:grpSpPr>
        <p:sp>
          <p:nvSpPr>
            <p:cNvPr id="411" name="TextBox 410">
              <a:extLst>
                <a:ext uri="{FF2B5EF4-FFF2-40B4-BE49-F238E27FC236}">
                  <a16:creationId xmlns:a16="http://schemas.microsoft.com/office/drawing/2014/main" id="{1B21B9C6-B5C8-468D-B39F-EAAD147A9A26}"/>
                </a:ext>
              </a:extLst>
            </p:cNvPr>
            <p:cNvSpPr txBox="1"/>
            <p:nvPr/>
          </p:nvSpPr>
          <p:spPr>
            <a:xfrm>
              <a:off x="5693217" y="4358807"/>
              <a:ext cx="1318260" cy="369332"/>
            </a:xfrm>
            <a:prstGeom prst="rect">
              <a:avLst/>
            </a:prstGeom>
            <a:noFill/>
          </p:spPr>
          <p:txBody>
            <a:bodyPr wrap="square" lIns="0" tIns="0" rIns="0" bIns="0" rtlCol="0">
              <a:spAutoFit/>
            </a:bodyPr>
            <a:lstStyle/>
            <a:p>
              <a:pPr algn="r"/>
              <a:r>
                <a:rPr lang="en-GB" sz="1200" b="1" kern="0" dirty="0">
                  <a:solidFill>
                    <a:srgbClr val="002060"/>
                  </a:solidFill>
                </a:rPr>
                <a:t>FTSE Emerging Market </a:t>
              </a:r>
            </a:p>
          </p:txBody>
        </p:sp>
        <p:sp>
          <p:nvSpPr>
            <p:cNvPr id="412" name="TextBox 411">
              <a:extLst>
                <a:ext uri="{FF2B5EF4-FFF2-40B4-BE49-F238E27FC236}">
                  <a16:creationId xmlns:a16="http://schemas.microsoft.com/office/drawing/2014/main" id="{0D5298BD-4C07-4DCA-BA44-7D91FDC6EAA1}"/>
                </a:ext>
              </a:extLst>
            </p:cNvPr>
            <p:cNvSpPr txBox="1"/>
            <p:nvPr/>
          </p:nvSpPr>
          <p:spPr>
            <a:xfrm>
              <a:off x="5693217" y="4751756"/>
              <a:ext cx="1318260" cy="615553"/>
            </a:xfrm>
            <a:prstGeom prst="rect">
              <a:avLst/>
            </a:prstGeom>
            <a:noFill/>
          </p:spPr>
          <p:txBody>
            <a:bodyPr wrap="square" lIns="0" tIns="0" rIns="0" bIns="0" rtlCol="0">
              <a:spAutoFit/>
            </a:bodyPr>
            <a:lstStyle/>
            <a:p>
              <a:pPr algn="r">
                <a:spcBef>
                  <a:spcPts val="200"/>
                </a:spcBef>
                <a:buSzPct val="100000"/>
              </a:pPr>
              <a:r>
                <a:rPr lang="en-GB" sz="1000" kern="0" dirty="0"/>
                <a:t>FTSE announced the upgrade of Kuwait to secondary emerging market status</a:t>
              </a:r>
            </a:p>
          </p:txBody>
        </p:sp>
      </p:grpSp>
      <p:sp>
        <p:nvSpPr>
          <p:cNvPr id="37" name="Freeform 20">
            <a:extLst>
              <a:ext uri="{FF2B5EF4-FFF2-40B4-BE49-F238E27FC236}">
                <a16:creationId xmlns:a16="http://schemas.microsoft.com/office/drawing/2014/main" id="{FD4D1CF7-D883-476F-AA15-6E2A36621EF6}"/>
              </a:ext>
            </a:extLst>
          </p:cNvPr>
          <p:cNvSpPr>
            <a:spLocks/>
          </p:cNvSpPr>
          <p:nvPr/>
        </p:nvSpPr>
        <p:spPr bwMode="auto">
          <a:xfrm>
            <a:off x="8911878" y="1387012"/>
            <a:ext cx="384523" cy="459488"/>
          </a:xfrm>
          <a:custGeom>
            <a:avLst/>
            <a:gdLst>
              <a:gd name="T0" fmla="*/ 0 w 477"/>
              <a:gd name="T1" fmla="*/ 26 h 451"/>
              <a:gd name="T2" fmla="*/ 477 w 477"/>
              <a:gd name="T3" fmla="*/ 0 h 451"/>
              <a:gd name="T4" fmla="*/ 333 w 477"/>
              <a:gd name="T5" fmla="*/ 451 h 451"/>
              <a:gd name="T6" fmla="*/ 0 w 477"/>
              <a:gd name="T7" fmla="*/ 26 h 451"/>
            </a:gdLst>
            <a:ahLst/>
            <a:cxnLst>
              <a:cxn ang="0">
                <a:pos x="T0" y="T1"/>
              </a:cxn>
              <a:cxn ang="0">
                <a:pos x="T2" y="T3"/>
              </a:cxn>
              <a:cxn ang="0">
                <a:pos x="T4" y="T5"/>
              </a:cxn>
              <a:cxn ang="0">
                <a:pos x="T6" y="T7"/>
              </a:cxn>
            </a:cxnLst>
            <a:rect l="0" t="0" r="r" b="b"/>
            <a:pathLst>
              <a:path w="477" h="451">
                <a:moveTo>
                  <a:pt x="0" y="26"/>
                </a:moveTo>
                <a:lnTo>
                  <a:pt x="477" y="0"/>
                </a:lnTo>
                <a:lnTo>
                  <a:pt x="333" y="451"/>
                </a:lnTo>
                <a:lnTo>
                  <a:pt x="0" y="26"/>
                </a:lnTo>
                <a:close/>
              </a:path>
            </a:pathLst>
          </a:custGeom>
          <a:solidFill>
            <a:schemeClr val="accent6">
              <a:lumMod val="75000"/>
            </a:schemeClr>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423" name="Oval 422">
            <a:extLst>
              <a:ext uri="{FF2B5EF4-FFF2-40B4-BE49-F238E27FC236}">
                <a16:creationId xmlns:a16="http://schemas.microsoft.com/office/drawing/2014/main" id="{FC616148-8CAC-4B20-BF36-E2F332D4CB8C}"/>
              </a:ext>
            </a:extLst>
          </p:cNvPr>
          <p:cNvSpPr/>
          <p:nvPr/>
        </p:nvSpPr>
        <p:spPr>
          <a:xfrm>
            <a:off x="7136446" y="2719042"/>
            <a:ext cx="421884" cy="421884"/>
          </a:xfrm>
          <a:prstGeom prst="ellipse">
            <a:avLst/>
          </a:prstGeom>
          <a:solidFill>
            <a:schemeClr val="bg1">
              <a:lumMod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73152" rIns="0" bIns="73152" rtlCol="0" anchor="ctr"/>
          <a:lstStyle/>
          <a:p>
            <a:pPr algn="ctr"/>
            <a:r>
              <a:rPr lang="en-GB" sz="1000" kern="0" dirty="0">
                <a:solidFill>
                  <a:schemeClr val="bg1"/>
                </a:solidFill>
              </a:rPr>
              <a:t>Apr 2018</a:t>
            </a:r>
          </a:p>
        </p:txBody>
      </p:sp>
      <p:cxnSp>
        <p:nvCxnSpPr>
          <p:cNvPr id="425" name="Straight Connector 424">
            <a:extLst>
              <a:ext uri="{FF2B5EF4-FFF2-40B4-BE49-F238E27FC236}">
                <a16:creationId xmlns:a16="http://schemas.microsoft.com/office/drawing/2014/main" id="{15453DE2-192F-4D42-AEF1-6DBDBBF2A955}"/>
              </a:ext>
            </a:extLst>
          </p:cNvPr>
          <p:cNvCxnSpPr>
            <a:cxnSpLocks/>
          </p:cNvCxnSpPr>
          <p:nvPr/>
        </p:nvCxnSpPr>
        <p:spPr>
          <a:xfrm flipH="1">
            <a:off x="7387931" y="1717882"/>
            <a:ext cx="15527" cy="1001160"/>
          </a:xfrm>
          <a:prstGeom prst="line">
            <a:avLst/>
          </a:prstGeom>
          <a:solidFill>
            <a:schemeClr val="accent1"/>
          </a:solidFill>
          <a:ln w="28575">
            <a:solidFill>
              <a:schemeClr val="bg1">
                <a:lumMod val="50000"/>
              </a:schemeClr>
            </a:solidFill>
            <a:prstDash val="sysDot"/>
            <a:headEnd type="oval"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426" name="Group 425">
            <a:extLst>
              <a:ext uri="{FF2B5EF4-FFF2-40B4-BE49-F238E27FC236}">
                <a16:creationId xmlns:a16="http://schemas.microsoft.com/office/drawing/2014/main" id="{B0BE9EA5-2F3A-499C-B774-9CB47844F9AD}"/>
              </a:ext>
            </a:extLst>
          </p:cNvPr>
          <p:cNvGrpSpPr/>
          <p:nvPr/>
        </p:nvGrpSpPr>
        <p:grpSpPr>
          <a:xfrm>
            <a:off x="6269855" y="1242471"/>
            <a:ext cx="1341671" cy="1577307"/>
            <a:chOff x="5739517" y="4358807"/>
            <a:chExt cx="1318260" cy="1813169"/>
          </a:xfrm>
        </p:grpSpPr>
        <p:sp>
          <p:nvSpPr>
            <p:cNvPr id="427" name="TextBox 426">
              <a:extLst>
                <a:ext uri="{FF2B5EF4-FFF2-40B4-BE49-F238E27FC236}">
                  <a16:creationId xmlns:a16="http://schemas.microsoft.com/office/drawing/2014/main" id="{A00FB5BE-9851-4E0F-8642-D135A3A2CAFF}"/>
                </a:ext>
              </a:extLst>
            </p:cNvPr>
            <p:cNvSpPr txBox="1"/>
            <p:nvPr/>
          </p:nvSpPr>
          <p:spPr>
            <a:xfrm>
              <a:off x="5739517" y="4358807"/>
              <a:ext cx="1318260" cy="369332"/>
            </a:xfrm>
            <a:prstGeom prst="rect">
              <a:avLst/>
            </a:prstGeom>
            <a:solidFill>
              <a:schemeClr val="bg1"/>
            </a:solidFill>
          </p:spPr>
          <p:txBody>
            <a:bodyPr wrap="square" lIns="0" tIns="0" rIns="0" bIns="0" rtlCol="0">
              <a:spAutoFit/>
            </a:bodyPr>
            <a:lstStyle/>
            <a:p>
              <a:r>
                <a:rPr lang="en-GB" sz="1200" b="1" kern="0" dirty="0">
                  <a:solidFill>
                    <a:srgbClr val="002060"/>
                  </a:solidFill>
                </a:rPr>
                <a:t>Market develop-ment 2</a:t>
              </a:r>
            </a:p>
          </p:txBody>
        </p:sp>
        <p:sp>
          <p:nvSpPr>
            <p:cNvPr id="428" name="TextBox 427">
              <a:extLst>
                <a:ext uri="{FF2B5EF4-FFF2-40B4-BE49-F238E27FC236}">
                  <a16:creationId xmlns:a16="http://schemas.microsoft.com/office/drawing/2014/main" id="{A2C3A242-FEFE-4CC6-9301-EB5A5130FB3F}"/>
                </a:ext>
              </a:extLst>
            </p:cNvPr>
            <p:cNvSpPr txBox="1"/>
            <p:nvPr/>
          </p:nvSpPr>
          <p:spPr>
            <a:xfrm>
              <a:off x="5739517" y="4756777"/>
              <a:ext cx="889349" cy="1415199"/>
            </a:xfrm>
            <a:prstGeom prst="rect">
              <a:avLst/>
            </a:prstGeom>
            <a:solidFill>
              <a:schemeClr val="bg1"/>
            </a:solidFill>
          </p:spPr>
          <p:txBody>
            <a:bodyPr wrap="square" lIns="0" tIns="0" rIns="0" bIns="0" rtlCol="0">
              <a:spAutoFit/>
            </a:bodyPr>
            <a:lstStyle/>
            <a:p>
              <a:pPr marL="171450" indent="-171450">
                <a:buFont typeface="Arial" panose="020B0604020202020204" pitchFamily="34" charset="0"/>
                <a:buChar char="•"/>
              </a:pPr>
              <a:r>
                <a:rPr lang="en-GB" sz="1000" kern="0" dirty="0"/>
                <a:t>Market segments (premier, main and auction)</a:t>
              </a:r>
            </a:p>
            <a:p>
              <a:pPr marL="171450" indent="-171450">
                <a:buFont typeface="Arial" panose="020B0604020202020204" pitchFamily="34" charset="0"/>
                <a:buChar char="•"/>
              </a:pPr>
              <a:r>
                <a:rPr lang="en-GB" sz="1000" kern="0" dirty="0"/>
                <a:t> New indices</a:t>
              </a:r>
            </a:p>
            <a:p>
              <a:pPr marL="171450" indent="-171450">
                <a:buFont typeface="Arial" panose="020B0604020202020204" pitchFamily="34" charset="0"/>
                <a:buChar char="•"/>
              </a:pPr>
              <a:r>
                <a:rPr lang="en-GB" sz="1000" kern="0" dirty="0"/>
                <a:t>Circuit Breakers</a:t>
              </a:r>
            </a:p>
          </p:txBody>
        </p:sp>
      </p:grpSp>
      <p:grpSp>
        <p:nvGrpSpPr>
          <p:cNvPr id="431" name="Group 430">
            <a:extLst>
              <a:ext uri="{FF2B5EF4-FFF2-40B4-BE49-F238E27FC236}">
                <a16:creationId xmlns:a16="http://schemas.microsoft.com/office/drawing/2014/main" id="{88C53DC4-455F-4ECA-843C-139FCFEF9387}"/>
              </a:ext>
            </a:extLst>
          </p:cNvPr>
          <p:cNvGrpSpPr/>
          <p:nvPr/>
        </p:nvGrpSpPr>
        <p:grpSpPr>
          <a:xfrm>
            <a:off x="7684887" y="5226898"/>
            <a:ext cx="1611514" cy="1138773"/>
            <a:chOff x="5739517" y="4358807"/>
            <a:chExt cx="1327677" cy="1138773"/>
          </a:xfrm>
          <a:solidFill>
            <a:srgbClr val="FFFF00"/>
          </a:solidFill>
        </p:grpSpPr>
        <p:sp>
          <p:nvSpPr>
            <p:cNvPr id="432" name="TextBox 431">
              <a:extLst>
                <a:ext uri="{FF2B5EF4-FFF2-40B4-BE49-F238E27FC236}">
                  <a16:creationId xmlns:a16="http://schemas.microsoft.com/office/drawing/2014/main" id="{D8638B43-F369-4BDC-907B-48FFC575582B}"/>
                </a:ext>
              </a:extLst>
            </p:cNvPr>
            <p:cNvSpPr txBox="1"/>
            <p:nvPr/>
          </p:nvSpPr>
          <p:spPr>
            <a:xfrm>
              <a:off x="5739517" y="4358807"/>
              <a:ext cx="1318260" cy="369332"/>
            </a:xfrm>
            <a:prstGeom prst="rect">
              <a:avLst/>
            </a:prstGeom>
            <a:noFill/>
          </p:spPr>
          <p:txBody>
            <a:bodyPr wrap="square" lIns="0" tIns="0" rIns="0" bIns="0" rtlCol="0">
              <a:spAutoFit/>
            </a:bodyPr>
            <a:lstStyle/>
            <a:p>
              <a:r>
                <a:rPr lang="en-GB" sz="1200" b="1" kern="0" dirty="0">
                  <a:solidFill>
                    <a:srgbClr val="002060"/>
                  </a:solidFill>
                </a:rPr>
                <a:t>Market development 3.1</a:t>
              </a:r>
            </a:p>
          </p:txBody>
        </p:sp>
        <p:sp>
          <p:nvSpPr>
            <p:cNvPr id="433" name="TextBox 432">
              <a:extLst>
                <a:ext uri="{FF2B5EF4-FFF2-40B4-BE49-F238E27FC236}">
                  <a16:creationId xmlns:a16="http://schemas.microsoft.com/office/drawing/2014/main" id="{F9EA45A7-E5E9-4904-9CD5-C51A9EFE7871}"/>
                </a:ext>
              </a:extLst>
            </p:cNvPr>
            <p:cNvSpPr txBox="1"/>
            <p:nvPr/>
          </p:nvSpPr>
          <p:spPr>
            <a:xfrm>
              <a:off x="5748934" y="4728139"/>
              <a:ext cx="1318260" cy="769441"/>
            </a:xfrm>
            <a:prstGeom prst="rect">
              <a:avLst/>
            </a:prstGeom>
            <a:noFill/>
          </p:spPr>
          <p:txBody>
            <a:bodyPr wrap="square" lIns="0" tIns="0" rIns="0" bIns="0" rtlCol="0">
              <a:spAutoFit/>
            </a:bodyPr>
            <a:lstStyle/>
            <a:p>
              <a:pPr marL="171450" indent="-171450">
                <a:buFont typeface="Arial" panose="020B0604020202020204" pitchFamily="34" charset="0"/>
                <a:buChar char="•"/>
              </a:pPr>
              <a:r>
                <a:rPr lang="en-GB" sz="1000" kern="0" dirty="0"/>
                <a:t>extended short-selling STP collateral management</a:t>
              </a:r>
            </a:p>
            <a:p>
              <a:pPr marL="171450" indent="-171450">
                <a:buFont typeface="Arial" panose="020B0604020202020204" pitchFamily="34" charset="0"/>
                <a:buChar char="•"/>
              </a:pPr>
              <a:r>
                <a:rPr lang="en-GB" sz="1000" kern="0" dirty="0"/>
                <a:t>Trade at Last Session</a:t>
              </a:r>
            </a:p>
            <a:p>
              <a:pPr marL="171450" indent="-171450">
                <a:buFont typeface="Arial" panose="020B0604020202020204" pitchFamily="34" charset="0"/>
                <a:buChar char="•"/>
              </a:pPr>
              <a:r>
                <a:rPr lang="en-GB" sz="1000" kern="0" dirty="0"/>
                <a:t>REITs</a:t>
              </a:r>
            </a:p>
          </p:txBody>
        </p:sp>
      </p:grpSp>
      <p:sp>
        <p:nvSpPr>
          <p:cNvPr id="88" name="Oval 87">
            <a:extLst>
              <a:ext uri="{FF2B5EF4-FFF2-40B4-BE49-F238E27FC236}">
                <a16:creationId xmlns:a16="http://schemas.microsoft.com/office/drawing/2014/main" id="{795C27EB-41CB-49F5-9F79-692AFBE64721}"/>
              </a:ext>
            </a:extLst>
          </p:cNvPr>
          <p:cNvSpPr/>
          <p:nvPr/>
        </p:nvSpPr>
        <p:spPr>
          <a:xfrm>
            <a:off x="8153250" y="1975151"/>
            <a:ext cx="421884" cy="421884"/>
          </a:xfrm>
          <a:prstGeom prst="ellipse">
            <a:avLst/>
          </a:prstGeom>
          <a:solidFill>
            <a:schemeClr val="bg1">
              <a:lumMod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73152" rIns="0" bIns="73152" rtlCol="0" anchor="ctr"/>
          <a:lstStyle/>
          <a:p>
            <a:pPr algn="ctr"/>
            <a:r>
              <a:rPr lang="en-GB" sz="1000" kern="0" dirty="0">
                <a:solidFill>
                  <a:schemeClr val="bg1"/>
                </a:solidFill>
              </a:rPr>
              <a:t>April 2019</a:t>
            </a:r>
          </a:p>
        </p:txBody>
      </p:sp>
    </p:spTree>
    <p:extLst>
      <p:ext uri="{BB962C8B-B14F-4D97-AF65-F5344CB8AC3E}">
        <p14:creationId xmlns:p14="http://schemas.microsoft.com/office/powerpoint/2010/main" val="18182281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 name="Object 116"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4546" name="think-cell Slide" r:id="rId4" imgW="216" imgH="216" progId="TCLayout.ActiveDocument.1">
                  <p:embed/>
                </p:oleObj>
              </mc:Choice>
              <mc:Fallback>
                <p:oleObj name="think-cell Slide" r:id="rId4" imgW="216" imgH="216" progId="TCLayout.ActiveDocument.1">
                  <p:embed/>
                  <p:pic>
                    <p:nvPicPr>
                      <p:cNvPr id="117" name="Object 116"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dirty="0"/>
              <a:t>Next Phases of Implementation</a:t>
            </a:r>
          </a:p>
        </p:txBody>
      </p:sp>
      <p:sp>
        <p:nvSpPr>
          <p:cNvPr id="21" name="AutoShape 2"/>
          <p:cNvSpPr>
            <a:spLocks noChangeArrowheads="1"/>
          </p:cNvSpPr>
          <p:nvPr/>
        </p:nvSpPr>
        <p:spPr bwMode="gray">
          <a:xfrm>
            <a:off x="390295" y="1508125"/>
            <a:ext cx="2256618" cy="533400"/>
          </a:xfrm>
          <a:prstGeom prst="homePlate">
            <a:avLst>
              <a:gd name="adj" fmla="val 28025"/>
            </a:avLst>
          </a:prstGeom>
          <a:solidFill>
            <a:srgbClr val="3F5787"/>
          </a:solidFill>
          <a:ln w="9525" algn="ctr">
            <a:solidFill>
              <a:srgbClr val="3F5787"/>
            </a:solidFill>
            <a:miter lim="800000"/>
            <a:headEnd/>
            <a:tailEnd/>
          </a:ln>
        </p:spPr>
        <p:txBody>
          <a:bodyPr lIns="182880" tIns="91440" bIns="91440" anchor="ctr"/>
          <a:lstStyle/>
          <a:p>
            <a:pPr algn="ctr" eaLnBrk="0" fontAlgn="base" hangingPunct="0">
              <a:spcBef>
                <a:spcPct val="0"/>
              </a:spcBef>
              <a:spcAft>
                <a:spcPct val="0"/>
              </a:spcAft>
              <a:buClr>
                <a:srgbClr val="808080"/>
              </a:buClr>
            </a:pPr>
            <a:r>
              <a:rPr lang="en-US" sz="1200" b="1" dirty="0">
                <a:solidFill>
                  <a:schemeClr val="bg1"/>
                </a:solidFill>
              </a:rPr>
              <a:t>Market Development 1</a:t>
            </a:r>
          </a:p>
        </p:txBody>
      </p:sp>
      <p:sp>
        <p:nvSpPr>
          <p:cNvPr id="22" name="AutoShape 3"/>
          <p:cNvSpPr>
            <a:spLocks noChangeArrowheads="1"/>
          </p:cNvSpPr>
          <p:nvPr/>
        </p:nvSpPr>
        <p:spPr bwMode="gray">
          <a:xfrm>
            <a:off x="2718852" y="1515087"/>
            <a:ext cx="2255441" cy="533400"/>
          </a:xfrm>
          <a:prstGeom prst="chevron">
            <a:avLst>
              <a:gd name="adj" fmla="val 27720"/>
            </a:avLst>
          </a:prstGeom>
          <a:solidFill>
            <a:srgbClr val="3F5787"/>
          </a:solidFill>
          <a:ln w="9525" algn="ctr">
            <a:solidFill>
              <a:srgbClr val="3F5787"/>
            </a:solidFill>
            <a:miter lim="800000"/>
            <a:headEnd/>
            <a:tailEnd/>
          </a:ln>
        </p:spPr>
        <p:txBody>
          <a:bodyPr lIns="182880" tIns="91440" bIns="91440" anchor="ctr"/>
          <a:lstStyle/>
          <a:p>
            <a:pPr algn="ctr" eaLnBrk="0" fontAlgn="base" hangingPunct="0">
              <a:spcBef>
                <a:spcPct val="0"/>
              </a:spcBef>
              <a:spcAft>
                <a:spcPct val="0"/>
              </a:spcAft>
              <a:buClr>
                <a:srgbClr val="808080"/>
              </a:buClr>
            </a:pPr>
            <a:r>
              <a:rPr lang="en-US" sz="1200" b="1" dirty="0">
                <a:solidFill>
                  <a:schemeClr val="bg1"/>
                </a:solidFill>
              </a:rPr>
              <a:t>Market Development 2</a:t>
            </a:r>
          </a:p>
        </p:txBody>
      </p:sp>
      <p:sp>
        <p:nvSpPr>
          <p:cNvPr id="23" name="AutoShape 4"/>
          <p:cNvSpPr>
            <a:spLocks noChangeArrowheads="1"/>
          </p:cNvSpPr>
          <p:nvPr/>
        </p:nvSpPr>
        <p:spPr bwMode="gray">
          <a:xfrm>
            <a:off x="4990122" y="1508125"/>
            <a:ext cx="2256617" cy="533400"/>
          </a:xfrm>
          <a:prstGeom prst="chevron">
            <a:avLst>
              <a:gd name="adj" fmla="val 27734"/>
            </a:avLst>
          </a:prstGeom>
          <a:solidFill>
            <a:srgbClr val="3F5787"/>
          </a:solidFill>
          <a:ln w="9525" algn="ctr">
            <a:solidFill>
              <a:srgbClr val="3F5787"/>
            </a:solidFill>
            <a:miter lim="800000"/>
            <a:headEnd/>
            <a:tailEnd/>
          </a:ln>
        </p:spPr>
        <p:txBody>
          <a:bodyPr lIns="182880" tIns="91440" bIns="91440" anchor="ctr"/>
          <a:lstStyle/>
          <a:p>
            <a:pPr algn="ctr" eaLnBrk="0" fontAlgn="base" hangingPunct="0">
              <a:spcBef>
                <a:spcPct val="0"/>
              </a:spcBef>
              <a:spcAft>
                <a:spcPct val="0"/>
              </a:spcAft>
              <a:buClr>
                <a:srgbClr val="808080"/>
              </a:buClr>
            </a:pPr>
            <a:r>
              <a:rPr lang="en-US" sz="1200" b="1" dirty="0">
                <a:solidFill>
                  <a:schemeClr val="bg1"/>
                </a:solidFill>
              </a:rPr>
              <a:t>Market Development 3</a:t>
            </a:r>
          </a:p>
        </p:txBody>
      </p:sp>
      <p:sp>
        <p:nvSpPr>
          <p:cNvPr id="24" name="Rectangle 5"/>
          <p:cNvSpPr>
            <a:spLocks noChangeArrowheads="1"/>
          </p:cNvSpPr>
          <p:nvPr/>
        </p:nvSpPr>
        <p:spPr bwMode="gray">
          <a:xfrm>
            <a:off x="221354" y="2041525"/>
            <a:ext cx="2598047" cy="3592513"/>
          </a:xfrm>
          <a:prstGeom prst="rect">
            <a:avLst/>
          </a:prstGeom>
          <a:noFill/>
          <a:ln w="9525" algn="ctr">
            <a:noFill/>
            <a:miter lim="800000"/>
            <a:headEnd/>
            <a:tailEnd/>
          </a:ln>
        </p:spPr>
        <p:txBody>
          <a:bodyPr tIns="91440" bIns="91440" anchor="t" anchorCtr="0"/>
          <a:lstStyle/>
          <a:p>
            <a:pPr marL="288925" lvl="1" indent="-174625">
              <a:spcBef>
                <a:spcPts val="900"/>
              </a:spcBef>
              <a:buClr>
                <a:srgbClr val="808080"/>
              </a:buClr>
              <a:buSzPct val="100000"/>
              <a:buFontTx/>
              <a:buChar char="•"/>
            </a:pPr>
            <a:r>
              <a:rPr lang="en-US" sz="1100" dirty="0">
                <a:solidFill>
                  <a:srgbClr val="000000"/>
                </a:solidFill>
                <a:latin typeface="Arial"/>
              </a:rPr>
              <a:t>Unified T+3 settlement cycle for all participants</a:t>
            </a:r>
          </a:p>
          <a:p>
            <a:pPr marL="288925" lvl="1" indent="-174625">
              <a:spcBef>
                <a:spcPts val="900"/>
              </a:spcBef>
              <a:buClr>
                <a:srgbClr val="808080"/>
              </a:buClr>
              <a:buSzPct val="100000"/>
              <a:buFontTx/>
              <a:buChar char="•"/>
            </a:pPr>
            <a:r>
              <a:rPr lang="en-US" sz="1100" dirty="0">
                <a:solidFill>
                  <a:srgbClr val="000000"/>
                </a:solidFill>
                <a:latin typeface="Arial"/>
              </a:rPr>
              <a:t>Custodian rejection facility </a:t>
            </a:r>
          </a:p>
          <a:p>
            <a:pPr marL="288925" lvl="1" indent="-174625">
              <a:spcBef>
                <a:spcPts val="900"/>
              </a:spcBef>
              <a:buClr>
                <a:srgbClr val="808080"/>
              </a:buClr>
              <a:buSzPct val="100000"/>
              <a:buFontTx/>
              <a:buChar char="•"/>
            </a:pPr>
            <a:r>
              <a:rPr lang="en-US" sz="1100" dirty="0">
                <a:solidFill>
                  <a:srgbClr val="000000"/>
                </a:solidFill>
                <a:latin typeface="Arial"/>
              </a:rPr>
              <a:t>Broker/ custodian collateral</a:t>
            </a:r>
          </a:p>
          <a:p>
            <a:pPr marL="288925" lvl="1" indent="-174625">
              <a:spcBef>
                <a:spcPts val="900"/>
              </a:spcBef>
              <a:buClr>
                <a:srgbClr val="808080"/>
              </a:buClr>
              <a:buSzPct val="100000"/>
              <a:buFontTx/>
              <a:buChar char="•"/>
            </a:pPr>
            <a:r>
              <a:rPr lang="en-US" sz="1100" dirty="0" err="1">
                <a:solidFill>
                  <a:srgbClr val="000000"/>
                </a:solidFill>
                <a:latin typeface="Arial"/>
              </a:rPr>
              <a:t>SLB</a:t>
            </a:r>
            <a:r>
              <a:rPr lang="en-US" sz="1100" dirty="0">
                <a:solidFill>
                  <a:srgbClr val="000000"/>
                </a:solidFill>
                <a:latin typeface="Arial"/>
              </a:rPr>
              <a:t> / short-selling for maker makers</a:t>
            </a:r>
          </a:p>
          <a:p>
            <a:pPr marL="288925" lvl="1" indent="-174625">
              <a:spcBef>
                <a:spcPts val="900"/>
              </a:spcBef>
              <a:buClr>
                <a:srgbClr val="808080"/>
              </a:buClr>
              <a:buSzPct val="100000"/>
              <a:buFontTx/>
              <a:buChar char="•"/>
            </a:pPr>
            <a:r>
              <a:rPr lang="en-US" sz="1100" dirty="0">
                <a:solidFill>
                  <a:srgbClr val="000000"/>
                </a:solidFill>
                <a:latin typeface="Arial"/>
              </a:rPr>
              <a:t>Reduced tick sizes</a:t>
            </a:r>
          </a:p>
          <a:p>
            <a:pPr marL="288925" lvl="1" indent="-174625">
              <a:spcBef>
                <a:spcPts val="900"/>
              </a:spcBef>
              <a:buClr>
                <a:srgbClr val="808080"/>
              </a:buClr>
              <a:buSzPct val="100000"/>
              <a:buFontTx/>
              <a:buChar char="•"/>
            </a:pPr>
            <a:r>
              <a:rPr lang="en-US" sz="1100" dirty="0">
                <a:solidFill>
                  <a:srgbClr val="000000"/>
                </a:solidFill>
                <a:latin typeface="Arial"/>
              </a:rPr>
              <a:t>International-style corporate actions timetable</a:t>
            </a:r>
          </a:p>
          <a:p>
            <a:pPr marL="288925" lvl="1" indent="-174625">
              <a:spcBef>
                <a:spcPts val="900"/>
              </a:spcBef>
              <a:buClr>
                <a:srgbClr val="808080"/>
              </a:buClr>
              <a:buSzPct val="100000"/>
              <a:buFontTx/>
              <a:buChar char="•"/>
            </a:pPr>
            <a:r>
              <a:rPr lang="en-US" sz="1100" dirty="0">
                <a:solidFill>
                  <a:srgbClr val="000000"/>
                </a:solidFill>
                <a:latin typeface="Arial"/>
              </a:rPr>
              <a:t>New auction mechanism</a:t>
            </a:r>
          </a:p>
          <a:p>
            <a:pPr marL="114300" lvl="1">
              <a:spcBef>
                <a:spcPts val="900"/>
              </a:spcBef>
              <a:buClr>
                <a:srgbClr val="808080"/>
              </a:buClr>
              <a:buSzPct val="100000"/>
            </a:pPr>
            <a:endParaRPr lang="en-US" sz="1100" dirty="0">
              <a:solidFill>
                <a:srgbClr val="000000"/>
              </a:solidFill>
              <a:latin typeface="Arial"/>
            </a:endParaRPr>
          </a:p>
        </p:txBody>
      </p:sp>
      <p:sp>
        <p:nvSpPr>
          <p:cNvPr id="29" name="Rectangle 5"/>
          <p:cNvSpPr>
            <a:spLocks noChangeArrowheads="1"/>
          </p:cNvSpPr>
          <p:nvPr/>
        </p:nvSpPr>
        <p:spPr bwMode="gray">
          <a:xfrm>
            <a:off x="2522786" y="2001024"/>
            <a:ext cx="2262944" cy="3592513"/>
          </a:xfrm>
          <a:prstGeom prst="rect">
            <a:avLst/>
          </a:prstGeom>
          <a:noFill/>
          <a:ln w="9525" algn="ctr">
            <a:noFill/>
            <a:miter lim="800000"/>
            <a:headEnd/>
            <a:tailEnd/>
          </a:ln>
        </p:spPr>
        <p:txBody>
          <a:bodyPr tIns="91440" bIns="91440" anchor="t" anchorCtr="0"/>
          <a:lstStyle/>
          <a:p>
            <a:pPr marL="288925" lvl="1" indent="-174625">
              <a:spcBef>
                <a:spcPts val="900"/>
              </a:spcBef>
              <a:buClr>
                <a:srgbClr val="808080"/>
              </a:buClr>
              <a:buSzPct val="100000"/>
              <a:buFontTx/>
              <a:buChar char="•"/>
            </a:pPr>
            <a:r>
              <a:rPr lang="en-US" sz="1100" dirty="0">
                <a:latin typeface="Arial"/>
              </a:rPr>
              <a:t>Buy-in board, with roll-over and cash close-out</a:t>
            </a:r>
          </a:p>
          <a:p>
            <a:pPr marL="288925" lvl="1" indent="-174625">
              <a:spcBef>
                <a:spcPts val="900"/>
              </a:spcBef>
              <a:buClr>
                <a:srgbClr val="808080"/>
              </a:buClr>
              <a:buSzPct val="100000"/>
              <a:buFontTx/>
              <a:buChar char="•"/>
            </a:pPr>
            <a:r>
              <a:rPr lang="en-US" sz="1100" dirty="0">
                <a:latin typeface="Arial"/>
              </a:rPr>
              <a:t>Late confirmation for Custodian rejections</a:t>
            </a:r>
          </a:p>
          <a:p>
            <a:pPr marL="288925" lvl="1" indent="-174625">
              <a:spcBef>
                <a:spcPts val="900"/>
              </a:spcBef>
              <a:buClr>
                <a:srgbClr val="808080"/>
              </a:buClr>
              <a:buSzPct val="100000"/>
              <a:buFontTx/>
              <a:buChar char="•"/>
            </a:pPr>
            <a:r>
              <a:rPr lang="en-US" sz="1100" dirty="0">
                <a:latin typeface="Arial"/>
              </a:rPr>
              <a:t>Market segmentation with new indices</a:t>
            </a:r>
          </a:p>
          <a:p>
            <a:pPr marL="288925" lvl="1" indent="-174625">
              <a:spcBef>
                <a:spcPts val="900"/>
              </a:spcBef>
              <a:buClr>
                <a:srgbClr val="808080"/>
              </a:buClr>
              <a:buSzPct val="100000"/>
              <a:buFontTx/>
              <a:buChar char="•"/>
            </a:pPr>
            <a:r>
              <a:rPr lang="en-US" sz="1100" dirty="0">
                <a:latin typeface="Arial"/>
              </a:rPr>
              <a:t>Circuit breaker</a:t>
            </a:r>
          </a:p>
          <a:p>
            <a:pPr marL="288925" lvl="1" indent="-174625">
              <a:spcBef>
                <a:spcPts val="900"/>
              </a:spcBef>
              <a:buClr>
                <a:srgbClr val="808080"/>
              </a:buClr>
              <a:buSzPct val="100000"/>
              <a:buFontTx/>
              <a:buChar char="•"/>
            </a:pPr>
            <a:r>
              <a:rPr lang="en-US" sz="1100" dirty="0">
                <a:latin typeface="Arial"/>
              </a:rPr>
              <a:t>OTC platform </a:t>
            </a:r>
            <a:r>
              <a:rPr lang="en-US" sz="1100" b="1" dirty="0">
                <a:solidFill>
                  <a:srgbClr val="FF0000"/>
                </a:solidFill>
                <a:latin typeface="Arial"/>
              </a:rPr>
              <a:t>(separate launch)</a:t>
            </a:r>
          </a:p>
          <a:p>
            <a:pPr marL="288925" lvl="1" indent="-174625">
              <a:spcBef>
                <a:spcPts val="900"/>
              </a:spcBef>
              <a:buClr>
                <a:srgbClr val="808080"/>
              </a:buClr>
              <a:buSzPct val="100000"/>
              <a:buFontTx/>
              <a:buChar char="•"/>
            </a:pPr>
            <a:r>
              <a:rPr lang="en-US" sz="1100" dirty="0">
                <a:latin typeface="Arial"/>
              </a:rPr>
              <a:t>Off-Market trades enhancement (automation)</a:t>
            </a:r>
          </a:p>
        </p:txBody>
      </p:sp>
      <p:sp>
        <p:nvSpPr>
          <p:cNvPr id="30" name="Rectangle 5"/>
          <p:cNvSpPr>
            <a:spLocks noChangeArrowheads="1"/>
          </p:cNvSpPr>
          <p:nvPr/>
        </p:nvSpPr>
        <p:spPr bwMode="gray">
          <a:xfrm>
            <a:off x="4857668" y="1986164"/>
            <a:ext cx="2253252" cy="3592513"/>
          </a:xfrm>
          <a:prstGeom prst="rect">
            <a:avLst/>
          </a:prstGeom>
          <a:noFill/>
          <a:ln w="9525" algn="ctr">
            <a:noFill/>
            <a:miter lim="800000"/>
            <a:headEnd/>
            <a:tailEnd/>
          </a:ln>
        </p:spPr>
        <p:txBody>
          <a:bodyPr tIns="91440" bIns="91440" anchor="t" anchorCtr="0"/>
          <a:lstStyle/>
          <a:p>
            <a:pPr marL="288925" lvl="1" indent="-174625">
              <a:spcBef>
                <a:spcPts val="900"/>
              </a:spcBef>
              <a:buClr>
                <a:srgbClr val="808080"/>
              </a:buClr>
              <a:buSzPct val="100000"/>
              <a:buFontTx/>
              <a:buChar char="•"/>
            </a:pPr>
            <a:r>
              <a:rPr lang="en-US" sz="1100" dirty="0">
                <a:solidFill>
                  <a:srgbClr val="000000"/>
                </a:solidFill>
              </a:rPr>
              <a:t>Cash settlement - central bank (tbc)</a:t>
            </a:r>
          </a:p>
          <a:p>
            <a:pPr marL="288925" lvl="1" indent="-174625">
              <a:spcBef>
                <a:spcPts val="900"/>
              </a:spcBef>
              <a:buClr>
                <a:srgbClr val="808080"/>
              </a:buClr>
              <a:buSzPct val="100000"/>
              <a:buFontTx/>
              <a:buChar char="•"/>
            </a:pPr>
            <a:r>
              <a:rPr lang="en-US" sz="1100" dirty="0">
                <a:solidFill>
                  <a:srgbClr val="000000"/>
                </a:solidFill>
              </a:rPr>
              <a:t>Qualified brokers as preparation for clearing membership model</a:t>
            </a:r>
          </a:p>
          <a:p>
            <a:pPr marL="288925" lvl="1" indent="-174625">
              <a:spcBef>
                <a:spcPts val="900"/>
              </a:spcBef>
              <a:buClr>
                <a:srgbClr val="808080"/>
              </a:buClr>
              <a:buSzPct val="100000"/>
              <a:buFontTx/>
              <a:buChar char="•"/>
            </a:pPr>
            <a:r>
              <a:rPr lang="en-US" sz="1100" dirty="0">
                <a:solidFill>
                  <a:srgbClr val="000000"/>
                </a:solidFill>
              </a:rPr>
              <a:t>CCP – Cash</a:t>
            </a:r>
          </a:p>
          <a:p>
            <a:pPr marL="288925" lvl="1" indent="-174625">
              <a:spcBef>
                <a:spcPts val="900"/>
              </a:spcBef>
              <a:buClr>
                <a:srgbClr val="808080"/>
              </a:buClr>
              <a:buSzPct val="100000"/>
              <a:buFontTx/>
              <a:buChar char="•"/>
            </a:pPr>
            <a:r>
              <a:rPr lang="en-US" sz="1100" dirty="0">
                <a:solidFill>
                  <a:srgbClr val="000000"/>
                </a:solidFill>
              </a:rPr>
              <a:t>Collateral management - STP</a:t>
            </a:r>
          </a:p>
          <a:p>
            <a:pPr marL="288925" lvl="1" indent="-174625">
              <a:spcBef>
                <a:spcPts val="900"/>
              </a:spcBef>
              <a:buClr>
                <a:srgbClr val="808080"/>
              </a:buClr>
              <a:buSzPct val="100000"/>
              <a:buFontTx/>
              <a:buChar char="•"/>
            </a:pPr>
            <a:r>
              <a:rPr lang="en-US" sz="1100" dirty="0">
                <a:solidFill>
                  <a:srgbClr val="000000"/>
                </a:solidFill>
              </a:rPr>
              <a:t>Extended SLB/ short-selling </a:t>
            </a:r>
          </a:p>
          <a:p>
            <a:pPr marL="288925" lvl="1" indent="-174625">
              <a:spcBef>
                <a:spcPts val="900"/>
              </a:spcBef>
              <a:buClr>
                <a:srgbClr val="808080"/>
              </a:buClr>
              <a:buSzPct val="100000"/>
              <a:buFontTx/>
              <a:buChar char="•"/>
            </a:pPr>
            <a:r>
              <a:rPr lang="en-US" sz="1100" dirty="0">
                <a:solidFill>
                  <a:srgbClr val="000000"/>
                </a:solidFill>
              </a:rPr>
              <a:t>Sub-accounts identification for omnibus accounts</a:t>
            </a:r>
          </a:p>
          <a:p>
            <a:pPr marL="288925" lvl="1" indent="-174625">
              <a:spcBef>
                <a:spcPts val="900"/>
              </a:spcBef>
              <a:buClr>
                <a:srgbClr val="808080"/>
              </a:buClr>
              <a:buSzPct val="100000"/>
              <a:buFontTx/>
              <a:buChar char="•"/>
            </a:pPr>
            <a:r>
              <a:rPr lang="en-US" sz="1100" dirty="0">
                <a:solidFill>
                  <a:srgbClr val="000000"/>
                </a:solidFill>
              </a:rPr>
              <a:t>Repos</a:t>
            </a:r>
          </a:p>
          <a:p>
            <a:pPr marL="288925" lvl="1" indent="-174625">
              <a:spcBef>
                <a:spcPts val="900"/>
              </a:spcBef>
              <a:buClr>
                <a:srgbClr val="808080"/>
              </a:buClr>
              <a:buSzPct val="100000"/>
              <a:buFontTx/>
              <a:buChar char="•"/>
            </a:pPr>
            <a:r>
              <a:rPr lang="en-US" sz="1100" dirty="0">
                <a:solidFill>
                  <a:srgbClr val="000000"/>
                </a:solidFill>
              </a:rPr>
              <a:t>Margin lending</a:t>
            </a:r>
          </a:p>
          <a:p>
            <a:pPr marL="288925" lvl="1" indent="-174625">
              <a:spcBef>
                <a:spcPts val="900"/>
              </a:spcBef>
              <a:buClr>
                <a:srgbClr val="808080"/>
              </a:buClr>
              <a:buSzPct val="100000"/>
              <a:buFontTx/>
              <a:buChar char="•"/>
            </a:pPr>
            <a:r>
              <a:rPr lang="en-US" sz="1100" dirty="0">
                <a:solidFill>
                  <a:srgbClr val="000000"/>
                </a:solidFill>
              </a:rPr>
              <a:t>Risk waterfall model (brokers model)</a:t>
            </a:r>
          </a:p>
          <a:p>
            <a:pPr marL="114300" lvl="1">
              <a:spcBef>
                <a:spcPts val="900"/>
              </a:spcBef>
              <a:buClr>
                <a:srgbClr val="808080"/>
              </a:buClr>
              <a:buSzPct val="100000"/>
            </a:pPr>
            <a:endParaRPr lang="en-US" sz="1100" dirty="0">
              <a:solidFill>
                <a:srgbClr val="000000"/>
              </a:solidFill>
            </a:endParaRPr>
          </a:p>
          <a:p>
            <a:pPr marL="288925" lvl="1" indent="-174625">
              <a:spcBef>
                <a:spcPts val="900"/>
              </a:spcBef>
              <a:buClr>
                <a:srgbClr val="808080"/>
              </a:buClr>
              <a:buSzPct val="100000"/>
              <a:buFontTx/>
              <a:buChar char="•"/>
            </a:pPr>
            <a:endParaRPr lang="en-US" sz="1100" dirty="0">
              <a:solidFill>
                <a:srgbClr val="000000"/>
              </a:solidFill>
              <a:latin typeface="Arial"/>
            </a:endParaRPr>
          </a:p>
        </p:txBody>
      </p:sp>
      <p:sp>
        <p:nvSpPr>
          <p:cNvPr id="14" name="Rectangle 13"/>
          <p:cNvSpPr/>
          <p:nvPr/>
        </p:nvSpPr>
        <p:spPr>
          <a:xfrm>
            <a:off x="668036" y="1262093"/>
            <a:ext cx="1255074" cy="186619"/>
          </a:xfrm>
          <a:prstGeom prst="rect">
            <a:avLst/>
          </a:prstGeom>
          <a:noFill/>
          <a:ln w="9525" cap="flat" cmpd="sng" algn="ctr">
            <a:noFill/>
            <a:prstDash val="solid"/>
          </a:ln>
          <a:effectLst/>
          <a:extLst>
            <a:ext uri="{909E8E84-426E-40DD-AFC4-6F175D3DCCD1}">
              <a14:hiddenFill xmlns:a14="http://schemas.microsoft.com/office/drawing/2010/main">
                <a:solidFill>
                  <a:srgbClr val="D2E0E6"/>
                </a:solidFill>
              </a14:hiddenFill>
            </a:ext>
            <a:ext uri="{91240B29-F687-4F45-9708-019B960494DF}">
              <a14:hiddenLine xmlns:a14="http://schemas.microsoft.com/office/drawing/2010/main" w="9525" cap="flat" cmpd="sng" algn="ctr">
                <a:solidFill>
                  <a:srgbClr val="79A2B3"/>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1400" i="1" dirty="0">
                <a:solidFill>
                  <a:srgbClr val="000000"/>
                </a:solidFill>
                <a:latin typeface="+mj-lt"/>
                <a:cs typeface="Arial" pitchFamily="34" charset="0"/>
              </a:rPr>
              <a:t>Live</a:t>
            </a:r>
          </a:p>
        </p:txBody>
      </p:sp>
      <p:sp>
        <p:nvSpPr>
          <p:cNvPr id="17" name="Rectangle 16"/>
          <p:cNvSpPr/>
          <p:nvPr/>
        </p:nvSpPr>
        <p:spPr>
          <a:xfrm>
            <a:off x="1524000" y="1210088"/>
            <a:ext cx="324000" cy="252000"/>
          </a:xfrm>
          <a:prstGeom prst="rect">
            <a:avLst/>
          </a:prstGeom>
          <a:solidFill>
            <a:schemeClr val="bg1"/>
          </a:solidFill>
          <a:ln w="952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000" dirty="0">
              <a:solidFill>
                <a:srgbClr val="000000"/>
              </a:solidFill>
              <a:latin typeface="Arial" pitchFamily="34" charset="0"/>
              <a:cs typeface="Arial" pitchFamily="34" charset="0"/>
            </a:endParaRPr>
          </a:p>
        </p:txBody>
      </p:sp>
      <p:sp>
        <p:nvSpPr>
          <p:cNvPr id="16" name="clipart_tick"/>
          <p:cNvSpPr>
            <a:spLocks/>
          </p:cNvSpPr>
          <p:nvPr/>
        </p:nvSpPr>
        <p:spPr bwMode="gray">
          <a:xfrm>
            <a:off x="1587102" y="1192290"/>
            <a:ext cx="252000" cy="252000"/>
          </a:xfrm>
          <a:custGeom>
            <a:avLst/>
            <a:gdLst>
              <a:gd name="T0" fmla="*/ 2147483647 w 352"/>
              <a:gd name="T1" fmla="*/ 2147483647 h 380"/>
              <a:gd name="T2" fmla="*/ 2147483647 w 352"/>
              <a:gd name="T3" fmla="*/ 2147483647 h 380"/>
              <a:gd name="T4" fmla="*/ 2147483647 w 352"/>
              <a:gd name="T5" fmla="*/ 2147483647 h 380"/>
              <a:gd name="T6" fmla="*/ 2147483647 w 352"/>
              <a:gd name="T7" fmla="*/ 2147483647 h 380"/>
              <a:gd name="T8" fmla="*/ 2147483647 w 352"/>
              <a:gd name="T9" fmla="*/ 2147483647 h 380"/>
              <a:gd name="T10" fmla="*/ 2147483647 w 352"/>
              <a:gd name="T11" fmla="*/ 2147483647 h 380"/>
              <a:gd name="T12" fmla="*/ 2147483647 w 352"/>
              <a:gd name="T13" fmla="*/ 2147483647 h 380"/>
              <a:gd name="T14" fmla="*/ 2147483647 w 352"/>
              <a:gd name="T15" fmla="*/ 2147483647 h 380"/>
              <a:gd name="T16" fmla="*/ 0 60000 65536"/>
              <a:gd name="T17" fmla="*/ 0 60000 65536"/>
              <a:gd name="T18" fmla="*/ 0 60000 65536"/>
              <a:gd name="T19" fmla="*/ 0 60000 65536"/>
              <a:gd name="T20" fmla="*/ 0 60000 65536"/>
              <a:gd name="T21" fmla="*/ 0 60000 65536"/>
              <a:gd name="T22" fmla="*/ 0 60000 65536"/>
              <a:gd name="T23" fmla="*/ 0 60000 65536"/>
              <a:gd name="T24" fmla="*/ 0 w 352"/>
              <a:gd name="T25" fmla="*/ 0 h 380"/>
              <a:gd name="T26" fmla="*/ 352 w 352"/>
              <a:gd name="T27" fmla="*/ 380 h 3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52" h="380">
                <a:moveTo>
                  <a:pt x="2" y="264"/>
                </a:moveTo>
                <a:cubicBezTo>
                  <a:pt x="42" y="304"/>
                  <a:pt x="56" y="361"/>
                  <a:pt x="78" y="380"/>
                </a:cubicBezTo>
                <a:cubicBezTo>
                  <a:pt x="105" y="379"/>
                  <a:pt x="132" y="378"/>
                  <a:pt x="132" y="378"/>
                </a:cubicBezTo>
                <a:cubicBezTo>
                  <a:pt x="190" y="174"/>
                  <a:pt x="352" y="26"/>
                  <a:pt x="352" y="26"/>
                </a:cubicBezTo>
                <a:cubicBezTo>
                  <a:pt x="318" y="0"/>
                  <a:pt x="296" y="14"/>
                  <a:pt x="296" y="14"/>
                </a:cubicBezTo>
                <a:cubicBezTo>
                  <a:pt x="296" y="14"/>
                  <a:pt x="186" y="130"/>
                  <a:pt x="102" y="304"/>
                </a:cubicBezTo>
                <a:cubicBezTo>
                  <a:pt x="86" y="258"/>
                  <a:pt x="28" y="242"/>
                  <a:pt x="28" y="242"/>
                </a:cubicBezTo>
                <a:cubicBezTo>
                  <a:pt x="28" y="242"/>
                  <a:pt x="0" y="246"/>
                  <a:pt x="2" y="264"/>
                </a:cubicBezTo>
                <a:close/>
              </a:path>
            </a:pathLst>
          </a:custGeom>
          <a:solidFill>
            <a:srgbClr val="06C245">
              <a:alpha val="60000"/>
            </a:srgbClr>
          </a:solidFill>
          <a:ln w="9525" cap="flat" cmpd="sng">
            <a:noFill/>
            <a:prstDash val="solid"/>
            <a:round/>
            <a:headEnd type="none" w="med" len="med"/>
            <a:tailEnd type="none" w="med" len="med"/>
          </a:ln>
        </p:spPr>
        <p:txBody>
          <a:bodyPr tIns="91440" bIns="91440" anchor="ctr"/>
          <a:lstStyle/>
          <a:p>
            <a:pPr fontAlgn="base">
              <a:spcBef>
                <a:spcPct val="0"/>
              </a:spcBef>
              <a:spcAft>
                <a:spcPct val="0"/>
              </a:spcAft>
            </a:pPr>
            <a:endParaRPr lang="en-US" sz="1400" b="1" dirty="0">
              <a:solidFill>
                <a:srgbClr val="000000"/>
              </a:solidFill>
              <a:latin typeface="Arial" pitchFamily="34" charset="0"/>
              <a:cs typeface="Arial" pitchFamily="34" charset="0"/>
            </a:endParaRPr>
          </a:p>
        </p:txBody>
      </p:sp>
      <p:sp>
        <p:nvSpPr>
          <p:cNvPr id="4" name="Rectangle 3"/>
          <p:cNvSpPr/>
          <p:nvPr/>
        </p:nvSpPr>
        <p:spPr>
          <a:xfrm>
            <a:off x="221354" y="1141508"/>
            <a:ext cx="7059096" cy="5129752"/>
          </a:xfrm>
          <a:prstGeom prst="rect">
            <a:avLst/>
          </a:prstGeom>
          <a:noFill/>
          <a:ln w="28575">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
        <p:nvSpPr>
          <p:cNvPr id="19" name="AutoShape 4"/>
          <p:cNvSpPr>
            <a:spLocks noChangeArrowheads="1"/>
          </p:cNvSpPr>
          <p:nvPr/>
        </p:nvSpPr>
        <p:spPr bwMode="gray">
          <a:xfrm>
            <a:off x="7280450" y="1508125"/>
            <a:ext cx="2256617" cy="533400"/>
          </a:xfrm>
          <a:prstGeom prst="chevron">
            <a:avLst>
              <a:gd name="adj" fmla="val 27734"/>
            </a:avLst>
          </a:prstGeom>
          <a:solidFill>
            <a:srgbClr val="3F5787"/>
          </a:solidFill>
          <a:ln w="9525" algn="ctr">
            <a:solidFill>
              <a:srgbClr val="3F5787"/>
            </a:solidFill>
            <a:miter lim="800000"/>
            <a:headEnd/>
            <a:tailEnd/>
          </a:ln>
        </p:spPr>
        <p:txBody>
          <a:bodyPr lIns="182880" tIns="91440" bIns="91440" anchor="ctr"/>
          <a:lstStyle/>
          <a:p>
            <a:pPr algn="ctr" eaLnBrk="0" fontAlgn="base" hangingPunct="0">
              <a:spcBef>
                <a:spcPct val="0"/>
              </a:spcBef>
              <a:spcAft>
                <a:spcPct val="0"/>
              </a:spcAft>
              <a:buClr>
                <a:srgbClr val="808080"/>
              </a:buClr>
            </a:pPr>
            <a:r>
              <a:rPr lang="en-US" sz="1200" b="1" dirty="0">
                <a:solidFill>
                  <a:schemeClr val="bg1"/>
                </a:solidFill>
              </a:rPr>
              <a:t>Market Development 4</a:t>
            </a:r>
          </a:p>
        </p:txBody>
      </p:sp>
      <p:sp>
        <p:nvSpPr>
          <p:cNvPr id="20" name="Rectangle 19"/>
          <p:cNvSpPr/>
          <p:nvPr/>
        </p:nvSpPr>
        <p:spPr>
          <a:xfrm>
            <a:off x="6843063" y="1259806"/>
            <a:ext cx="2743200" cy="186619"/>
          </a:xfrm>
          <a:prstGeom prst="rect">
            <a:avLst/>
          </a:prstGeom>
          <a:noFill/>
          <a:ln w="9525" cap="flat" cmpd="sng" algn="ctr">
            <a:noFill/>
            <a:prstDash val="solid"/>
          </a:ln>
          <a:effectLst/>
          <a:extLst>
            <a:ext uri="{909E8E84-426E-40DD-AFC4-6F175D3DCCD1}">
              <a14:hiddenFill xmlns:a14="http://schemas.microsoft.com/office/drawing/2010/main">
                <a:solidFill>
                  <a:srgbClr val="D2E0E6"/>
                </a:solidFill>
              </a14:hiddenFill>
            </a:ext>
            <a:ext uri="{91240B29-F687-4F45-9708-019B960494DF}">
              <a14:hiddenLine xmlns:a14="http://schemas.microsoft.com/office/drawing/2010/main" w="9525" cap="flat" cmpd="sng" algn="ctr">
                <a:solidFill>
                  <a:srgbClr val="79A2B3"/>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1200" i="1" dirty="0">
                <a:solidFill>
                  <a:srgbClr val="000000"/>
                </a:solidFill>
                <a:latin typeface="+mj-lt"/>
                <a:cs typeface="Arial" pitchFamily="34" charset="0"/>
              </a:rPr>
              <a:t>To start in </a:t>
            </a:r>
            <a:r>
              <a:rPr lang="en-US" sz="1200" i="1" dirty="0" smtClean="0">
                <a:solidFill>
                  <a:srgbClr val="000000"/>
                </a:solidFill>
                <a:latin typeface="+mj-lt"/>
                <a:cs typeface="Arial" pitchFamily="34" charset="0"/>
              </a:rPr>
              <a:t>2020</a:t>
            </a:r>
            <a:endParaRPr lang="en-US" sz="1200" i="1" dirty="0">
              <a:solidFill>
                <a:srgbClr val="000000"/>
              </a:solidFill>
              <a:latin typeface="+mj-lt"/>
              <a:cs typeface="Arial" pitchFamily="34" charset="0"/>
            </a:endParaRPr>
          </a:p>
        </p:txBody>
      </p:sp>
      <p:sp>
        <p:nvSpPr>
          <p:cNvPr id="25" name="Rectangle 5"/>
          <p:cNvSpPr>
            <a:spLocks noChangeArrowheads="1"/>
          </p:cNvSpPr>
          <p:nvPr/>
        </p:nvSpPr>
        <p:spPr bwMode="gray">
          <a:xfrm>
            <a:off x="7096665" y="1993594"/>
            <a:ext cx="2353335" cy="3592513"/>
          </a:xfrm>
          <a:prstGeom prst="rect">
            <a:avLst/>
          </a:prstGeom>
          <a:noFill/>
          <a:ln w="9525" algn="ctr">
            <a:noFill/>
            <a:miter lim="800000"/>
            <a:headEnd/>
            <a:tailEnd/>
          </a:ln>
        </p:spPr>
        <p:txBody>
          <a:bodyPr tIns="91440" bIns="91440" anchor="t" anchorCtr="0"/>
          <a:lstStyle/>
          <a:p>
            <a:pPr marL="288925" lvl="1" indent="-174625">
              <a:spcBef>
                <a:spcPts val="900"/>
              </a:spcBef>
              <a:spcAft>
                <a:spcPts val="600"/>
              </a:spcAft>
              <a:buClr>
                <a:srgbClr val="808080"/>
              </a:buClr>
              <a:buSzPct val="100000"/>
              <a:buFontTx/>
              <a:buChar char="•"/>
            </a:pPr>
            <a:r>
              <a:rPr lang="en-GB" sz="1100" dirty="0">
                <a:solidFill>
                  <a:srgbClr val="000000"/>
                </a:solidFill>
              </a:rPr>
              <a:t>CCP – Derivatives</a:t>
            </a:r>
            <a:endParaRPr lang="en-US" sz="1100" dirty="0">
              <a:solidFill>
                <a:srgbClr val="000000"/>
              </a:solidFill>
            </a:endParaRPr>
          </a:p>
          <a:p>
            <a:pPr marL="288925" marR="0" lvl="1" indent="-174625">
              <a:spcBef>
                <a:spcPts val="900"/>
              </a:spcBef>
              <a:spcAft>
                <a:spcPts val="600"/>
              </a:spcAft>
              <a:buClr>
                <a:srgbClr val="808080"/>
              </a:buClr>
              <a:buSzPct val="100000"/>
              <a:buFontTx/>
              <a:buChar char="•"/>
            </a:pPr>
            <a:r>
              <a:rPr lang="en-GB" sz="1100" dirty="0">
                <a:solidFill>
                  <a:srgbClr val="000000"/>
                </a:solidFill>
              </a:rPr>
              <a:t>Introduction of new products, </a:t>
            </a:r>
            <a:r>
              <a:rPr lang="en-GB" sz="1100" dirty="0" err="1">
                <a:solidFill>
                  <a:srgbClr val="000000"/>
                </a:solidFill>
              </a:rPr>
              <a:t>Sukuks</a:t>
            </a:r>
            <a:r>
              <a:rPr lang="en-GB" sz="1100" dirty="0">
                <a:solidFill>
                  <a:srgbClr val="000000"/>
                </a:solidFill>
              </a:rPr>
              <a:t> and Bond, ETFs and derivatives     </a:t>
            </a:r>
            <a:endParaRPr lang="en-US" sz="1100" dirty="0">
              <a:solidFill>
                <a:srgbClr val="000000"/>
              </a:solidFill>
            </a:endParaRPr>
          </a:p>
          <a:p>
            <a:pPr marL="288925" marR="0" lvl="1" indent="-174625">
              <a:spcBef>
                <a:spcPts val="900"/>
              </a:spcBef>
              <a:spcAft>
                <a:spcPts val="600"/>
              </a:spcAft>
              <a:buClr>
                <a:srgbClr val="808080"/>
              </a:buClr>
              <a:buSzPct val="100000"/>
              <a:buFontTx/>
              <a:buChar char="•"/>
            </a:pPr>
            <a:r>
              <a:rPr lang="en-GB" sz="1100" dirty="0">
                <a:solidFill>
                  <a:srgbClr val="000000"/>
                </a:solidFill>
              </a:rPr>
              <a:t>Clearing membership structure to replace QBs and NQBs</a:t>
            </a:r>
            <a:endParaRPr lang="en-US" sz="1100" dirty="0">
              <a:solidFill>
                <a:srgbClr val="000000"/>
              </a:solidFill>
            </a:endParaRPr>
          </a:p>
          <a:p>
            <a:pPr marL="288925" marR="0" lvl="1" indent="-174625">
              <a:spcBef>
                <a:spcPts val="900"/>
              </a:spcBef>
              <a:spcAft>
                <a:spcPts val="600"/>
              </a:spcAft>
              <a:buClr>
                <a:srgbClr val="808080"/>
              </a:buClr>
              <a:buSzPct val="100000"/>
              <a:buFontTx/>
              <a:buChar char="•"/>
            </a:pPr>
            <a:r>
              <a:rPr lang="en-GB" sz="1100" dirty="0">
                <a:solidFill>
                  <a:srgbClr val="000000"/>
                </a:solidFill>
              </a:rPr>
              <a:t>Enhanced risk waterfall model (clearing members model)</a:t>
            </a:r>
            <a:endParaRPr lang="en-US" sz="1100" dirty="0">
              <a:solidFill>
                <a:srgbClr val="000000"/>
              </a:solidFill>
            </a:endParaRPr>
          </a:p>
          <a:p>
            <a:pPr marL="114300" lvl="1">
              <a:spcBef>
                <a:spcPts val="900"/>
              </a:spcBef>
              <a:buClr>
                <a:srgbClr val="808080"/>
              </a:buClr>
              <a:buSzPct val="100000"/>
            </a:pPr>
            <a:endParaRPr lang="en-US" sz="1100" dirty="0">
              <a:solidFill>
                <a:srgbClr val="000000"/>
              </a:solidFill>
            </a:endParaRPr>
          </a:p>
          <a:p>
            <a:pPr marL="288925" lvl="1" indent="-174625">
              <a:spcBef>
                <a:spcPts val="900"/>
              </a:spcBef>
              <a:buClr>
                <a:srgbClr val="808080"/>
              </a:buClr>
              <a:buSzPct val="100000"/>
              <a:buFontTx/>
              <a:buChar char="•"/>
            </a:pPr>
            <a:endParaRPr lang="en-US" sz="1100" dirty="0">
              <a:solidFill>
                <a:srgbClr val="000000"/>
              </a:solidFill>
              <a:latin typeface="Arial"/>
            </a:endParaRPr>
          </a:p>
        </p:txBody>
      </p:sp>
      <p:sp>
        <p:nvSpPr>
          <p:cNvPr id="28" name="Rectangle 27"/>
          <p:cNvSpPr/>
          <p:nvPr/>
        </p:nvSpPr>
        <p:spPr>
          <a:xfrm>
            <a:off x="2971800" y="1281000"/>
            <a:ext cx="1255074" cy="186619"/>
          </a:xfrm>
          <a:prstGeom prst="rect">
            <a:avLst/>
          </a:prstGeom>
          <a:noFill/>
          <a:ln w="9525" cap="flat" cmpd="sng" algn="ctr">
            <a:noFill/>
            <a:prstDash val="solid"/>
          </a:ln>
          <a:effectLst/>
          <a:extLst>
            <a:ext uri="{909E8E84-426E-40DD-AFC4-6F175D3DCCD1}">
              <a14:hiddenFill xmlns:a14="http://schemas.microsoft.com/office/drawing/2010/main">
                <a:solidFill>
                  <a:srgbClr val="D2E0E6"/>
                </a:solidFill>
              </a14:hiddenFill>
            </a:ext>
            <a:ext uri="{91240B29-F687-4F45-9708-019B960494DF}">
              <a14:hiddenLine xmlns:a14="http://schemas.microsoft.com/office/drawing/2010/main" w="9525" cap="flat" cmpd="sng" algn="ctr">
                <a:solidFill>
                  <a:srgbClr val="79A2B3"/>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1400" i="1" dirty="0">
                <a:solidFill>
                  <a:srgbClr val="000000"/>
                </a:solidFill>
                <a:latin typeface="+mj-lt"/>
                <a:cs typeface="Arial" pitchFamily="34" charset="0"/>
              </a:rPr>
              <a:t>Live</a:t>
            </a:r>
          </a:p>
        </p:txBody>
      </p:sp>
      <p:sp>
        <p:nvSpPr>
          <p:cNvPr id="31" name="Rectangle 30"/>
          <p:cNvSpPr/>
          <p:nvPr/>
        </p:nvSpPr>
        <p:spPr>
          <a:xfrm>
            <a:off x="3827764" y="1228995"/>
            <a:ext cx="324000" cy="252000"/>
          </a:xfrm>
          <a:prstGeom prst="rect">
            <a:avLst/>
          </a:prstGeom>
          <a:solidFill>
            <a:schemeClr val="bg1"/>
          </a:solidFill>
          <a:ln w="952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000" dirty="0">
              <a:solidFill>
                <a:srgbClr val="000000"/>
              </a:solidFill>
              <a:latin typeface="Arial" pitchFamily="34" charset="0"/>
              <a:cs typeface="Arial" pitchFamily="34" charset="0"/>
            </a:endParaRPr>
          </a:p>
        </p:txBody>
      </p:sp>
      <p:sp>
        <p:nvSpPr>
          <p:cNvPr id="32" name="clipart_tick"/>
          <p:cNvSpPr>
            <a:spLocks/>
          </p:cNvSpPr>
          <p:nvPr/>
        </p:nvSpPr>
        <p:spPr bwMode="gray">
          <a:xfrm>
            <a:off x="3890866" y="1211197"/>
            <a:ext cx="252000" cy="252000"/>
          </a:xfrm>
          <a:custGeom>
            <a:avLst/>
            <a:gdLst>
              <a:gd name="T0" fmla="*/ 2147483647 w 352"/>
              <a:gd name="T1" fmla="*/ 2147483647 h 380"/>
              <a:gd name="T2" fmla="*/ 2147483647 w 352"/>
              <a:gd name="T3" fmla="*/ 2147483647 h 380"/>
              <a:gd name="T4" fmla="*/ 2147483647 w 352"/>
              <a:gd name="T5" fmla="*/ 2147483647 h 380"/>
              <a:gd name="T6" fmla="*/ 2147483647 w 352"/>
              <a:gd name="T7" fmla="*/ 2147483647 h 380"/>
              <a:gd name="T8" fmla="*/ 2147483647 w 352"/>
              <a:gd name="T9" fmla="*/ 2147483647 h 380"/>
              <a:gd name="T10" fmla="*/ 2147483647 w 352"/>
              <a:gd name="T11" fmla="*/ 2147483647 h 380"/>
              <a:gd name="T12" fmla="*/ 2147483647 w 352"/>
              <a:gd name="T13" fmla="*/ 2147483647 h 380"/>
              <a:gd name="T14" fmla="*/ 2147483647 w 352"/>
              <a:gd name="T15" fmla="*/ 2147483647 h 380"/>
              <a:gd name="T16" fmla="*/ 0 60000 65536"/>
              <a:gd name="T17" fmla="*/ 0 60000 65536"/>
              <a:gd name="T18" fmla="*/ 0 60000 65536"/>
              <a:gd name="T19" fmla="*/ 0 60000 65536"/>
              <a:gd name="T20" fmla="*/ 0 60000 65536"/>
              <a:gd name="T21" fmla="*/ 0 60000 65536"/>
              <a:gd name="T22" fmla="*/ 0 60000 65536"/>
              <a:gd name="T23" fmla="*/ 0 60000 65536"/>
              <a:gd name="T24" fmla="*/ 0 w 352"/>
              <a:gd name="T25" fmla="*/ 0 h 380"/>
              <a:gd name="T26" fmla="*/ 352 w 352"/>
              <a:gd name="T27" fmla="*/ 380 h 3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52" h="380">
                <a:moveTo>
                  <a:pt x="2" y="264"/>
                </a:moveTo>
                <a:cubicBezTo>
                  <a:pt x="42" y="304"/>
                  <a:pt x="56" y="361"/>
                  <a:pt x="78" y="380"/>
                </a:cubicBezTo>
                <a:cubicBezTo>
                  <a:pt x="105" y="379"/>
                  <a:pt x="132" y="378"/>
                  <a:pt x="132" y="378"/>
                </a:cubicBezTo>
                <a:cubicBezTo>
                  <a:pt x="190" y="174"/>
                  <a:pt x="352" y="26"/>
                  <a:pt x="352" y="26"/>
                </a:cubicBezTo>
                <a:cubicBezTo>
                  <a:pt x="318" y="0"/>
                  <a:pt x="296" y="14"/>
                  <a:pt x="296" y="14"/>
                </a:cubicBezTo>
                <a:cubicBezTo>
                  <a:pt x="296" y="14"/>
                  <a:pt x="186" y="130"/>
                  <a:pt x="102" y="304"/>
                </a:cubicBezTo>
                <a:cubicBezTo>
                  <a:pt x="86" y="258"/>
                  <a:pt x="28" y="242"/>
                  <a:pt x="28" y="242"/>
                </a:cubicBezTo>
                <a:cubicBezTo>
                  <a:pt x="28" y="242"/>
                  <a:pt x="0" y="246"/>
                  <a:pt x="2" y="264"/>
                </a:cubicBezTo>
                <a:close/>
              </a:path>
            </a:pathLst>
          </a:custGeom>
          <a:solidFill>
            <a:srgbClr val="06C245">
              <a:alpha val="60000"/>
            </a:srgbClr>
          </a:solidFill>
          <a:ln w="9525" cap="flat" cmpd="sng">
            <a:noFill/>
            <a:prstDash val="solid"/>
            <a:round/>
            <a:headEnd type="none" w="med" len="med"/>
            <a:tailEnd type="none" w="med" len="med"/>
          </a:ln>
        </p:spPr>
        <p:txBody>
          <a:bodyPr tIns="91440" bIns="91440" anchor="ctr"/>
          <a:lstStyle/>
          <a:p>
            <a:pPr fontAlgn="base">
              <a:spcBef>
                <a:spcPct val="0"/>
              </a:spcBef>
              <a:spcAft>
                <a:spcPct val="0"/>
              </a:spcAft>
            </a:pPr>
            <a:endParaRPr lang="en-US" sz="1400" b="1" dirty="0">
              <a:solidFill>
                <a:srgbClr val="000000"/>
              </a:solidFill>
              <a:latin typeface="Arial" pitchFamily="34" charset="0"/>
              <a:cs typeface="Arial" pitchFamily="34" charset="0"/>
            </a:endParaRPr>
          </a:p>
        </p:txBody>
      </p:sp>
      <p:sp>
        <p:nvSpPr>
          <p:cNvPr id="26" name="Rectangle 25"/>
          <p:cNvSpPr/>
          <p:nvPr/>
        </p:nvSpPr>
        <p:spPr>
          <a:xfrm>
            <a:off x="5147154" y="1266362"/>
            <a:ext cx="1255074" cy="186619"/>
          </a:xfrm>
          <a:prstGeom prst="rect">
            <a:avLst/>
          </a:prstGeom>
          <a:noFill/>
          <a:ln w="9525" cap="flat" cmpd="sng" algn="ctr">
            <a:noFill/>
            <a:prstDash val="solid"/>
          </a:ln>
          <a:effectLst/>
          <a:extLst>
            <a:ext uri="{909E8E84-426E-40DD-AFC4-6F175D3DCCD1}">
              <a14:hiddenFill xmlns:a14="http://schemas.microsoft.com/office/drawing/2010/main">
                <a:solidFill>
                  <a:srgbClr val="D2E0E6"/>
                </a:solidFill>
              </a14:hiddenFill>
            </a:ext>
            <a:ext uri="{91240B29-F687-4F45-9708-019B960494DF}">
              <a14:hiddenLine xmlns:a14="http://schemas.microsoft.com/office/drawing/2010/main" w="9525" cap="flat" cmpd="sng" algn="ctr">
                <a:solidFill>
                  <a:srgbClr val="79A2B3"/>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1400" i="1" dirty="0">
                <a:solidFill>
                  <a:srgbClr val="000000"/>
                </a:solidFill>
                <a:latin typeface="+mj-lt"/>
                <a:cs typeface="Arial" pitchFamily="34" charset="0"/>
              </a:rPr>
              <a:t>Live</a:t>
            </a:r>
          </a:p>
        </p:txBody>
      </p:sp>
      <p:sp>
        <p:nvSpPr>
          <p:cNvPr id="27" name="Rectangle 26"/>
          <p:cNvSpPr/>
          <p:nvPr/>
        </p:nvSpPr>
        <p:spPr>
          <a:xfrm>
            <a:off x="6003118" y="1214357"/>
            <a:ext cx="324000" cy="252000"/>
          </a:xfrm>
          <a:prstGeom prst="rect">
            <a:avLst/>
          </a:prstGeom>
          <a:solidFill>
            <a:schemeClr val="bg1"/>
          </a:solidFill>
          <a:ln w="952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000" dirty="0">
              <a:solidFill>
                <a:srgbClr val="000000"/>
              </a:solidFill>
              <a:latin typeface="Arial" pitchFamily="34" charset="0"/>
              <a:cs typeface="Arial" pitchFamily="34" charset="0"/>
            </a:endParaRPr>
          </a:p>
        </p:txBody>
      </p:sp>
      <p:sp>
        <p:nvSpPr>
          <p:cNvPr id="33" name="clipart_tick"/>
          <p:cNvSpPr>
            <a:spLocks/>
          </p:cNvSpPr>
          <p:nvPr/>
        </p:nvSpPr>
        <p:spPr bwMode="gray">
          <a:xfrm>
            <a:off x="6039118" y="1213891"/>
            <a:ext cx="252000" cy="252000"/>
          </a:xfrm>
          <a:custGeom>
            <a:avLst/>
            <a:gdLst>
              <a:gd name="T0" fmla="*/ 2147483647 w 352"/>
              <a:gd name="T1" fmla="*/ 2147483647 h 380"/>
              <a:gd name="T2" fmla="*/ 2147483647 w 352"/>
              <a:gd name="T3" fmla="*/ 2147483647 h 380"/>
              <a:gd name="T4" fmla="*/ 2147483647 w 352"/>
              <a:gd name="T5" fmla="*/ 2147483647 h 380"/>
              <a:gd name="T6" fmla="*/ 2147483647 w 352"/>
              <a:gd name="T7" fmla="*/ 2147483647 h 380"/>
              <a:gd name="T8" fmla="*/ 2147483647 w 352"/>
              <a:gd name="T9" fmla="*/ 2147483647 h 380"/>
              <a:gd name="T10" fmla="*/ 2147483647 w 352"/>
              <a:gd name="T11" fmla="*/ 2147483647 h 380"/>
              <a:gd name="T12" fmla="*/ 2147483647 w 352"/>
              <a:gd name="T13" fmla="*/ 2147483647 h 380"/>
              <a:gd name="T14" fmla="*/ 2147483647 w 352"/>
              <a:gd name="T15" fmla="*/ 2147483647 h 380"/>
              <a:gd name="T16" fmla="*/ 0 60000 65536"/>
              <a:gd name="T17" fmla="*/ 0 60000 65536"/>
              <a:gd name="T18" fmla="*/ 0 60000 65536"/>
              <a:gd name="T19" fmla="*/ 0 60000 65536"/>
              <a:gd name="T20" fmla="*/ 0 60000 65536"/>
              <a:gd name="T21" fmla="*/ 0 60000 65536"/>
              <a:gd name="T22" fmla="*/ 0 60000 65536"/>
              <a:gd name="T23" fmla="*/ 0 60000 65536"/>
              <a:gd name="T24" fmla="*/ 0 w 352"/>
              <a:gd name="T25" fmla="*/ 0 h 380"/>
              <a:gd name="T26" fmla="*/ 352 w 352"/>
              <a:gd name="T27" fmla="*/ 380 h 3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52" h="380">
                <a:moveTo>
                  <a:pt x="2" y="264"/>
                </a:moveTo>
                <a:cubicBezTo>
                  <a:pt x="42" y="304"/>
                  <a:pt x="56" y="361"/>
                  <a:pt x="78" y="380"/>
                </a:cubicBezTo>
                <a:cubicBezTo>
                  <a:pt x="105" y="379"/>
                  <a:pt x="132" y="378"/>
                  <a:pt x="132" y="378"/>
                </a:cubicBezTo>
                <a:cubicBezTo>
                  <a:pt x="190" y="174"/>
                  <a:pt x="352" y="26"/>
                  <a:pt x="352" y="26"/>
                </a:cubicBezTo>
                <a:cubicBezTo>
                  <a:pt x="318" y="0"/>
                  <a:pt x="296" y="14"/>
                  <a:pt x="296" y="14"/>
                </a:cubicBezTo>
                <a:cubicBezTo>
                  <a:pt x="296" y="14"/>
                  <a:pt x="186" y="130"/>
                  <a:pt x="102" y="304"/>
                </a:cubicBezTo>
                <a:cubicBezTo>
                  <a:pt x="86" y="258"/>
                  <a:pt x="28" y="242"/>
                  <a:pt x="28" y="242"/>
                </a:cubicBezTo>
                <a:cubicBezTo>
                  <a:pt x="28" y="242"/>
                  <a:pt x="0" y="246"/>
                  <a:pt x="2" y="264"/>
                </a:cubicBezTo>
                <a:close/>
              </a:path>
            </a:pathLst>
          </a:custGeom>
          <a:solidFill>
            <a:srgbClr val="06C245">
              <a:alpha val="60000"/>
            </a:srgbClr>
          </a:solidFill>
          <a:ln w="9525" cap="flat" cmpd="sng">
            <a:noFill/>
            <a:prstDash val="solid"/>
            <a:round/>
            <a:headEnd type="none" w="med" len="med"/>
            <a:tailEnd type="none" w="med" len="med"/>
          </a:ln>
        </p:spPr>
        <p:txBody>
          <a:bodyPr tIns="91440" bIns="91440" anchor="ctr"/>
          <a:lstStyle/>
          <a:p>
            <a:pPr fontAlgn="base">
              <a:spcBef>
                <a:spcPct val="0"/>
              </a:spcBef>
              <a:spcAft>
                <a:spcPct val="0"/>
              </a:spcAft>
            </a:pPr>
            <a:endParaRPr lang="en-US" sz="1400" b="1" dirty="0">
              <a:solidFill>
                <a:srgbClr val="000000"/>
              </a:solidFill>
              <a:latin typeface="Arial" pitchFamily="34" charset="0"/>
              <a:cs typeface="Arial" pitchFamily="34" charset="0"/>
            </a:endParaRPr>
          </a:p>
        </p:txBody>
      </p:sp>
      <p:sp>
        <p:nvSpPr>
          <p:cNvPr id="3" name="TextBox 2"/>
          <p:cNvSpPr txBox="1"/>
          <p:nvPr/>
        </p:nvSpPr>
        <p:spPr>
          <a:xfrm>
            <a:off x="6295251" y="1214931"/>
            <a:ext cx="720428" cy="289480"/>
          </a:xfrm>
          <a:prstGeom prst="rect">
            <a:avLst/>
          </a:prstGeom>
          <a:noFill/>
        </p:spPr>
        <p:txBody>
          <a:bodyPr wrap="square" tIns="90000" bIns="90000" rtlCol="0" anchor="t">
            <a:spAutoFit/>
          </a:bodyPr>
          <a:lstStyle/>
          <a:p>
            <a:pPr algn="ctr"/>
            <a:r>
              <a:rPr lang="en-US" sz="700" dirty="0">
                <a:solidFill>
                  <a:srgbClr val="000000"/>
                </a:solidFill>
                <a:latin typeface="Arial" pitchFamily="34" charset="0"/>
                <a:cs typeface="Arial" pitchFamily="34" charset="0"/>
              </a:rPr>
              <a:t>Partial launch</a:t>
            </a:r>
          </a:p>
        </p:txBody>
      </p:sp>
    </p:spTree>
    <p:extLst>
      <p:ext uri="{BB962C8B-B14F-4D97-AF65-F5344CB8AC3E}">
        <p14:creationId xmlns:p14="http://schemas.microsoft.com/office/powerpoint/2010/main" val="22182035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Text Placeholder 2"/>
          <p:cNvSpPr>
            <a:spLocks noGrp="1"/>
          </p:cNvSpPr>
          <p:nvPr>
            <p:ph type="body" sz="quarter" idx="10"/>
          </p:nvPr>
        </p:nvSpPr>
        <p:spPr/>
        <p:txBody>
          <a:bodyPr>
            <a:normAutofit/>
          </a:bodyPr>
          <a:lstStyle/>
          <a:p>
            <a:r>
              <a:rPr lang="en-US" sz="2800" dirty="0">
                <a:solidFill>
                  <a:srgbClr val="002060"/>
                </a:solidFill>
              </a:rPr>
              <a:t>1- Market Development-1 Changes (Phase 1);</a:t>
            </a:r>
          </a:p>
          <a:p>
            <a:r>
              <a:rPr lang="en-US" sz="2800" dirty="0">
                <a:solidFill>
                  <a:schemeClr val="bg1">
                    <a:lumMod val="65000"/>
                  </a:schemeClr>
                </a:solidFill>
              </a:rPr>
              <a:t>2- Market Development-2 Changes (Phase 2</a:t>
            </a:r>
            <a:r>
              <a:rPr lang="en-US" sz="2800" dirty="0" smtClean="0">
                <a:solidFill>
                  <a:schemeClr val="bg1">
                    <a:lumMod val="65000"/>
                  </a:schemeClr>
                </a:solidFill>
              </a:rPr>
              <a:t>);</a:t>
            </a:r>
          </a:p>
          <a:p>
            <a:r>
              <a:rPr lang="en-US" sz="2800" dirty="0" smtClean="0">
                <a:solidFill>
                  <a:schemeClr val="bg1">
                    <a:lumMod val="65000"/>
                  </a:schemeClr>
                </a:solidFill>
              </a:rPr>
              <a:t>3- Market Development-3.1 Changes (Phase 3);</a:t>
            </a:r>
            <a:endParaRPr lang="en-US" sz="2800" dirty="0">
              <a:solidFill>
                <a:schemeClr val="bg1">
                  <a:lumMod val="65000"/>
                </a:schemeClr>
              </a:solidFill>
            </a:endParaRPr>
          </a:p>
          <a:p>
            <a:r>
              <a:rPr lang="en-US" sz="2800" dirty="0">
                <a:solidFill>
                  <a:schemeClr val="bg1">
                    <a:lumMod val="65000"/>
                  </a:schemeClr>
                </a:solidFill>
              </a:rPr>
              <a:t>4</a:t>
            </a:r>
            <a:r>
              <a:rPr lang="en-US" sz="2800" dirty="0" smtClean="0">
                <a:solidFill>
                  <a:schemeClr val="bg1">
                    <a:lumMod val="65000"/>
                  </a:schemeClr>
                </a:solidFill>
              </a:rPr>
              <a:t>- </a:t>
            </a:r>
            <a:r>
              <a:rPr lang="en-US" sz="2800" dirty="0">
                <a:solidFill>
                  <a:schemeClr val="bg1">
                    <a:lumMod val="65000"/>
                  </a:schemeClr>
                </a:solidFill>
              </a:rPr>
              <a:t>Country Classification;</a:t>
            </a:r>
          </a:p>
          <a:p>
            <a:r>
              <a:rPr lang="en-US" sz="2800" dirty="0">
                <a:solidFill>
                  <a:schemeClr val="bg1">
                    <a:lumMod val="65000"/>
                  </a:schemeClr>
                </a:solidFill>
              </a:rPr>
              <a:t>5</a:t>
            </a:r>
            <a:r>
              <a:rPr lang="en-US" sz="2800" dirty="0" smtClean="0">
                <a:solidFill>
                  <a:schemeClr val="bg1">
                    <a:lumMod val="65000"/>
                  </a:schemeClr>
                </a:solidFill>
              </a:rPr>
              <a:t>- </a:t>
            </a:r>
            <a:r>
              <a:rPr lang="en-US" sz="2800" dirty="0">
                <a:solidFill>
                  <a:schemeClr val="bg1">
                    <a:lumMod val="65000"/>
                  </a:schemeClr>
                </a:solidFill>
              </a:rPr>
              <a:t>Q&amp;A.</a:t>
            </a:r>
          </a:p>
        </p:txBody>
      </p:sp>
    </p:spTree>
    <p:extLst>
      <p:ext uri="{BB962C8B-B14F-4D97-AF65-F5344CB8AC3E}">
        <p14:creationId xmlns:p14="http://schemas.microsoft.com/office/powerpoint/2010/main" val="40055704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97" name="Object 896"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4605" name="think-cell Slide" r:id="rId4" imgW="216" imgH="216" progId="TCLayout.ActiveDocument.1">
                  <p:embed/>
                </p:oleObj>
              </mc:Choice>
              <mc:Fallback>
                <p:oleObj name="think-cell Slide" r:id="rId4" imgW="216" imgH="216" progId="TCLayout.ActiveDocument.1">
                  <p:embed/>
                  <p:pic>
                    <p:nvPicPr>
                      <p:cNvPr id="897" name="Object 896"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ZA" dirty="0"/>
              <a:t>Overview of Main Aspects of MD-1 Scope</a:t>
            </a:r>
          </a:p>
        </p:txBody>
      </p:sp>
      <p:sp>
        <p:nvSpPr>
          <p:cNvPr id="9" name="Rectangle 8"/>
          <p:cNvSpPr/>
          <p:nvPr/>
        </p:nvSpPr>
        <p:spPr>
          <a:xfrm>
            <a:off x="631266" y="1685546"/>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00" b="1" dirty="0">
                <a:solidFill>
                  <a:srgbClr val="000000"/>
                </a:solidFill>
                <a:latin typeface="Arial" pitchFamily="34" charset="0"/>
                <a:cs typeface="Arial" pitchFamily="34" charset="0"/>
              </a:rPr>
              <a:t>T+3 </a:t>
            </a:r>
          </a:p>
          <a:p>
            <a:pPr algn="ctr"/>
            <a:r>
              <a:rPr lang="en-ZA" sz="1600" b="1" dirty="0">
                <a:solidFill>
                  <a:srgbClr val="000000"/>
                </a:solidFill>
                <a:latin typeface="Arial" pitchFamily="34" charset="0"/>
                <a:cs typeface="Arial" pitchFamily="34" charset="0"/>
              </a:rPr>
              <a:t>settlement cycle</a:t>
            </a: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916" name="NumberBall"/>
          <p:cNvSpPr>
            <a:spLocks noChangeArrowheads="1"/>
          </p:cNvSpPr>
          <p:nvPr/>
        </p:nvSpPr>
        <p:spPr bwMode="gray">
          <a:xfrm>
            <a:off x="475491" y="1578805"/>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1</a:t>
            </a:r>
          </a:p>
        </p:txBody>
      </p:sp>
      <p:sp>
        <p:nvSpPr>
          <p:cNvPr id="7" name="Rectangle 6"/>
          <p:cNvSpPr/>
          <p:nvPr/>
        </p:nvSpPr>
        <p:spPr>
          <a:xfrm>
            <a:off x="6969758" y="1685546"/>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p:txBody>
      </p:sp>
      <p:sp>
        <p:nvSpPr>
          <p:cNvPr id="917" name="NumberBall"/>
          <p:cNvSpPr>
            <a:spLocks noChangeArrowheads="1"/>
          </p:cNvSpPr>
          <p:nvPr/>
        </p:nvSpPr>
        <p:spPr bwMode="gray">
          <a:xfrm>
            <a:off x="6831101" y="1578805"/>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3</a:t>
            </a:r>
          </a:p>
        </p:txBody>
      </p:sp>
      <p:pic>
        <p:nvPicPr>
          <p:cNvPr id="10" name="Picture 9"/>
          <p:cNvPicPr>
            <a:picLocks noChangeAspect="1"/>
          </p:cNvPicPr>
          <p:nvPr/>
        </p:nvPicPr>
        <p:blipFill>
          <a:blip r:embed="rId6"/>
          <a:stretch>
            <a:fillRect/>
          </a:stretch>
        </p:blipFill>
        <p:spPr>
          <a:xfrm>
            <a:off x="7869299" y="2903692"/>
            <a:ext cx="744362" cy="649561"/>
          </a:xfrm>
          <a:prstGeom prst="rect">
            <a:avLst/>
          </a:prstGeom>
        </p:spPr>
      </p:pic>
      <p:sp>
        <p:nvSpPr>
          <p:cNvPr id="12" name="TextBox 11"/>
          <p:cNvSpPr txBox="1"/>
          <p:nvPr/>
        </p:nvSpPr>
        <p:spPr>
          <a:xfrm>
            <a:off x="6972575" y="1594045"/>
            <a:ext cx="2416734" cy="674200"/>
          </a:xfrm>
          <a:prstGeom prst="rect">
            <a:avLst/>
          </a:prstGeom>
          <a:noFill/>
        </p:spPr>
        <p:txBody>
          <a:bodyPr wrap="square" tIns="90000" bIns="90000" rtlCol="0" anchor="t">
            <a:spAutoFit/>
          </a:bodyPr>
          <a:lstStyle/>
          <a:p>
            <a:pPr algn="ctr"/>
            <a:r>
              <a:rPr lang="en-US" sz="1600" b="1" dirty="0">
                <a:solidFill>
                  <a:srgbClr val="000000"/>
                </a:solidFill>
                <a:latin typeface="Arial" pitchFamily="34" charset="0"/>
                <a:cs typeface="Arial" pitchFamily="34" charset="0"/>
              </a:rPr>
              <a:t>Enhanced default procedures</a:t>
            </a:r>
          </a:p>
        </p:txBody>
      </p:sp>
      <p:grpSp>
        <p:nvGrpSpPr>
          <p:cNvPr id="3" name="Group 2"/>
          <p:cNvGrpSpPr/>
          <p:nvPr/>
        </p:nvGrpSpPr>
        <p:grpSpPr>
          <a:xfrm>
            <a:off x="533400" y="4054391"/>
            <a:ext cx="5681642" cy="2071146"/>
            <a:chOff x="484503" y="4134638"/>
            <a:chExt cx="5681642" cy="2071146"/>
          </a:xfrm>
        </p:grpSpPr>
        <p:sp>
          <p:nvSpPr>
            <p:cNvPr id="8" name="Rectangle 7"/>
            <p:cNvSpPr/>
            <p:nvPr/>
          </p:nvSpPr>
          <p:spPr>
            <a:xfrm>
              <a:off x="631266" y="4225784"/>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924" name="NumberBall"/>
            <p:cNvSpPr>
              <a:spLocks noChangeArrowheads="1"/>
            </p:cNvSpPr>
            <p:nvPr/>
          </p:nvSpPr>
          <p:spPr bwMode="gray">
            <a:xfrm>
              <a:off x="484503" y="4134638"/>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4</a:t>
              </a:r>
            </a:p>
          </p:txBody>
        </p:sp>
        <p:sp>
          <p:nvSpPr>
            <p:cNvPr id="24" name="TextBox 23"/>
            <p:cNvSpPr txBox="1"/>
            <p:nvPr/>
          </p:nvSpPr>
          <p:spPr>
            <a:xfrm>
              <a:off x="702588" y="4166548"/>
              <a:ext cx="2317694" cy="1166643"/>
            </a:xfrm>
            <a:prstGeom prst="rect">
              <a:avLst/>
            </a:prstGeom>
            <a:noFill/>
          </p:spPr>
          <p:txBody>
            <a:bodyPr wrap="square" tIns="90000" bIns="90000" rtlCol="0" anchor="t">
              <a:spAutoFit/>
            </a:bodyPr>
            <a:lstStyle/>
            <a:p>
              <a:pPr algn="ctr"/>
              <a:r>
                <a:rPr lang="en-US" sz="1600" b="1" dirty="0">
                  <a:solidFill>
                    <a:srgbClr val="000000"/>
                  </a:solidFill>
                  <a:latin typeface="Arial" pitchFamily="34" charset="0"/>
                  <a:cs typeface="Arial" pitchFamily="34" charset="0"/>
                </a:rPr>
                <a:t>Measures to enhance liquidity </a:t>
              </a:r>
              <a:r>
                <a:rPr lang="en-US" sz="1600" dirty="0">
                  <a:solidFill>
                    <a:srgbClr val="000000"/>
                  </a:solidFill>
                  <a:latin typeface="Arial" pitchFamily="34" charset="0"/>
                  <a:cs typeface="Arial" pitchFamily="34" charset="0"/>
                </a:rPr>
                <a:t>(</a:t>
              </a:r>
              <a:r>
                <a:rPr lang="en-US" sz="1600" dirty="0" err="1">
                  <a:solidFill>
                    <a:srgbClr val="000000"/>
                  </a:solidFill>
                  <a:latin typeface="Arial" pitchFamily="34" charset="0"/>
                  <a:cs typeface="Arial" pitchFamily="34" charset="0"/>
                </a:rPr>
                <a:t>SLB</a:t>
              </a:r>
              <a:r>
                <a:rPr lang="en-US" sz="1600" dirty="0">
                  <a:solidFill>
                    <a:srgbClr val="000000"/>
                  </a:solidFill>
                  <a:latin typeface="Arial" pitchFamily="34" charset="0"/>
                  <a:cs typeface="Arial" pitchFamily="34" charset="0"/>
                </a:rPr>
                <a:t>/ short-selling for market makers, new tick sizes)</a:t>
              </a:r>
            </a:p>
          </p:txBody>
        </p:sp>
        <p:pic>
          <p:nvPicPr>
            <p:cNvPr id="25" name="Picture 24"/>
            <p:cNvPicPr>
              <a:picLocks noChangeAspect="1"/>
            </p:cNvPicPr>
            <p:nvPr/>
          </p:nvPicPr>
          <p:blipFill>
            <a:blip r:embed="rId7"/>
            <a:stretch>
              <a:fillRect/>
            </a:stretch>
          </p:blipFill>
          <p:spPr>
            <a:xfrm>
              <a:off x="1174319" y="5449828"/>
              <a:ext cx="1330628" cy="556360"/>
            </a:xfrm>
            <a:prstGeom prst="rect">
              <a:avLst/>
            </a:prstGeom>
          </p:spPr>
        </p:pic>
        <p:sp>
          <p:nvSpPr>
            <p:cNvPr id="4" name="Rectangle 3"/>
            <p:cNvSpPr/>
            <p:nvPr/>
          </p:nvSpPr>
          <p:spPr>
            <a:xfrm>
              <a:off x="3749411" y="4225784"/>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00" b="1" dirty="0">
                  <a:solidFill>
                    <a:srgbClr val="000000"/>
                  </a:solidFill>
                  <a:latin typeface="Arial" pitchFamily="34" charset="0"/>
                  <a:cs typeface="Arial" pitchFamily="34" charset="0"/>
                </a:rPr>
                <a:t>International-style corporate actions timetable</a:t>
              </a: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grpSp>
          <p:nvGrpSpPr>
            <p:cNvPr id="901" name="Group 900"/>
            <p:cNvGrpSpPr/>
            <p:nvPr/>
          </p:nvGrpSpPr>
          <p:grpSpPr>
            <a:xfrm>
              <a:off x="4176078" y="5443561"/>
              <a:ext cx="1563400" cy="560691"/>
              <a:chOff x="6625156" y="2619462"/>
              <a:chExt cx="2442813" cy="876080"/>
            </a:xfrm>
          </p:grpSpPr>
          <p:pic>
            <p:nvPicPr>
              <p:cNvPr id="16" name="Picture 15"/>
              <p:cNvPicPr>
                <a:picLocks noChangeAspect="1"/>
              </p:cNvPicPr>
              <p:nvPr/>
            </p:nvPicPr>
            <p:blipFill>
              <a:blip r:embed="rId8"/>
              <a:stretch>
                <a:fillRect/>
              </a:stretch>
            </p:blipFill>
            <p:spPr>
              <a:xfrm>
                <a:off x="8183097" y="2645096"/>
                <a:ext cx="884872" cy="824813"/>
              </a:xfrm>
              <a:prstGeom prst="rect">
                <a:avLst/>
              </a:prstGeom>
            </p:spPr>
          </p:pic>
          <p:pic>
            <p:nvPicPr>
              <p:cNvPr id="17" name="Picture 16"/>
              <p:cNvPicPr>
                <a:picLocks noChangeAspect="1"/>
              </p:cNvPicPr>
              <p:nvPr/>
            </p:nvPicPr>
            <p:blipFill>
              <a:blip r:embed="rId9"/>
              <a:stretch>
                <a:fillRect/>
              </a:stretch>
            </p:blipFill>
            <p:spPr>
              <a:xfrm>
                <a:off x="6625156" y="2619462"/>
                <a:ext cx="1014181" cy="876080"/>
              </a:xfrm>
              <a:prstGeom prst="rect">
                <a:avLst/>
              </a:prstGeom>
            </p:spPr>
          </p:pic>
          <p:cxnSp>
            <p:nvCxnSpPr>
              <p:cNvPr id="19" name="Straight Arrow Connector 18"/>
              <p:cNvCxnSpPr/>
              <p:nvPr/>
            </p:nvCxnSpPr>
            <p:spPr>
              <a:xfrm>
                <a:off x="7646831" y="3057502"/>
                <a:ext cx="508970" cy="0"/>
              </a:xfrm>
              <a:prstGeom prst="straightConnector1">
                <a:avLst/>
              </a:prstGeom>
              <a:ln>
                <a:solidFill>
                  <a:schemeClr val="accent5">
                    <a:lumMod val="10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926" name="NumberBall"/>
            <p:cNvSpPr>
              <a:spLocks noChangeArrowheads="1"/>
            </p:cNvSpPr>
            <p:nvPr/>
          </p:nvSpPr>
          <p:spPr bwMode="gray">
            <a:xfrm>
              <a:off x="3601773" y="4134638"/>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5</a:t>
              </a:r>
            </a:p>
          </p:txBody>
        </p:sp>
      </p:grpSp>
      <p:sp>
        <p:nvSpPr>
          <p:cNvPr id="60" name="Rectangle 59"/>
          <p:cNvSpPr/>
          <p:nvPr/>
        </p:nvSpPr>
        <p:spPr>
          <a:xfrm>
            <a:off x="3749411" y="1685546"/>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00" b="1" dirty="0">
                <a:solidFill>
                  <a:srgbClr val="000000"/>
                </a:solidFill>
                <a:latin typeface="Arial" pitchFamily="34" charset="0"/>
                <a:cs typeface="Arial" pitchFamily="34" charset="0"/>
              </a:rPr>
              <a:t>Custodian approval / rejection of trade validity and payment</a:t>
            </a: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a:p>
            <a:pPr algn="ctr"/>
            <a:endParaRPr lang="en-ZA" sz="1600" b="1" dirty="0">
              <a:solidFill>
                <a:srgbClr val="000000"/>
              </a:solidFill>
              <a:latin typeface="Arial" pitchFamily="34" charset="0"/>
              <a:cs typeface="Arial" pitchFamily="34" charset="0"/>
            </a:endParaRPr>
          </a:p>
        </p:txBody>
      </p:sp>
      <p:sp>
        <p:nvSpPr>
          <p:cNvPr id="61" name="Rectangle 60"/>
          <p:cNvSpPr/>
          <p:nvPr/>
        </p:nvSpPr>
        <p:spPr>
          <a:xfrm>
            <a:off x="3919743" y="3245052"/>
            <a:ext cx="1097280" cy="252000"/>
          </a:xfrm>
          <a:prstGeom prst="rect">
            <a:avLst/>
          </a:prstGeom>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050" b="1" dirty="0">
                <a:solidFill>
                  <a:srgbClr val="4D4D4D"/>
                </a:solidFill>
                <a:latin typeface="Arial" pitchFamily="34" charset="0"/>
                <a:cs typeface="Arial" pitchFamily="34" charset="0"/>
              </a:rPr>
              <a:t>Confirmation</a:t>
            </a:r>
          </a:p>
        </p:txBody>
      </p:sp>
      <p:sp>
        <p:nvSpPr>
          <p:cNvPr id="64" name="Rectangle 63"/>
          <p:cNvSpPr/>
          <p:nvPr/>
        </p:nvSpPr>
        <p:spPr>
          <a:xfrm>
            <a:off x="5184114" y="3245052"/>
            <a:ext cx="324000" cy="252000"/>
          </a:xfrm>
          <a:prstGeom prst="rect">
            <a:avLst/>
          </a:prstGeom>
          <a:solidFill>
            <a:schemeClr val="bg1"/>
          </a:solidFill>
          <a:ln w="952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000" dirty="0">
              <a:solidFill>
                <a:srgbClr val="000000"/>
              </a:solidFill>
              <a:latin typeface="Arial" pitchFamily="34" charset="0"/>
              <a:cs typeface="Arial" pitchFamily="34" charset="0"/>
            </a:endParaRPr>
          </a:p>
        </p:txBody>
      </p:sp>
      <p:sp>
        <p:nvSpPr>
          <p:cNvPr id="66" name="Rectangle 65"/>
          <p:cNvSpPr/>
          <p:nvPr/>
        </p:nvSpPr>
        <p:spPr>
          <a:xfrm>
            <a:off x="5671814" y="3245052"/>
            <a:ext cx="324000" cy="252000"/>
          </a:xfrm>
          <a:prstGeom prst="rect">
            <a:avLst/>
          </a:prstGeom>
          <a:solidFill>
            <a:schemeClr val="bg1"/>
          </a:solidFill>
          <a:ln w="952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000" dirty="0">
              <a:solidFill>
                <a:srgbClr val="000000"/>
              </a:solidFill>
              <a:latin typeface="Arial" pitchFamily="34" charset="0"/>
              <a:cs typeface="Arial" pitchFamily="34" charset="0"/>
            </a:endParaRPr>
          </a:p>
        </p:txBody>
      </p:sp>
      <p:sp>
        <p:nvSpPr>
          <p:cNvPr id="68" name="clipart_tick"/>
          <p:cNvSpPr>
            <a:spLocks/>
          </p:cNvSpPr>
          <p:nvPr/>
        </p:nvSpPr>
        <p:spPr bwMode="gray">
          <a:xfrm>
            <a:off x="5242466" y="3223672"/>
            <a:ext cx="252000" cy="252000"/>
          </a:xfrm>
          <a:custGeom>
            <a:avLst/>
            <a:gdLst>
              <a:gd name="T0" fmla="*/ 2147483647 w 352"/>
              <a:gd name="T1" fmla="*/ 2147483647 h 380"/>
              <a:gd name="T2" fmla="*/ 2147483647 w 352"/>
              <a:gd name="T3" fmla="*/ 2147483647 h 380"/>
              <a:gd name="T4" fmla="*/ 2147483647 w 352"/>
              <a:gd name="T5" fmla="*/ 2147483647 h 380"/>
              <a:gd name="T6" fmla="*/ 2147483647 w 352"/>
              <a:gd name="T7" fmla="*/ 2147483647 h 380"/>
              <a:gd name="T8" fmla="*/ 2147483647 w 352"/>
              <a:gd name="T9" fmla="*/ 2147483647 h 380"/>
              <a:gd name="T10" fmla="*/ 2147483647 w 352"/>
              <a:gd name="T11" fmla="*/ 2147483647 h 380"/>
              <a:gd name="T12" fmla="*/ 2147483647 w 352"/>
              <a:gd name="T13" fmla="*/ 2147483647 h 380"/>
              <a:gd name="T14" fmla="*/ 2147483647 w 352"/>
              <a:gd name="T15" fmla="*/ 2147483647 h 380"/>
              <a:gd name="T16" fmla="*/ 0 60000 65536"/>
              <a:gd name="T17" fmla="*/ 0 60000 65536"/>
              <a:gd name="T18" fmla="*/ 0 60000 65536"/>
              <a:gd name="T19" fmla="*/ 0 60000 65536"/>
              <a:gd name="T20" fmla="*/ 0 60000 65536"/>
              <a:gd name="T21" fmla="*/ 0 60000 65536"/>
              <a:gd name="T22" fmla="*/ 0 60000 65536"/>
              <a:gd name="T23" fmla="*/ 0 60000 65536"/>
              <a:gd name="T24" fmla="*/ 0 w 352"/>
              <a:gd name="T25" fmla="*/ 0 h 380"/>
              <a:gd name="T26" fmla="*/ 352 w 352"/>
              <a:gd name="T27" fmla="*/ 380 h 3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52" h="380">
                <a:moveTo>
                  <a:pt x="2" y="264"/>
                </a:moveTo>
                <a:cubicBezTo>
                  <a:pt x="42" y="304"/>
                  <a:pt x="56" y="361"/>
                  <a:pt x="78" y="380"/>
                </a:cubicBezTo>
                <a:cubicBezTo>
                  <a:pt x="105" y="379"/>
                  <a:pt x="132" y="378"/>
                  <a:pt x="132" y="378"/>
                </a:cubicBezTo>
                <a:cubicBezTo>
                  <a:pt x="190" y="174"/>
                  <a:pt x="352" y="26"/>
                  <a:pt x="352" y="26"/>
                </a:cubicBezTo>
                <a:cubicBezTo>
                  <a:pt x="318" y="0"/>
                  <a:pt x="296" y="14"/>
                  <a:pt x="296" y="14"/>
                </a:cubicBezTo>
                <a:cubicBezTo>
                  <a:pt x="296" y="14"/>
                  <a:pt x="186" y="130"/>
                  <a:pt x="102" y="304"/>
                </a:cubicBezTo>
                <a:cubicBezTo>
                  <a:pt x="86" y="258"/>
                  <a:pt x="28" y="242"/>
                  <a:pt x="28" y="242"/>
                </a:cubicBezTo>
                <a:cubicBezTo>
                  <a:pt x="28" y="242"/>
                  <a:pt x="0" y="246"/>
                  <a:pt x="2" y="264"/>
                </a:cubicBezTo>
                <a:close/>
              </a:path>
            </a:pathLst>
          </a:custGeom>
          <a:solidFill>
            <a:srgbClr val="06C245">
              <a:alpha val="60000"/>
            </a:srgbClr>
          </a:solidFill>
          <a:ln w="9525" cap="flat" cmpd="sng">
            <a:noFill/>
            <a:prstDash val="solid"/>
            <a:round/>
            <a:headEnd type="none" w="med" len="med"/>
            <a:tailEnd type="none" w="med" len="med"/>
          </a:ln>
        </p:spPr>
        <p:txBody>
          <a:bodyPr tIns="91440" bIns="91440" anchor="ctr"/>
          <a:lstStyle/>
          <a:p>
            <a:pPr fontAlgn="base">
              <a:spcBef>
                <a:spcPct val="0"/>
              </a:spcBef>
              <a:spcAft>
                <a:spcPct val="0"/>
              </a:spcAft>
            </a:pPr>
            <a:endParaRPr lang="en-US" sz="1400" b="1" dirty="0">
              <a:solidFill>
                <a:srgbClr val="000000"/>
              </a:solidFill>
              <a:latin typeface="Arial" pitchFamily="34" charset="0"/>
              <a:cs typeface="Arial" pitchFamily="34" charset="0"/>
            </a:endParaRPr>
          </a:p>
        </p:txBody>
      </p:sp>
      <p:sp>
        <p:nvSpPr>
          <p:cNvPr id="70" name="clipart_cross"/>
          <p:cNvSpPr>
            <a:spLocks/>
          </p:cNvSpPr>
          <p:nvPr/>
        </p:nvSpPr>
        <p:spPr bwMode="gray">
          <a:xfrm>
            <a:off x="5730166" y="3264615"/>
            <a:ext cx="216000" cy="216000"/>
          </a:xfrm>
          <a:custGeom>
            <a:avLst/>
            <a:gdLst>
              <a:gd name="T0" fmla="*/ 2147483647 w 324"/>
              <a:gd name="T1" fmla="*/ 2147483647 h 403"/>
              <a:gd name="T2" fmla="*/ 2147483647 w 324"/>
              <a:gd name="T3" fmla="*/ 2147483647 h 403"/>
              <a:gd name="T4" fmla="*/ 2147483647 w 324"/>
              <a:gd name="T5" fmla="*/ 2147483647 h 403"/>
              <a:gd name="T6" fmla="*/ 2147483647 w 324"/>
              <a:gd name="T7" fmla="*/ 2147483647 h 403"/>
              <a:gd name="T8" fmla="*/ 2147483647 w 324"/>
              <a:gd name="T9" fmla="*/ 2147483647 h 403"/>
              <a:gd name="T10" fmla="*/ 2147483647 w 324"/>
              <a:gd name="T11" fmla="*/ 2147483647 h 403"/>
              <a:gd name="T12" fmla="*/ 2147483647 w 324"/>
              <a:gd name="T13" fmla="*/ 2147483647 h 403"/>
              <a:gd name="T14" fmla="*/ 2147483647 w 324"/>
              <a:gd name="T15" fmla="*/ 2147483647 h 403"/>
              <a:gd name="T16" fmla="*/ 2147483647 w 324"/>
              <a:gd name="T17" fmla="*/ 2147483647 h 403"/>
              <a:gd name="T18" fmla="*/ 2147483647 w 324"/>
              <a:gd name="T19" fmla="*/ 2147483647 h 403"/>
              <a:gd name="T20" fmla="*/ 2147483647 w 324"/>
              <a:gd name="T21" fmla="*/ 2147483647 h 403"/>
              <a:gd name="T22" fmla="*/ 2147483647 w 324"/>
              <a:gd name="T23" fmla="*/ 2147483647 h 403"/>
              <a:gd name="T24" fmla="*/ 2147483647 w 324"/>
              <a:gd name="T25" fmla="*/ 2147483647 h 4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24"/>
              <a:gd name="T40" fmla="*/ 0 h 403"/>
              <a:gd name="T41" fmla="*/ 324 w 324"/>
              <a:gd name="T42" fmla="*/ 403 h 4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24" h="403">
                <a:moveTo>
                  <a:pt x="8" y="363"/>
                </a:moveTo>
                <a:cubicBezTo>
                  <a:pt x="8" y="363"/>
                  <a:pt x="49" y="278"/>
                  <a:pt x="127" y="208"/>
                </a:cubicBezTo>
                <a:cubicBezTo>
                  <a:pt x="87" y="122"/>
                  <a:pt x="84" y="64"/>
                  <a:pt x="84" y="33"/>
                </a:cubicBezTo>
                <a:cubicBezTo>
                  <a:pt x="84" y="2"/>
                  <a:pt x="113" y="0"/>
                  <a:pt x="128" y="19"/>
                </a:cubicBezTo>
                <a:cubicBezTo>
                  <a:pt x="128" y="19"/>
                  <a:pt x="141" y="89"/>
                  <a:pt x="175" y="145"/>
                </a:cubicBezTo>
                <a:cubicBezTo>
                  <a:pt x="250" y="52"/>
                  <a:pt x="290" y="27"/>
                  <a:pt x="290" y="27"/>
                </a:cubicBezTo>
                <a:cubicBezTo>
                  <a:pt x="320" y="35"/>
                  <a:pt x="324" y="63"/>
                  <a:pt x="324" y="63"/>
                </a:cubicBezTo>
                <a:cubicBezTo>
                  <a:pt x="311" y="95"/>
                  <a:pt x="259" y="124"/>
                  <a:pt x="212" y="216"/>
                </a:cubicBezTo>
                <a:cubicBezTo>
                  <a:pt x="203" y="266"/>
                  <a:pt x="263" y="330"/>
                  <a:pt x="268" y="361"/>
                </a:cubicBezTo>
                <a:cubicBezTo>
                  <a:pt x="256" y="377"/>
                  <a:pt x="260" y="377"/>
                  <a:pt x="240" y="389"/>
                </a:cubicBezTo>
                <a:cubicBezTo>
                  <a:pt x="240" y="389"/>
                  <a:pt x="188" y="340"/>
                  <a:pt x="154" y="280"/>
                </a:cubicBezTo>
                <a:cubicBezTo>
                  <a:pt x="113" y="315"/>
                  <a:pt x="102" y="339"/>
                  <a:pt x="38" y="403"/>
                </a:cubicBezTo>
                <a:cubicBezTo>
                  <a:pt x="38" y="403"/>
                  <a:pt x="0" y="401"/>
                  <a:pt x="8" y="363"/>
                </a:cubicBezTo>
                <a:close/>
              </a:path>
            </a:pathLst>
          </a:custGeom>
          <a:solidFill>
            <a:srgbClr val="CC0000">
              <a:alpha val="60000"/>
            </a:srgbClr>
          </a:solidFill>
          <a:ln w="12700" cap="flat" cmpd="sng">
            <a:noFill/>
            <a:prstDash val="solid"/>
            <a:round/>
            <a:headEnd type="none" w="med" len="med"/>
            <a:tailEnd type="none" w="med" len="med"/>
          </a:ln>
        </p:spPr>
        <p:txBody>
          <a:bodyPr wrap="none" tIns="91440" bIns="91440" anchor="ctr"/>
          <a:lstStyle/>
          <a:p>
            <a:pPr fontAlgn="base">
              <a:spcBef>
                <a:spcPct val="0"/>
              </a:spcBef>
              <a:spcAft>
                <a:spcPct val="0"/>
              </a:spcAft>
            </a:pPr>
            <a:endParaRPr lang="en-US" sz="1400" b="1" dirty="0">
              <a:solidFill>
                <a:srgbClr val="000000"/>
              </a:solidFill>
              <a:latin typeface="Arial" pitchFamily="34" charset="0"/>
              <a:cs typeface="Arial" pitchFamily="34" charset="0"/>
            </a:endParaRPr>
          </a:p>
        </p:txBody>
      </p:sp>
      <p:sp>
        <p:nvSpPr>
          <p:cNvPr id="71" name="NumberBall"/>
          <p:cNvSpPr>
            <a:spLocks noChangeArrowheads="1"/>
          </p:cNvSpPr>
          <p:nvPr/>
        </p:nvSpPr>
        <p:spPr bwMode="gray">
          <a:xfrm>
            <a:off x="3601773" y="1578805"/>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2</a:t>
            </a:r>
          </a:p>
        </p:txBody>
      </p:sp>
      <p:grpSp>
        <p:nvGrpSpPr>
          <p:cNvPr id="899" name="Group 898"/>
          <p:cNvGrpSpPr/>
          <p:nvPr/>
        </p:nvGrpSpPr>
        <p:grpSpPr>
          <a:xfrm>
            <a:off x="856457" y="2836878"/>
            <a:ext cx="1932116" cy="693580"/>
            <a:chOff x="946408" y="3562602"/>
            <a:chExt cx="1596790" cy="573206"/>
          </a:xfrm>
        </p:grpSpPr>
        <p:sp>
          <p:nvSpPr>
            <p:cNvPr id="11" name="Rectangle 10"/>
            <p:cNvSpPr/>
            <p:nvPr/>
          </p:nvSpPr>
          <p:spPr>
            <a:xfrm>
              <a:off x="946408" y="3849205"/>
              <a:ext cx="272955" cy="286603"/>
            </a:xfrm>
            <a:prstGeom prst="rect">
              <a:avLst/>
            </a:prstGeom>
            <a:ln w="9525">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b="1" dirty="0">
                  <a:solidFill>
                    <a:srgbClr val="000000"/>
                  </a:solidFill>
                  <a:latin typeface="Arial" pitchFamily="34" charset="0"/>
                  <a:cs typeface="Arial" pitchFamily="34" charset="0"/>
                </a:rPr>
                <a:t>T</a:t>
              </a:r>
            </a:p>
          </p:txBody>
        </p:sp>
        <p:sp>
          <p:nvSpPr>
            <p:cNvPr id="13" name="Rectangle 12"/>
            <p:cNvSpPr/>
            <p:nvPr/>
          </p:nvSpPr>
          <p:spPr>
            <a:xfrm>
              <a:off x="1383136" y="3849205"/>
              <a:ext cx="272955" cy="286603"/>
            </a:xfrm>
            <a:prstGeom prst="rect">
              <a:avLst/>
            </a:prstGeom>
            <a:solidFill>
              <a:srgbClr val="DFDFDF"/>
            </a:solidFill>
            <a:ln w="9525">
              <a:solidFill>
                <a:srgbClr val="DFDFDF"/>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94" dirty="0">
                <a:solidFill>
                  <a:srgbClr val="000000"/>
                </a:solidFill>
                <a:latin typeface="Arial" pitchFamily="34" charset="0"/>
                <a:cs typeface="Arial" pitchFamily="34" charset="0"/>
              </a:endParaRPr>
            </a:p>
          </p:txBody>
        </p:sp>
        <p:sp>
          <p:nvSpPr>
            <p:cNvPr id="14" name="Rectangle 13"/>
            <p:cNvSpPr/>
            <p:nvPr/>
          </p:nvSpPr>
          <p:spPr>
            <a:xfrm>
              <a:off x="1833512" y="3849205"/>
              <a:ext cx="272955" cy="286603"/>
            </a:xfrm>
            <a:prstGeom prst="rect">
              <a:avLst/>
            </a:prstGeom>
            <a:solidFill>
              <a:srgbClr val="DFDFDF"/>
            </a:solidFill>
            <a:ln w="9525">
              <a:solidFill>
                <a:srgbClr val="DFDFDF"/>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ZA" sz="1694" dirty="0">
                <a:solidFill>
                  <a:srgbClr val="000000"/>
                </a:solidFill>
                <a:latin typeface="Arial" pitchFamily="34" charset="0"/>
                <a:cs typeface="Arial" pitchFamily="34" charset="0"/>
              </a:endParaRPr>
            </a:p>
          </p:txBody>
        </p:sp>
        <p:sp>
          <p:nvSpPr>
            <p:cNvPr id="15" name="Rectangle 14"/>
            <p:cNvSpPr/>
            <p:nvPr/>
          </p:nvSpPr>
          <p:spPr>
            <a:xfrm>
              <a:off x="2270243" y="3849205"/>
              <a:ext cx="272955" cy="286603"/>
            </a:xfrm>
            <a:prstGeom prst="rect">
              <a:avLst/>
            </a:prstGeom>
            <a:ln w="9525">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b="1" dirty="0">
                  <a:solidFill>
                    <a:srgbClr val="000000"/>
                  </a:solidFill>
                  <a:latin typeface="Arial" pitchFamily="34" charset="0"/>
                  <a:cs typeface="Arial" pitchFamily="34" charset="0"/>
                </a:rPr>
                <a:t>S</a:t>
              </a:r>
            </a:p>
          </p:txBody>
        </p:sp>
        <p:sp>
          <p:nvSpPr>
            <p:cNvPr id="20" name="Rectangle 19"/>
            <p:cNvSpPr/>
            <p:nvPr/>
          </p:nvSpPr>
          <p:spPr>
            <a:xfrm>
              <a:off x="946408" y="3562602"/>
              <a:ext cx="272955" cy="286603"/>
            </a:xfrm>
            <a:prstGeom prst="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dirty="0">
                  <a:solidFill>
                    <a:srgbClr val="000000"/>
                  </a:solidFill>
                  <a:latin typeface="Arial" pitchFamily="34" charset="0"/>
                  <a:cs typeface="Arial" pitchFamily="34" charset="0"/>
                </a:rPr>
                <a:t>0</a:t>
              </a:r>
            </a:p>
          </p:txBody>
        </p:sp>
        <p:sp>
          <p:nvSpPr>
            <p:cNvPr id="21" name="Rectangle 20"/>
            <p:cNvSpPr/>
            <p:nvPr/>
          </p:nvSpPr>
          <p:spPr>
            <a:xfrm>
              <a:off x="1383136" y="3562602"/>
              <a:ext cx="272955" cy="286603"/>
            </a:xfrm>
            <a:prstGeom prst="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dirty="0">
                  <a:solidFill>
                    <a:srgbClr val="000000"/>
                  </a:solidFill>
                  <a:latin typeface="Arial" pitchFamily="34" charset="0"/>
                  <a:cs typeface="Arial" pitchFamily="34" charset="0"/>
                </a:rPr>
                <a:t>1</a:t>
              </a:r>
            </a:p>
          </p:txBody>
        </p:sp>
        <p:sp>
          <p:nvSpPr>
            <p:cNvPr id="22" name="Rectangle 21"/>
            <p:cNvSpPr/>
            <p:nvPr/>
          </p:nvSpPr>
          <p:spPr>
            <a:xfrm>
              <a:off x="1833512" y="3562602"/>
              <a:ext cx="272955" cy="286603"/>
            </a:xfrm>
            <a:prstGeom prst="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dirty="0">
                  <a:solidFill>
                    <a:srgbClr val="000000"/>
                  </a:solidFill>
                  <a:latin typeface="Arial" pitchFamily="34" charset="0"/>
                  <a:cs typeface="Arial" pitchFamily="34" charset="0"/>
                </a:rPr>
                <a:t>2</a:t>
              </a:r>
            </a:p>
          </p:txBody>
        </p:sp>
        <p:sp>
          <p:nvSpPr>
            <p:cNvPr id="23" name="Rectangle 22"/>
            <p:cNvSpPr/>
            <p:nvPr/>
          </p:nvSpPr>
          <p:spPr>
            <a:xfrm>
              <a:off x="2270243" y="3562602"/>
              <a:ext cx="272955" cy="286603"/>
            </a:xfrm>
            <a:prstGeom prst="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694" dirty="0">
                  <a:solidFill>
                    <a:srgbClr val="000000"/>
                  </a:solidFill>
                  <a:latin typeface="Arial" pitchFamily="34" charset="0"/>
                  <a:cs typeface="Arial" pitchFamily="34" charset="0"/>
                </a:rPr>
                <a:t>3</a:t>
              </a:r>
            </a:p>
          </p:txBody>
        </p:sp>
      </p:grpSp>
      <p:sp>
        <p:nvSpPr>
          <p:cNvPr id="37" name="Rectangle 36">
            <a:extLst>
              <a:ext uri="{FF2B5EF4-FFF2-40B4-BE49-F238E27FC236}">
                <a16:creationId xmlns:a16="http://schemas.microsoft.com/office/drawing/2014/main" id="{8E5DF38A-1810-4889-A51B-725323CE8773}"/>
              </a:ext>
            </a:extLst>
          </p:cNvPr>
          <p:cNvSpPr/>
          <p:nvPr/>
        </p:nvSpPr>
        <p:spPr>
          <a:xfrm>
            <a:off x="6973592" y="4145537"/>
            <a:ext cx="2416734" cy="1980000"/>
          </a:xfrm>
          <a:prstGeom prst="rect">
            <a:avLst/>
          </a:prstGeom>
          <a:solidFill>
            <a:schemeClr val="bg1"/>
          </a:solidFill>
          <a:ln w="254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t" anchorCtr="0"/>
          <a:lstStyle/>
          <a:p>
            <a:pPr algn="ctr"/>
            <a:r>
              <a:rPr lang="en-ZA" sz="1600" b="1" dirty="0">
                <a:solidFill>
                  <a:srgbClr val="000000"/>
                </a:solidFill>
                <a:latin typeface="Arial" pitchFamily="34" charset="0"/>
                <a:cs typeface="Arial" pitchFamily="34" charset="0"/>
              </a:rPr>
              <a:t>Randomized Closing Auction</a:t>
            </a:r>
          </a:p>
        </p:txBody>
      </p:sp>
      <p:sp>
        <p:nvSpPr>
          <p:cNvPr id="38" name="NumberBall">
            <a:extLst>
              <a:ext uri="{FF2B5EF4-FFF2-40B4-BE49-F238E27FC236}">
                <a16:creationId xmlns:a16="http://schemas.microsoft.com/office/drawing/2014/main" id="{8409C811-9BD1-4EFB-975A-D60F342D0783}"/>
              </a:ext>
            </a:extLst>
          </p:cNvPr>
          <p:cNvSpPr>
            <a:spLocks noChangeArrowheads="1"/>
          </p:cNvSpPr>
          <p:nvPr/>
        </p:nvSpPr>
        <p:spPr bwMode="gray">
          <a:xfrm>
            <a:off x="6834935" y="4038796"/>
            <a:ext cx="295275" cy="295275"/>
          </a:xfrm>
          <a:prstGeom prst="ellipse">
            <a:avLst/>
          </a:prstGeom>
          <a:solidFill>
            <a:srgbClr val="002060"/>
          </a:solidFill>
          <a:ln w="9525" algn="ctr">
            <a:solidFill>
              <a:srgbClr val="4D4D4D"/>
            </a:solidFill>
            <a:round/>
            <a:headEnd/>
            <a:tailEnd/>
          </a:ln>
        </p:spPr>
        <p:txBody>
          <a:bodyPr wrap="none" lIns="0" tIns="0" rIns="0" bIns="0" anchor="ctr"/>
          <a:lstStyle/>
          <a:p>
            <a:pPr algn="ctr"/>
            <a:r>
              <a:rPr lang="en-US" sz="1600" b="1" dirty="0">
                <a:solidFill>
                  <a:srgbClr val="FFFFFF"/>
                </a:solidFill>
                <a:latin typeface="Arial" pitchFamily="34" charset="0"/>
                <a:cs typeface="Arial" pitchFamily="34" charset="0"/>
              </a:rPr>
              <a:t>6</a:t>
            </a:r>
          </a:p>
        </p:txBody>
      </p:sp>
      <p:pic>
        <p:nvPicPr>
          <p:cNvPr id="6" name="Graphic 5" descr="Alarm clock">
            <a:extLst>
              <a:ext uri="{FF2B5EF4-FFF2-40B4-BE49-F238E27FC236}">
                <a16:creationId xmlns:a16="http://schemas.microsoft.com/office/drawing/2014/main" id="{75ACD3DC-2392-483A-BE32-EEE50B7EC2E7}"/>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7768384" y="5085638"/>
            <a:ext cx="914400" cy="914400"/>
          </a:xfrm>
          <a:prstGeom prst="rect">
            <a:avLst/>
          </a:prstGeom>
        </p:spPr>
      </p:pic>
    </p:spTree>
    <p:extLst>
      <p:ext uri="{BB962C8B-B14F-4D97-AF65-F5344CB8AC3E}">
        <p14:creationId xmlns:p14="http://schemas.microsoft.com/office/powerpoint/2010/main" val="205748962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P_IDX" val="4"/>
  <p:tag name="THINKCELLPRESENTATIONDONOTDELETE" val="&lt;?xml version=&quot;1.0&quot; encoding=&quot;UTF-16&quot; standalone=&quot;yes&quot;?&gt;&#10;&lt;root reqver=&quot;21047&quot;&gt;&lt;version val=&quot;23210&quot;/&gt;&lt;CPresentation id=&quot;1&quot;&gt;&lt;m_precDefaultNumber&gt;&lt;m_bNumberIsYear val=&quot;1&quot;/&gt;&lt;m_chMinusSymbol&gt;-&lt;/m_chMinusSymbol&gt;&lt;m_chDecimalSymbol17909&gt;.&lt;/m_chDecimalSymbol17909&gt;&lt;m_nGroupingDigits17909 val=&quot;3&quot;/&gt;&lt;m_chGroupingSymbol17909&gt;,&lt;/m_chGroupingSymbol17909&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precDefaultPercent&gt;&lt;m_precDefaultDate&gt;&lt;m_bNumberIsYear val=&quot;0&quot;/&gt;&lt;m_strFormatTime&gt;%d/%m/%Y&lt;/m_strFormatTime&gt;&lt;/m_precDefaultDate&gt;&lt;m_precDefaultYear&gt;&lt;m_bNumberIsYear val=&quot;0&quot;/&gt;&lt;m_strFormatTime&gt;%Y&lt;/m_strFormatTime&gt;&lt;/m_precDefaultYear&gt;&lt;m_precDefaultQuarter&gt;&lt;m_bNumberIsYear val=&quot;0&quot;/&gt;&lt;m_strFormatTime&gt;Q%5&lt;/m_strFormatTime&gt;&lt;/m_precDefaultQuarter&gt;&lt;m_precDefaultMonth&gt;&lt;m_bNumberIsYear val=&quot;0&quot;/&gt;&lt;m_strFormatTime&gt;%1&lt;/m_strFormatTime&gt;&lt;/m_precDefaultMonth&gt;&lt;m_precDefaultWeek&gt;&lt;m_bNumberIsYear val=&quot;0&quot;/&gt;&lt;m_strFormatTime&gt;%4&lt;/m_strFormatTime&gt;&lt;/m_precDefaultWeek&gt;&lt;m_precDefaultDay&gt;&lt;m_bNumberIsYear val=&quot;0&quot;/&gt;&lt;m_strFormatTime&gt;%#d&lt;/m_strFormatTime&gt;&lt;/m_precDefaultDay&gt;&lt;m_mruColor&gt;&lt;m_vecMRU length=&quot;0&quot;/&gt;&lt;/m_mruColor&gt;&lt;m_eweekdayFirstOfWeek val=&quot;2&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SLIDESTYLE" val="CoverPag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blank">
  <a:themeElements>
    <a:clrScheme name="xxx">
      <a:dk1>
        <a:srgbClr val="000000"/>
      </a:dk1>
      <a:lt1>
        <a:srgbClr val="FFFFFF"/>
      </a:lt1>
      <a:dk2>
        <a:srgbClr val="002060"/>
      </a:dk2>
      <a:lt2>
        <a:srgbClr val="808080"/>
      </a:lt2>
      <a:accent1>
        <a:srgbClr val="E2E2E2"/>
      </a:accent1>
      <a:accent2>
        <a:srgbClr val="BFC7D7"/>
      </a:accent2>
      <a:accent3>
        <a:srgbClr val="FFFFFF"/>
      </a:accent3>
      <a:accent4>
        <a:srgbClr val="808080"/>
      </a:accent4>
      <a:accent5>
        <a:srgbClr val="79A2B3"/>
      </a:accent5>
      <a:accent6>
        <a:srgbClr val="DCC05A"/>
      </a:accent6>
      <a:hlink>
        <a:srgbClr val="3F5787"/>
      </a:hlink>
      <a:folHlink>
        <a:srgbClr val="7F8FAF"/>
      </a:folHlink>
    </a:clrScheme>
    <a:fontScheme name="Standard 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FDFDF"/>
        </a:solidFill>
        <a:ln w="9525">
          <a:solidFill>
            <a:schemeClr val="accent1"/>
          </a:solidFill>
        </a:ln>
        <a:effectLst/>
      </a:spPr>
      <a:bodyPr tIns="90000" bIns="90000" rtlCol="0" anchor="ctr" anchorCtr="0"/>
      <a:lstStyle>
        <a:defPPr algn="ctr">
          <a:defRPr sz="1400" dirty="0" smtClean="0">
            <a:solidFill>
              <a:srgbClr val="000000"/>
            </a:solidFill>
            <a:latin typeface="Arial" pitchFamily="34" charset="0"/>
            <a:cs typeface="Arial"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rgbClr val="9F9F9F"/>
          </a:solidFill>
          <a:tailEnd type="none" w="lg" len="lg"/>
        </a:ln>
      </a:spPr>
      <a:bodyPr/>
      <a:lstStyle/>
      <a:style>
        <a:lnRef idx="1">
          <a:schemeClr val="accent1"/>
        </a:lnRef>
        <a:fillRef idx="0">
          <a:schemeClr val="accent1"/>
        </a:fillRef>
        <a:effectRef idx="0">
          <a:schemeClr val="accent1"/>
        </a:effectRef>
        <a:fontRef idx="minor">
          <a:schemeClr val="tx1"/>
        </a:fontRef>
      </a:style>
    </a:lnDef>
    <a:txDef>
      <a:spPr>
        <a:noFill/>
      </a:spPr>
      <a:bodyPr wrap="square" tIns="90000" bIns="90000" rtlCol="0" anchor="t">
        <a:spAutoFit/>
      </a:bodyPr>
      <a:lstStyle>
        <a:defPPr algn="ctr">
          <a:defRPr sz="1400" dirty="0" smtClean="0">
            <a:solidFill>
              <a:srgbClr val="000000"/>
            </a:solidFill>
            <a:latin typeface="Arial" pitchFamily="34" charset="0"/>
            <a:cs typeface="Arial" pitchFamily="34" charset="0"/>
          </a:defRPr>
        </a:defPPr>
      </a:lstStyle>
    </a:txDef>
  </a:objectDefaults>
  <a:extraClrSchemeLst/>
  <a:extLst>
    <a:ext uri="{05A4C25C-085E-4340-85A3-A5531E510DB2}">
      <thm15:themeFamily xmlns:thm15="http://schemas.microsoft.com/office/thememl/2012/main" name="blank.potx" id="{EB1C4E2E-2032-4F5F-AFCC-40410435F3F2}" vid="{AEBAC5F6-6F23-4ED6-8176-8E5DA6EC23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0</TotalTime>
  <Words>3375</Words>
  <Application>Microsoft Office PowerPoint</Application>
  <PresentationFormat>A4 Paper (210x297 mm)</PresentationFormat>
  <Paragraphs>1191</Paragraphs>
  <Slides>58</Slides>
  <Notes>2</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58</vt:i4>
      </vt:variant>
    </vt:vector>
  </HeadingPairs>
  <TitlesOfParts>
    <vt:vector size="65" baseType="lpstr">
      <vt:lpstr>Arial</vt:lpstr>
      <vt:lpstr>Calibri</vt:lpstr>
      <vt:lpstr>mohammad bold art 1</vt:lpstr>
      <vt:lpstr>Tahoma</vt:lpstr>
      <vt:lpstr>Wingdings</vt:lpstr>
      <vt:lpstr>blank</vt:lpstr>
      <vt:lpstr>think-cell Slide</vt:lpstr>
      <vt:lpstr>PowerPoint Presentation</vt:lpstr>
      <vt:lpstr>PowerPoint Presentation</vt:lpstr>
      <vt:lpstr>PowerPoint Presentation</vt:lpstr>
      <vt:lpstr>Market Development Program - Key Objectives </vt:lpstr>
      <vt:lpstr>Main Gaps before the Development Program</vt:lpstr>
      <vt:lpstr>Transformation of the Capital Markets Under CMA Supervision</vt:lpstr>
      <vt:lpstr>Next Phases of Implementation</vt:lpstr>
      <vt:lpstr>Agenda</vt:lpstr>
      <vt:lpstr>Overview of Main Aspects of MD-1 Scope</vt:lpstr>
      <vt:lpstr>Overview of Main Aspects of MD-1 Scope</vt:lpstr>
      <vt:lpstr>Closer Look: Settlement Cycle</vt:lpstr>
      <vt:lpstr>Example: T+3 Settlement Cycle</vt:lpstr>
      <vt:lpstr>Overview of Main Aspects of MD-1 Scope</vt:lpstr>
      <vt:lpstr>Overview of Main Aspects of MD-1 Scope</vt:lpstr>
      <vt:lpstr>Overview of Main Aspects of MD-1 Scope</vt:lpstr>
      <vt:lpstr>Closer Look: Reduces Tick Sizes</vt:lpstr>
      <vt:lpstr>Overview of Main Aspects of MD-1 Scope</vt:lpstr>
      <vt:lpstr>Closer Look: New Corporate Actions Mechanism </vt:lpstr>
      <vt:lpstr>Example: Corporate Actions Timetable </vt:lpstr>
      <vt:lpstr>Overview of Main Aspects of MD-1 Scope</vt:lpstr>
      <vt:lpstr>Agenda</vt:lpstr>
      <vt:lpstr>Overview of Main Aspects of MD-2 Scope</vt:lpstr>
      <vt:lpstr>Overview of Main Aspects of MD-2 Scope</vt:lpstr>
      <vt:lpstr>Overview of Main Aspects of MD-2 Scope</vt:lpstr>
      <vt:lpstr>Closer Look: Market Segmentation</vt:lpstr>
      <vt:lpstr>Closer Look: Market Segmentation</vt:lpstr>
      <vt:lpstr>Closer Look: Market Segmentation</vt:lpstr>
      <vt:lpstr>Closer Look: Market Segmentation</vt:lpstr>
      <vt:lpstr>Closer Look: Market Segmentation</vt:lpstr>
      <vt:lpstr>Closer Look: Market Segmentation</vt:lpstr>
      <vt:lpstr>Closer Look: Market Segmentation</vt:lpstr>
      <vt:lpstr>Overview of Main Aspects of MD-2 Scope</vt:lpstr>
      <vt:lpstr>Closer Look: Circuit Breakers</vt:lpstr>
      <vt:lpstr>Circuit Breakers: Closer Look</vt:lpstr>
      <vt:lpstr>Circuit Breakers: Closer Look</vt:lpstr>
      <vt:lpstr>Overview of Main Aspects of MD-2 Scope</vt:lpstr>
      <vt:lpstr>Overview of Main Aspects of MD-2 Scope</vt:lpstr>
      <vt:lpstr>Agenda</vt:lpstr>
      <vt:lpstr>Overview of Main Aspects of MD-3 Scope</vt:lpstr>
      <vt:lpstr>Overview of Main Aspects of MD-3 Scope</vt:lpstr>
      <vt:lpstr>Overview of Main Aspects of MD-3 Scope</vt:lpstr>
      <vt:lpstr>Overview of Main Aspects of MD-3 Scope</vt:lpstr>
      <vt:lpstr>Overview of Main Aspects of MD-3 Scope</vt:lpstr>
      <vt:lpstr>Agenda</vt:lpstr>
      <vt:lpstr>Index Providers </vt:lpstr>
      <vt:lpstr>FTSE Country Classification Process</vt:lpstr>
      <vt:lpstr>Quality of Markets Criteria, 9/21 Criteria Must Be Met for Secondary Emerging Classification </vt:lpstr>
      <vt:lpstr>FTSE Decision (Sept 2017)</vt:lpstr>
      <vt:lpstr>FTSE Classification of Markets </vt:lpstr>
      <vt:lpstr>Benefits of Market Classification Upgrade</vt:lpstr>
      <vt:lpstr>Kuwait transition to FTSE Russell index (GEIS)</vt:lpstr>
      <vt:lpstr>Next Steps</vt:lpstr>
      <vt:lpstr>What’s Next? </vt:lpstr>
      <vt:lpstr>What’s Next? </vt:lpstr>
      <vt:lpstr>MSCI </vt:lpstr>
      <vt:lpstr>Market Accessibility Assessment - 2018</vt:lpstr>
      <vt:lpstr>Agenda</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2017-05-22T09:06:20Z</dcterms:created>
  <dcterms:modified xsi:type="dcterms:W3CDTF">2019-05-01T07:42:06Z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Format Name">
    <vt:lpwstr>Capital market authority</vt:lpwstr>
  </property>
  <property fmtid="{D5CDD505-2E9C-101B-9397-08002B2CF9AE}" pid="3" name="Template Name">
    <vt:lpwstr>A4</vt:lpwstr>
  </property>
  <property fmtid="{D5CDD505-2E9C-101B-9397-08002B2CF9AE}" pid="4" name="_NewReviewCycle">
    <vt:lpwstr/>
  </property>
  <property fmtid="{D5CDD505-2E9C-101B-9397-08002B2CF9AE}" pid="5" name="TitusGUID">
    <vt:lpwstr>bd6ddf09-a9d4-41d2-b026-ff6e7b478cfa</vt:lpwstr>
  </property>
</Properties>
</file>